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Default Extension="ppt" ContentType="application/vnd.ms-powerpoint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5"/>
  </p:sldMasterIdLst>
  <p:notesMasterIdLst>
    <p:notesMasterId r:id="rId51"/>
  </p:notesMasterIdLst>
  <p:handoutMasterIdLst>
    <p:handoutMasterId r:id="rId52"/>
  </p:handoutMasterIdLst>
  <p:sldIdLst>
    <p:sldId id="256" r:id="rId6"/>
    <p:sldId id="257" r:id="rId7"/>
    <p:sldId id="258" r:id="rId8"/>
    <p:sldId id="312" r:id="rId9"/>
    <p:sldId id="315" r:id="rId10"/>
    <p:sldId id="316" r:id="rId11"/>
    <p:sldId id="261" r:id="rId12"/>
    <p:sldId id="270" r:id="rId13"/>
    <p:sldId id="332" r:id="rId14"/>
    <p:sldId id="340" r:id="rId15"/>
    <p:sldId id="274" r:id="rId16"/>
    <p:sldId id="262" r:id="rId17"/>
    <p:sldId id="275" r:id="rId18"/>
    <p:sldId id="330" r:id="rId19"/>
    <p:sldId id="276" r:id="rId20"/>
    <p:sldId id="277" r:id="rId21"/>
    <p:sldId id="278" r:id="rId22"/>
    <p:sldId id="279" r:id="rId23"/>
    <p:sldId id="342" r:id="rId24"/>
    <p:sldId id="280" r:id="rId25"/>
    <p:sldId id="306" r:id="rId26"/>
    <p:sldId id="331" r:id="rId27"/>
    <p:sldId id="281" r:id="rId28"/>
    <p:sldId id="282" r:id="rId29"/>
    <p:sldId id="269" r:id="rId30"/>
    <p:sldId id="263" r:id="rId31"/>
    <p:sldId id="267" r:id="rId32"/>
    <p:sldId id="341" r:id="rId33"/>
    <p:sldId id="310" r:id="rId34"/>
    <p:sldId id="289" r:id="rId35"/>
    <p:sldId id="337" r:id="rId36"/>
    <p:sldId id="335" r:id="rId37"/>
    <p:sldId id="290" r:id="rId38"/>
    <p:sldId id="334" r:id="rId39"/>
    <p:sldId id="264" r:id="rId40"/>
    <p:sldId id="328" r:id="rId41"/>
    <p:sldId id="336" r:id="rId42"/>
    <p:sldId id="324" r:id="rId43"/>
    <p:sldId id="322" r:id="rId44"/>
    <p:sldId id="323" r:id="rId45"/>
    <p:sldId id="325" r:id="rId46"/>
    <p:sldId id="326" r:id="rId47"/>
    <p:sldId id="327" r:id="rId48"/>
    <p:sldId id="338" r:id="rId49"/>
    <p:sldId id="294" r:id="rId50"/>
  </p:sldIdLst>
  <p:sldSz cx="9144000" cy="6858000" type="screen4x3"/>
  <p:notesSz cx="6794500" cy="99314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436F"/>
    <a:srgbClr val="00356C"/>
    <a:srgbClr val="FF7C80"/>
    <a:srgbClr val="FFFFFF"/>
    <a:srgbClr val="E9E9E9"/>
    <a:srgbClr val="FFFF00"/>
    <a:srgbClr val="A6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62121" autoAdjust="0"/>
  </p:normalViewPr>
  <p:slideViewPr>
    <p:cSldViewPr>
      <p:cViewPr varScale="1">
        <p:scale>
          <a:sx n="77" d="100"/>
          <a:sy n="77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330" y="-120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3C9B540-1841-405C-B925-F4382FA5BFC9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3B7CC71-291A-4645-8F8A-350C7757122B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altLang="fi-FI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13C5C4-C8F3-40CE-8D95-3FFDE33AFC2A}" type="slidenum">
              <a:rPr lang="fi-FI" altLang="fi-FI"/>
              <a:pPr/>
              <a:t>1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altLang="fi-FI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7A49CF-8886-4126-9355-0271E19542FA}" type="slidenum">
              <a:rPr lang="fi-FI" altLang="fi-FI"/>
              <a:pPr/>
              <a:t>10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fi-FI" altLang="fi-FI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86FD5-2986-468E-A424-CD79F7D481B8}" type="slidenum">
              <a:rPr lang="fi-FI" altLang="fi-FI"/>
              <a:pPr/>
              <a:t>11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fi-FI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CA7C24-032D-4340-BC5E-EF9C0DAE4250}" type="slidenum">
              <a:rPr lang="fi-FI" altLang="fi-FI"/>
              <a:pPr/>
              <a:t>12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fi-FI" altLang="fi-FI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97A27F-D3EC-4645-8BD8-C477928C1046}" type="slidenum">
              <a:rPr lang="fi-FI" altLang="fi-FI"/>
              <a:pPr/>
              <a:t>13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endParaRPr lang="fi-FI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B37B93-A52A-4BE6-ADE6-4282D6AB6048}" type="slidenum">
              <a:rPr lang="fi-FI" altLang="fi-FI"/>
              <a:pPr/>
              <a:t>14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fi-FI" altLang="fi-FI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9B68F-37AA-4F1F-86D1-70B3AEA5F51E}" type="slidenum">
              <a:rPr lang="fi-FI" altLang="fi-FI"/>
              <a:pPr/>
              <a:t>15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fi-FI" altLang="fi-FI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6ABBB8-E848-49BD-B2FC-88FECD1C0415}" type="slidenum">
              <a:rPr lang="fi-FI" altLang="fi-FI"/>
              <a:pPr/>
              <a:t>16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fi-FI" altLang="fi-FI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18EE6-EE78-4A93-85C5-7105ECB69D63}" type="slidenum">
              <a:rPr lang="fi-FI" altLang="fi-FI"/>
              <a:pPr/>
              <a:t>17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altLang="fi-FI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CFED9-9CD3-4588-B46C-FC3733D32E67}" type="slidenum">
              <a:rPr lang="fi-FI" altLang="fi-FI"/>
              <a:pPr/>
              <a:t>18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fi-FI" altLang="fi-FI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8A2AC5-3482-4EA4-8E22-3E79040E2287}" type="slidenum">
              <a:rPr lang="fi-FI" altLang="fi-FI"/>
              <a:pPr/>
              <a:t>19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fi-FI" altLang="fi-FI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4958FA-0225-4E80-9A30-EB736A64A450}" type="slidenum">
              <a:rPr lang="fi-FI" altLang="fi-FI"/>
              <a:pPr/>
              <a:t>2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fi-FI" altLang="fi-FI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FCB18-3BE5-4A45-BEAD-51306821AF15}" type="slidenum">
              <a:rPr lang="fi-FI" altLang="fi-FI"/>
              <a:pPr/>
              <a:t>20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fi-FI" altLang="fi-FI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9EA30A-565D-486B-9FAD-16CFF7F32125}" type="slidenum">
              <a:rPr lang="fi-FI" altLang="fi-FI"/>
              <a:pPr/>
              <a:t>21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fi-FI" altLang="fi-FI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9BEF48-1C16-478B-B97D-D32137CAA79D}" type="slidenum">
              <a:rPr lang="fi-FI" altLang="fi-FI"/>
              <a:pPr/>
              <a:t>22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fi-FI" altLang="fi-FI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15C4B1-0083-4904-BCB1-DCE3627448C9}" type="slidenum">
              <a:rPr lang="fi-FI" altLang="fi-FI"/>
              <a:pPr/>
              <a:t>23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fi-FI" altLang="fi-FI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51F0D-A8CC-4BF1-9A82-66B1DCE37FFA}" type="slidenum">
              <a:rPr lang="fi-FI" altLang="fi-FI"/>
              <a:pPr/>
              <a:t>24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fi-FI" altLang="fi-FI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BFE28-62C3-4E6F-9FE0-5BD7E49362AC}" type="slidenum">
              <a:rPr lang="fi-FI" altLang="fi-FI"/>
              <a:pPr/>
              <a:t>25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fi-FI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F153E0-EFD7-447D-A922-217235C649C1}" type="slidenum">
              <a:rPr lang="fi-FI" altLang="fi-FI"/>
              <a:pPr/>
              <a:t>26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fi-FI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5AA4B-E61D-4C59-B7E8-27EF0E43A34E}" type="slidenum">
              <a:rPr lang="fi-FI" altLang="fi-FI"/>
              <a:pPr/>
              <a:t>27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fi-FI" altLang="fi-FI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DE85DB-CDFC-494E-A98D-D25DDBF71833}" type="slidenum">
              <a:rPr lang="fi-FI" altLang="fi-FI"/>
              <a:pPr/>
              <a:t>28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endParaRPr lang="fi-FI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BBFF1-EBDD-421E-ADD1-C28077EAF0BD}" type="slidenum">
              <a:rPr lang="fi-FI" altLang="fi-FI"/>
              <a:pPr/>
              <a:t>29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fi-FI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9AC1D-02C0-4C04-9920-47FACA0274FF}" type="slidenum">
              <a:rPr lang="fi-FI" altLang="fi-FI"/>
              <a:pPr/>
              <a:t>3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fi-FI" altLang="fi-FI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9880F6-2447-443B-81F3-8A5AE357F882}" type="slidenum">
              <a:rPr lang="fi-FI" altLang="fi-FI"/>
              <a:pPr/>
              <a:t>30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altLang="fi-FI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612156-27CE-4F0D-8B05-68DA900592A2}" type="slidenum">
              <a:rPr lang="fi-FI" altLang="fi-FI"/>
              <a:pPr/>
              <a:t>31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fi-FI" altLang="fi-FI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E2DBC-D6F5-47E6-8C3B-D298782D55A0}" type="slidenum">
              <a:rPr lang="fi-FI" altLang="fi-FI"/>
              <a:pPr/>
              <a:t>32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fi-FI" altLang="fi-FI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EAB38-2521-4429-86C7-4DD73003129F}" type="slidenum">
              <a:rPr lang="fi-FI" altLang="fi-FI"/>
              <a:pPr/>
              <a:t>33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fi-FI" altLang="fi-FI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A4BD3D-8EB2-49E0-9FB7-DEC76694302E}" type="slidenum">
              <a:rPr lang="fi-FI" altLang="fi-FI"/>
              <a:pPr/>
              <a:t>34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fi-FI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01416-732E-438A-949E-0103D31F42B2}" type="slidenum">
              <a:rPr lang="fi-FI" altLang="fi-FI"/>
              <a:pPr/>
              <a:t>35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fi-FI" altLang="fi-FI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7176C0-D5DD-41F3-9B3A-5AF0DF50C000}" type="slidenum">
              <a:rPr lang="fi-FI" altLang="fi-FI"/>
              <a:pPr/>
              <a:t>36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altLang="fi-FI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62DC8D-EBBC-429D-8303-E973CEDA39D3}" type="slidenum">
              <a:rPr lang="fi-FI" altLang="fi-FI"/>
              <a:pPr/>
              <a:t>37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fi-FI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A520FF-0C06-41E3-827F-A7EE369AABE2}" type="slidenum">
              <a:rPr lang="fi-FI" altLang="fi-FI"/>
              <a:pPr/>
              <a:t>38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7CC71-291A-4645-8F8A-350C7757122B}" type="slidenum">
              <a:rPr lang="fi-FI" altLang="fi-FI" smtClean="0"/>
              <a:pPr/>
              <a:t>39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fi-FI" altLang="fi-FI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A9ACFC-943D-4107-A900-B08306DC1E8A}" type="slidenum">
              <a:rPr lang="fi-FI" altLang="fi-FI"/>
              <a:pPr/>
              <a:t>4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7CC71-291A-4645-8F8A-350C7757122B}" type="slidenum">
              <a:rPr lang="fi-FI" altLang="fi-FI" smtClean="0"/>
              <a:pPr/>
              <a:t>40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7CC71-291A-4645-8F8A-350C7757122B}" type="slidenum">
              <a:rPr lang="fi-FI" altLang="fi-FI" smtClean="0"/>
              <a:pPr/>
              <a:t>41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7CC71-291A-4645-8F8A-350C7757122B}" type="slidenum">
              <a:rPr lang="fi-FI" altLang="fi-FI" smtClean="0"/>
              <a:pPr/>
              <a:t>42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7CC71-291A-4645-8F8A-350C7757122B}" type="slidenum">
              <a:rPr lang="fi-FI" altLang="fi-FI" smtClean="0"/>
              <a:pPr/>
              <a:t>43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altLang="fi-FI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4BD340-9089-4A67-9DE2-DBDEDDB39FDD}" type="slidenum">
              <a:rPr lang="fi-FI" altLang="fi-FI"/>
              <a:pPr/>
              <a:t>44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fi-FI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E81D5B-B6E2-457D-893B-FBE2DA55192C}" type="slidenum">
              <a:rPr lang="fi-FI" altLang="fi-FI"/>
              <a:pPr/>
              <a:t>45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514350" indent="-514350" eaLnBrk="1" hangingPunct="1">
              <a:spcAft>
                <a:spcPts val="1200"/>
              </a:spcAft>
              <a:buFontTx/>
              <a:buChar char="•"/>
            </a:pPr>
            <a:endParaRPr lang="fi-FI" altLang="fi-FI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8B10C3-DB18-4E47-B7A1-5A226749BC28}" type="slidenum">
              <a:rPr lang="fi-FI" altLang="fi-FI"/>
              <a:pPr/>
              <a:t>5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514350" indent="-514350" eaLnBrk="1" hangingPunct="1">
              <a:spcAft>
                <a:spcPts val="1200"/>
              </a:spcAft>
              <a:buFontTx/>
              <a:buChar char="•"/>
            </a:pPr>
            <a:endParaRPr lang="fi-FI" altLang="fi-FI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9BA52-EC2A-4143-B0CF-E92A1A895D93}" type="slidenum">
              <a:rPr lang="fi-FI" altLang="fi-FI"/>
              <a:pPr/>
              <a:t>6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GB" altLang="fi-FI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4D2B4-2EBB-4970-8075-6E8EE6B53B33}" type="slidenum">
              <a:rPr lang="fi-FI" altLang="fi-FI"/>
              <a:pPr/>
              <a:t>7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fi-FI" altLang="fi-FI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E396AD-3F80-4225-8B48-310D224AE2F6}" type="slidenum">
              <a:rPr lang="fi-FI" altLang="fi-FI"/>
              <a:pPr/>
              <a:t>8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fi-FI" altLang="fi-FI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83492-E71B-4CB6-8036-FB1941047D80}" type="slidenum">
              <a:rPr lang="fi-FI" altLang="fi-FI"/>
              <a:pPr/>
              <a:t>9</a:t>
            </a:fld>
            <a:endParaRPr lang="fi-FI" alt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_-_2003_-esitys1.ppt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AutoShape 2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15714" r:id="rId3" imgW="0" imgH="0" progId="PowerPoint.Show.8">
              <p:embed/>
            </p:oleObj>
          </a:graphicData>
        </a:graphic>
      </p:graphicFrame>
      <p:pic>
        <p:nvPicPr>
          <p:cNvPr id="5" name="Picture 8" descr="BOF_illustration_ppt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588"/>
            <a:ext cx="7323137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_musta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4575" y="5014913"/>
            <a:ext cx="1100138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_distribution_title"/>
          <p:cNvSpPr txBox="1">
            <a:spLocks noChangeArrowheads="1"/>
          </p:cNvSpPr>
          <p:nvPr userDrawn="1"/>
        </p:nvSpPr>
        <p:spPr bwMode="auto">
          <a:xfrm>
            <a:off x="6372225" y="6372225"/>
            <a:ext cx="21590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fi-FI" sz="1000">
                <a:solidFill>
                  <a:srgbClr val="00356C"/>
                </a:solidFill>
              </a:rPr>
              <a:t>Julkinen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12000" y="5012779"/>
            <a:ext cx="6120680" cy="504453"/>
          </a:xfrm>
        </p:spPr>
        <p:txBody>
          <a:bodyPr anchor="b"/>
          <a:lstStyle>
            <a:lvl1pPr algn="l">
              <a:defRPr sz="2900" b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11760" y="5728585"/>
            <a:ext cx="6111875" cy="436719"/>
          </a:xfrm>
        </p:spPr>
        <p:txBody>
          <a:bodyPr/>
          <a:lstStyle>
            <a:lvl1pPr marL="0" indent="0" algn="l">
              <a:buFont typeface="Symbol" pitchFamily="18" charset="2"/>
              <a:buNone/>
              <a:defRPr sz="2200">
                <a:solidFill>
                  <a:srgbClr val="00356C"/>
                </a:solidFill>
              </a:defRPr>
            </a:lvl1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0"/>
          </p:nvPr>
        </p:nvSpPr>
        <p:spPr>
          <a:xfrm>
            <a:off x="2411413" y="5472113"/>
            <a:ext cx="6121400" cy="333375"/>
          </a:xfrm>
        </p:spPr>
        <p:txBody>
          <a:bodyPr/>
          <a:lstStyle>
            <a:lvl1pPr>
              <a:defRPr sz="2200"/>
            </a:lvl1pPr>
          </a:lstStyle>
          <a:p>
            <a:pPr>
              <a:defRPr/>
            </a:pPr>
            <a:r>
              <a:rPr lang="fi-FI"/>
              <a:t>Euro &amp; talous 4/2104</a:t>
            </a:r>
            <a:endParaRPr lang="fi-FI" dirty="0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dt" sz="half" idx="11"/>
          </p:nvPr>
        </p:nvSpPr>
        <p:spPr>
          <a:xfrm>
            <a:off x="2411413" y="6335713"/>
            <a:ext cx="6121400" cy="333375"/>
          </a:xfrm>
        </p:spPr>
        <p:txBody>
          <a:bodyPr/>
          <a:lstStyle>
            <a:lvl1pPr>
              <a:defRPr sz="2200"/>
            </a:lvl1pPr>
          </a:lstStyle>
          <a:p>
            <a:pPr>
              <a:defRPr/>
            </a:pPr>
            <a:r>
              <a:rPr lang="fi-FI"/>
              <a:t>16.9.2014</a:t>
            </a:r>
            <a:endParaRPr lang="fi-FI" dirty="0"/>
          </a:p>
        </p:txBody>
      </p:sp>
      <p:sp>
        <p:nvSpPr>
          <p:cNvPr id="10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567B3-8CAF-4FC6-9CB2-1E77DA928D8F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_distribution_slide"/>
          <p:cNvSpPr txBox="1">
            <a:spLocks noChangeArrowheads="1"/>
          </p:cNvSpPr>
          <p:nvPr userDrawn="1"/>
        </p:nvSpPr>
        <p:spPr bwMode="auto">
          <a:xfrm>
            <a:off x="6372225" y="6551613"/>
            <a:ext cx="21590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fi-FI" sz="1000">
                <a:solidFill>
                  <a:srgbClr val="00356C"/>
                </a:solidFill>
              </a:rPr>
              <a:t>Julkinen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16.9.2014</a:t>
            </a:r>
            <a:endParaRPr lang="fi-FI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Euro &amp; talous 4/2104</a:t>
            </a:r>
            <a:endParaRPr lang="fi-FI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06DEF-D390-4653-9D70-A5D3B0B63AC3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_distribution_slide"/>
          <p:cNvSpPr txBox="1">
            <a:spLocks noChangeArrowheads="1"/>
          </p:cNvSpPr>
          <p:nvPr userDrawn="1"/>
        </p:nvSpPr>
        <p:spPr bwMode="auto">
          <a:xfrm>
            <a:off x="6372225" y="6551613"/>
            <a:ext cx="21590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fi-FI" sz="1000">
                <a:solidFill>
                  <a:srgbClr val="00356C"/>
                </a:solidFill>
              </a:rPr>
              <a:t>Julkinen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16.9.2014</a:t>
            </a:r>
            <a:endParaRPr lang="fi-FI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Euro &amp; talous 4/2104</a:t>
            </a:r>
            <a:endParaRPr lang="fi-FI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1D476-36FC-4816-9D5E-F967304C521E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ontent" preserve="1" userDrawn="1">
  <p:cSld name="Title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_distribution_slide"/>
          <p:cNvSpPr txBox="1">
            <a:spLocks noChangeArrowheads="1"/>
          </p:cNvSpPr>
          <p:nvPr userDrawn="1"/>
        </p:nvSpPr>
        <p:spPr bwMode="auto">
          <a:xfrm>
            <a:off x="6372225" y="6551613"/>
            <a:ext cx="21590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fi-FI" sz="1000">
                <a:solidFill>
                  <a:srgbClr val="00356C"/>
                </a:solidFill>
              </a:rPr>
              <a:t>Julkinen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7544" y="1548000"/>
            <a:ext cx="4039200" cy="452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656" y="1548000"/>
            <a:ext cx="4039200" cy="452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16.9.2014</a:t>
            </a:r>
            <a:endParaRPr lang="fi-F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Euro &amp; talous 4/2104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62B5A-AE59-4CDC-A078-2A89661E0556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_distribution_slide"/>
          <p:cNvSpPr txBox="1">
            <a:spLocks noChangeArrowheads="1"/>
          </p:cNvSpPr>
          <p:nvPr userDrawn="1"/>
        </p:nvSpPr>
        <p:spPr bwMode="auto">
          <a:xfrm>
            <a:off x="6372225" y="6551613"/>
            <a:ext cx="21590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fi-FI" sz="1000">
                <a:solidFill>
                  <a:srgbClr val="00356C"/>
                </a:solidFill>
              </a:rPr>
              <a:t>Julkinen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16.9.2014</a:t>
            </a:r>
            <a:endParaRPr lang="fi-FI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Euro &amp; talous 4/2104</a:t>
            </a:r>
            <a:endParaRPr lang="fi-FI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DBA10-4E06-4355-B5A8-781E74A89DDA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_distribution_slide"/>
          <p:cNvSpPr txBox="1">
            <a:spLocks noChangeArrowheads="1"/>
          </p:cNvSpPr>
          <p:nvPr userDrawn="1"/>
        </p:nvSpPr>
        <p:spPr bwMode="auto">
          <a:xfrm>
            <a:off x="6372225" y="6551613"/>
            <a:ext cx="21590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fi-FI" sz="1000">
                <a:solidFill>
                  <a:srgbClr val="00356C"/>
                </a:solidFill>
              </a:rPr>
              <a:t>Julkinen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16.9.2014</a:t>
            </a:r>
            <a:endParaRPr lang="fi-FI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Euro &amp; talous 4/2104</a:t>
            </a:r>
            <a:endParaRPr lang="fi-FI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2D366-AB92-4714-9279-C004CB50C577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" type="two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_distribution_slide"/>
          <p:cNvSpPr txBox="1">
            <a:spLocks noChangeArrowheads="1"/>
          </p:cNvSpPr>
          <p:nvPr userDrawn="1"/>
        </p:nvSpPr>
        <p:spPr bwMode="auto">
          <a:xfrm>
            <a:off x="6372225" y="6551613"/>
            <a:ext cx="21590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fi-FI" sz="1000">
                <a:solidFill>
                  <a:srgbClr val="00356C"/>
                </a:solidFill>
              </a:rPr>
              <a:t>Julkinen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480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480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16.9.2014</a:t>
            </a:r>
            <a:endParaRPr lang="fi-FI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Euro &amp; talous 4/2104</a:t>
            </a:r>
            <a:endParaRPr lang="fi-FI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73952-EF4F-4072-BA0A-70D4863E47D7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_distribution_slide"/>
          <p:cNvSpPr txBox="1">
            <a:spLocks noChangeArrowheads="1"/>
          </p:cNvSpPr>
          <p:nvPr userDrawn="1"/>
        </p:nvSpPr>
        <p:spPr bwMode="auto">
          <a:xfrm>
            <a:off x="6372225" y="6551613"/>
            <a:ext cx="21590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fi-FI" sz="1000">
                <a:solidFill>
                  <a:srgbClr val="00356C"/>
                </a:solidFill>
              </a:rPr>
              <a:t>Julkinen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16.9.2014</a:t>
            </a:r>
            <a:endParaRPr lang="fi-FI" dirty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Euro &amp; talous 4/2104</a:t>
            </a:r>
            <a:endParaRPr lang="fi-FI" dirty="0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C9EAD-9735-4200-BA14-FEBF7689FA1D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_distribution_slide"/>
          <p:cNvSpPr txBox="1">
            <a:spLocks noChangeArrowheads="1"/>
          </p:cNvSpPr>
          <p:nvPr userDrawn="1"/>
        </p:nvSpPr>
        <p:spPr bwMode="auto">
          <a:xfrm>
            <a:off x="6372225" y="6551613"/>
            <a:ext cx="21590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fi-FI" sz="1000">
                <a:solidFill>
                  <a:srgbClr val="00356C"/>
                </a:solidFill>
              </a:rPr>
              <a:t>Julkinen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16.9.2014</a:t>
            </a:r>
            <a:endParaRPr lang="fi-FI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Euro &amp; talous 4/2104</a:t>
            </a:r>
            <a:endParaRPr lang="fi-FI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CE21B-0FF5-48CD-94F8-45EA8B1FCF85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_distribution_slide"/>
          <p:cNvSpPr txBox="1">
            <a:spLocks noChangeArrowheads="1"/>
          </p:cNvSpPr>
          <p:nvPr userDrawn="1"/>
        </p:nvSpPr>
        <p:spPr bwMode="auto">
          <a:xfrm>
            <a:off x="6372225" y="6551613"/>
            <a:ext cx="21590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fi-FI" sz="1000">
                <a:solidFill>
                  <a:srgbClr val="00356C"/>
                </a:solidFill>
              </a:rPr>
              <a:t>Julkinen</a:t>
            </a:r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16.9.2014</a:t>
            </a:r>
            <a:endParaRPr lang="fi-FI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Euro &amp; talous 4/2104</a:t>
            </a:r>
            <a:endParaRPr lang="fi-FI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79953-789D-4A5D-8CDC-9DAA6207E06B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_distribution_slide"/>
          <p:cNvSpPr txBox="1">
            <a:spLocks noChangeArrowheads="1"/>
          </p:cNvSpPr>
          <p:nvPr userDrawn="1"/>
        </p:nvSpPr>
        <p:spPr bwMode="auto">
          <a:xfrm>
            <a:off x="6372225" y="6551613"/>
            <a:ext cx="21590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fi-FI" sz="1000">
                <a:solidFill>
                  <a:srgbClr val="00356C"/>
                </a:solidFill>
              </a:rPr>
              <a:t>Julkinen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16.9.2014</a:t>
            </a:r>
            <a:endParaRPr lang="fi-FI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Euro &amp; talous 4/2104</a:t>
            </a:r>
            <a:endParaRPr lang="fi-FI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5ABD2-E26E-49F6-89EB-5F0A2B0BFE39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_distribution_slide"/>
          <p:cNvSpPr txBox="1">
            <a:spLocks noChangeArrowheads="1"/>
          </p:cNvSpPr>
          <p:nvPr userDrawn="1"/>
        </p:nvSpPr>
        <p:spPr bwMode="auto">
          <a:xfrm>
            <a:off x="6372225" y="6551613"/>
            <a:ext cx="21590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fi-FI" sz="1000">
                <a:solidFill>
                  <a:srgbClr val="00356C"/>
                </a:solidFill>
              </a:rPr>
              <a:t>Julkinen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16.9.2014</a:t>
            </a:r>
            <a:endParaRPr lang="fi-FI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Euro &amp; talous 4/2104</a:t>
            </a:r>
            <a:endParaRPr lang="fi-FI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CB5FB-5E98-49C4-B881-A8AAF05C2AD1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15888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478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551613"/>
            <a:ext cx="11509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solidFill>
                  <a:srgbClr val="00436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i-FI"/>
              <a:t>16.9.2014</a:t>
            </a:r>
            <a:endParaRPr lang="fi-FI" dirty="0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31913" y="6551613"/>
            <a:ext cx="18716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solidFill>
                  <a:srgbClr val="00356C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i-FI"/>
              <a:t>Euro &amp; talous 4/2104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027988" y="6551613"/>
            <a:ext cx="976312" cy="3349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356C"/>
                </a:solidFill>
              </a:defRPr>
            </a:lvl1pPr>
          </a:lstStyle>
          <a:p>
            <a:fld id="{7CEFECAE-1293-4A0F-9C81-141F9461B6E7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36F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36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36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36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36F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>
          <a:solidFill>
            <a:srgbClr val="00436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00356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36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56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356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ctrTitle"/>
          </p:nvPr>
        </p:nvSpPr>
        <p:spPr>
          <a:xfrm>
            <a:off x="2411413" y="5013325"/>
            <a:ext cx="6624637" cy="503238"/>
          </a:xfrm>
        </p:spPr>
        <p:txBody>
          <a:bodyPr/>
          <a:lstStyle/>
          <a:p>
            <a:pPr eaLnBrk="1" hangingPunct="1"/>
            <a:r>
              <a:rPr lang="fi-FI" altLang="fi-FI" smtClean="0"/>
              <a:t>Rahapolitiikka ja kansainvälinen talous</a:t>
            </a:r>
          </a:p>
        </p:txBody>
      </p:sp>
      <p:sp>
        <p:nvSpPr>
          <p:cNvPr id="16387" name="Subtitle 5"/>
          <p:cNvSpPr>
            <a:spLocks noGrp="1"/>
          </p:cNvSpPr>
          <p:nvPr>
            <p:ph type="subTitle" idx="1"/>
          </p:nvPr>
        </p:nvSpPr>
        <p:spPr>
          <a:xfrm>
            <a:off x="2411413" y="5729288"/>
            <a:ext cx="6111875" cy="436562"/>
          </a:xfrm>
        </p:spPr>
        <p:txBody>
          <a:bodyPr/>
          <a:lstStyle/>
          <a:p>
            <a:pPr eaLnBrk="1" hangingPunct="1"/>
            <a:r>
              <a:rPr lang="fi-FI" altLang="fi-FI" smtClean="0"/>
              <a:t>Pääjohtaja Erkki Liikanen</a:t>
            </a:r>
            <a:endParaRPr lang="fi-FI" altLang="fi-FI" smtClean="0">
              <a:solidFill>
                <a:srgbClr val="FF0000"/>
              </a:solidFill>
            </a:endParaRPr>
          </a:p>
        </p:txBody>
      </p:sp>
      <p:sp>
        <p:nvSpPr>
          <p:cNvPr id="15364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dirty="0">
                <a:solidFill>
                  <a:srgbClr val="00436F"/>
                </a:solidFill>
              </a:rPr>
              <a:t>Euro &amp; talous </a:t>
            </a:r>
            <a:r>
              <a:rPr lang="fi-FI" dirty="0" smtClean="0">
                <a:solidFill>
                  <a:srgbClr val="00436F"/>
                </a:solidFill>
              </a:rPr>
              <a:t>4/2014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5365" name="Date Placeholder 6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  <a:endParaRPr lang="fi-FI" dirty="0"/>
          </a:p>
        </p:txBody>
      </p:sp>
      <p:sp>
        <p:nvSpPr>
          <p:cNvPr id="16390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ED9BB3-AAFC-4FE2-BE5F-6D8747056B4F}" type="slidenum">
              <a:rPr lang="fi-FI" altLang="fi-FI"/>
              <a:pPr/>
              <a:t>1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Toimien tasevaikutukset osin pankkien, osin suorien ostojen tulema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502EFE-8265-4010-9729-499232457C72}" type="slidenum">
              <a:rPr lang="fi-FI" altLang="fi-FI"/>
              <a:pPr/>
              <a:t>10</a:t>
            </a:fld>
            <a:endParaRPr lang="fi-FI" altLang="fi-FI"/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2988"/>
            <a:ext cx="8496300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1143000"/>
          </a:xfrm>
        </p:spPr>
        <p:txBody>
          <a:bodyPr/>
          <a:lstStyle/>
          <a:p>
            <a:pPr eaLnBrk="1" hangingPunct="1"/>
            <a:r>
              <a:rPr lang="fi-FI" altLang="fi-FI" smtClean="0"/>
              <a:t>Valmius lisätoimiin tarvittaessa olemassa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37973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fi-FI" altLang="fi-FI" smtClean="0"/>
              <a:t> 	</a:t>
            </a:r>
            <a:r>
              <a:rPr lang="fi-FI" altLang="fi-FI" b="1" i="1" smtClean="0"/>
              <a:t>”Jos on tarpeen puuttua liian pitkällisestä hitaan inflaation kaudesta aiheutuviin riskeihin, neuvosto on yksimielinen sitoumuksessaan käyttää muitakin epätavanomaisia välineitä toimivaltansa rajoissa</a:t>
            </a:r>
            <a:r>
              <a:rPr lang="fi-FI" altLang="fi-FI" i="1" smtClean="0"/>
              <a:t>.</a:t>
            </a:r>
            <a:r>
              <a:rPr lang="fi-FI" altLang="fi-FI" b="1" i="1" smtClean="0"/>
              <a:t>”</a:t>
            </a:r>
          </a:p>
          <a:p>
            <a:pPr eaLnBrk="1" hangingPunct="1">
              <a:buFont typeface="Arial" charset="0"/>
              <a:buNone/>
            </a:pPr>
            <a:r>
              <a:rPr lang="fi-FI" altLang="fi-FI" smtClean="0"/>
              <a:t>					EKP:n neuvosto, 4.9.2014</a:t>
            </a: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3687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5C3CED-DF1D-4E91-84E7-CADFA0D69074}" type="slidenum">
              <a:rPr lang="fi-FI" altLang="fi-FI"/>
              <a:pPr/>
              <a:t>11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8313" y="2924175"/>
            <a:ext cx="8077200" cy="79375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fi-FI" sz="3200" b="1" i="1" kern="0" dirty="0">
                <a:solidFill>
                  <a:srgbClr val="00436F"/>
                </a:solidFill>
                <a:latin typeface="+mn-lt"/>
                <a:ea typeface="+mj-ea"/>
                <a:cs typeface="+mj-cs"/>
              </a:rPr>
              <a:t>II. Kansainvälisen talouden </a:t>
            </a:r>
          </a:p>
          <a:p>
            <a:pPr algn="ctr" eaLnBrk="1" hangingPunct="1">
              <a:defRPr/>
            </a:pPr>
            <a:r>
              <a:rPr lang="fi-FI" sz="3200" b="1" i="1" kern="0" dirty="0">
                <a:solidFill>
                  <a:srgbClr val="00436F"/>
                </a:solidFill>
                <a:latin typeface="+mn-lt"/>
                <a:ea typeface="+mj-ea"/>
                <a:cs typeface="+mj-cs"/>
              </a:rPr>
              <a:t>ennuste ja riskit</a:t>
            </a: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F6CB03-E5F7-45D8-9136-9C245B4EAD3A}" type="slidenum">
              <a:rPr lang="fi-FI" altLang="fi-FI"/>
              <a:pPr/>
              <a:t>12</a:t>
            </a:fld>
            <a:endParaRPr lang="fi-FI" altLang="fi-FI"/>
          </a:p>
        </p:txBody>
      </p:sp>
      <p:sp>
        <p:nvSpPr>
          <p:cNvPr id="27652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27653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Talouskriisi kärjistyi kuusi vuotta sitten</a:t>
            </a:r>
          </a:p>
        </p:txBody>
      </p:sp>
      <p:sp>
        <p:nvSpPr>
          <p:cNvPr id="2867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  <p:sp>
        <p:nvSpPr>
          <p:cNvPr id="2867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4096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41B8F7-18BD-43B8-AC4C-1ED98457C5E5}" type="slidenum">
              <a:rPr lang="fi-FI" altLang="fi-FI"/>
              <a:pPr/>
              <a:t>13</a:t>
            </a:fld>
            <a:endParaRPr lang="fi-FI" altLang="fi-FI"/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2988"/>
            <a:ext cx="8496300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Oval 6"/>
          <p:cNvSpPr>
            <a:spLocks noChangeArrowheads="1"/>
          </p:cNvSpPr>
          <p:nvPr/>
        </p:nvSpPr>
        <p:spPr bwMode="auto">
          <a:xfrm>
            <a:off x="1908175" y="4005263"/>
            <a:ext cx="1223963" cy="201612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endParaRPr lang="fi-FI" altLang="fi-FI" sz="2000">
              <a:solidFill>
                <a:srgbClr val="00436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Keskuspankkien toimet kriisissä: välitilinpäätös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547813"/>
            <a:ext cx="836295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fi-FI" altLang="fi-FI" b="1" i="1" smtClean="0"/>
              <a:t>Missä kokemukset aiemmista kriiseistä auttoivat?</a:t>
            </a:r>
          </a:p>
          <a:p>
            <a:pPr eaLnBrk="1" hangingPunct="1"/>
            <a:r>
              <a:rPr lang="fi-FI" altLang="fi-FI" sz="2400" b="1" i="1" smtClean="0"/>
              <a:t>Likviditeetin määrästä huolehtiminen</a:t>
            </a:r>
          </a:p>
          <a:p>
            <a:pPr eaLnBrk="1" hangingPunct="1"/>
            <a:r>
              <a:rPr lang="fi-FI" altLang="fi-FI" sz="2400" b="1" i="1" smtClean="0"/>
              <a:t>Voimakas korkojen lasku, osin yhteistoimin</a:t>
            </a:r>
          </a:p>
          <a:p>
            <a:pPr eaLnBrk="1" hangingPunct="1"/>
            <a:r>
              <a:rPr lang="fi-FI" altLang="fi-FI" sz="2400" b="1" i="1" smtClean="0"/>
              <a:t>Epätavanomaisten välineiden käyttöönotto</a:t>
            </a:r>
          </a:p>
          <a:p>
            <a:pPr eaLnBrk="1" hangingPunct="1"/>
            <a:endParaRPr lang="fi-FI" altLang="fi-FI" smtClean="0"/>
          </a:p>
          <a:p>
            <a:pPr eaLnBrk="1" hangingPunct="1">
              <a:buFont typeface="Arial" charset="0"/>
              <a:buNone/>
            </a:pPr>
            <a:r>
              <a:rPr lang="fi-FI" altLang="fi-FI" b="1" i="1" smtClean="0"/>
              <a:t>Mikä on ollut toisin kuin historiassa?</a:t>
            </a:r>
          </a:p>
          <a:p>
            <a:pPr eaLnBrk="1" hangingPunct="1"/>
            <a:r>
              <a:rPr lang="fi-FI" altLang="fi-FI" sz="2400" b="1" i="1" smtClean="0"/>
              <a:t>Toimeenpanovaiheessa:</a:t>
            </a:r>
          </a:p>
          <a:p>
            <a:pPr lvl="1" eaLnBrk="1" hangingPunct="1"/>
            <a:r>
              <a:rPr lang="fi-FI" altLang="fi-FI" sz="2000" b="1" i="1" smtClean="0"/>
              <a:t>Pankkien pääoma- ja likviditeettivaatimukset, pankkiunioni</a:t>
            </a:r>
          </a:p>
          <a:p>
            <a:pPr eaLnBrk="1" hangingPunct="1"/>
            <a:r>
              <a:rPr lang="fi-FI" altLang="fi-FI" sz="2400" b="1" i="1" smtClean="0"/>
              <a:t>Osin kesken:</a:t>
            </a:r>
          </a:p>
          <a:p>
            <a:pPr lvl="1" eaLnBrk="1" hangingPunct="1"/>
            <a:r>
              <a:rPr lang="fi-FI" altLang="fi-FI" b="1" i="1" smtClean="0"/>
              <a:t>”Liian suuri kaatumaan”: pankkien rakenneuudistukset</a:t>
            </a:r>
          </a:p>
          <a:p>
            <a:pPr eaLnBrk="1" hangingPunct="1"/>
            <a:endParaRPr lang="fi-FI" altLang="fi-FI" smtClean="0"/>
          </a:p>
        </p:txBody>
      </p:sp>
      <p:sp>
        <p:nvSpPr>
          <p:cNvPr id="2970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7C9D8E-626E-495C-8CF6-7E78A87B2040}" type="slidenum">
              <a:rPr lang="fi-FI" altLang="fi-FI"/>
              <a:pPr/>
              <a:t>14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Euroalue kokenut kaksoistaantuman:</a:t>
            </a:r>
            <a:br>
              <a:rPr lang="fi-FI" altLang="fi-FI" smtClean="0"/>
            </a:br>
            <a:r>
              <a:rPr lang="fi-FI" altLang="fi-FI" smtClean="0"/>
              <a:t>BKT</a:t>
            </a:r>
          </a:p>
        </p:txBody>
      </p:sp>
      <p:sp>
        <p:nvSpPr>
          <p:cNvPr id="30723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  <p:sp>
        <p:nvSpPr>
          <p:cNvPr id="3072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4506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368EA4-DCAF-4E42-A573-B960FCE09D1E}" type="slidenum">
              <a:rPr lang="fi-FI" altLang="fi-FI"/>
              <a:pPr/>
              <a:t>15</a:t>
            </a:fld>
            <a:endParaRPr lang="fi-FI" altLang="fi-FI"/>
          </a:p>
        </p:txBody>
      </p:sp>
      <p:pic>
        <p:nvPicPr>
          <p:cNvPr id="450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2988"/>
            <a:ext cx="8496300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24075" y="2492375"/>
            <a:ext cx="2232025" cy="2736850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endParaRPr lang="fi-FI" altLang="fi-FI" sz="2000">
              <a:solidFill>
                <a:srgbClr val="00436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00563" y="2492375"/>
            <a:ext cx="2232025" cy="2736850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endParaRPr lang="fi-FI" altLang="fi-FI" sz="2000">
              <a:solidFill>
                <a:srgbClr val="00436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Euroalue kokenut kaksoistaantuman:</a:t>
            </a:r>
            <a:br>
              <a:rPr lang="fi-FI" altLang="fi-FI" smtClean="0"/>
            </a:br>
            <a:r>
              <a:rPr lang="fi-FI" altLang="fi-FI" smtClean="0"/>
              <a:t>tuotannolliset investoinnit</a:t>
            </a:r>
          </a:p>
        </p:txBody>
      </p:sp>
      <p:sp>
        <p:nvSpPr>
          <p:cNvPr id="31747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  <p:sp>
        <p:nvSpPr>
          <p:cNvPr id="3174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4710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BBEB59-1BF0-401F-8159-7CC26316EB30}" type="slidenum">
              <a:rPr lang="fi-FI" altLang="fi-FI"/>
              <a:pPr/>
              <a:t>16</a:t>
            </a:fld>
            <a:endParaRPr lang="fi-FI" altLang="fi-FI"/>
          </a:p>
        </p:txBody>
      </p:sp>
      <p:pic>
        <p:nvPicPr>
          <p:cNvPr id="471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2988"/>
            <a:ext cx="8496300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Euroalue kokenut kaksoistaantuman:</a:t>
            </a:r>
            <a:br>
              <a:rPr lang="fi-FI" altLang="fi-FI" smtClean="0"/>
            </a:br>
            <a:r>
              <a:rPr lang="fi-FI" altLang="fi-FI" smtClean="0"/>
              <a:t>työttömyysaste</a:t>
            </a:r>
          </a:p>
        </p:txBody>
      </p:sp>
      <p:sp>
        <p:nvSpPr>
          <p:cNvPr id="32771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  <p:sp>
        <p:nvSpPr>
          <p:cNvPr id="3277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4915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2FD348-549B-44A3-AB41-1B60F3D485C3}" type="slidenum">
              <a:rPr lang="fi-FI" altLang="fi-FI"/>
              <a:pPr/>
              <a:t>17</a:t>
            </a:fld>
            <a:endParaRPr lang="fi-FI" altLang="fi-FI"/>
          </a:p>
        </p:txBody>
      </p:sp>
      <p:pic>
        <p:nvPicPr>
          <p:cNvPr id="491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2988"/>
            <a:ext cx="8496300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Erot finanssipolitiikan sopeutuksessa luultua pienempiä…</a:t>
            </a:r>
          </a:p>
        </p:txBody>
      </p:sp>
      <p:sp>
        <p:nvSpPr>
          <p:cNvPr id="3379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  <p:sp>
        <p:nvSpPr>
          <p:cNvPr id="3379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5120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22DDD5-4DC6-4E40-B9F9-81F256D4A47D}" type="slidenum">
              <a:rPr lang="fi-FI" altLang="fi-FI"/>
              <a:pPr/>
              <a:t>18</a:t>
            </a:fld>
            <a:endParaRPr lang="fi-FI" altLang="fi-FI"/>
          </a:p>
        </p:txBody>
      </p:sp>
      <p:pic>
        <p:nvPicPr>
          <p:cNvPr id="5120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2988"/>
            <a:ext cx="8496300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/>
              <a:t>Erot finanssipolitiikan sopeutuksessa luultua pienempiä…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16.9.2014</a:t>
            </a:r>
            <a:endParaRPr lang="fi-FI" dirty="0"/>
          </a:p>
        </p:txBody>
      </p:sp>
      <p:sp>
        <p:nvSpPr>
          <p:cNvPr id="5325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0FCA15-3647-4824-8764-695234F41E3C}" type="slidenum">
              <a:rPr lang="fi-FI" altLang="fi-FI"/>
              <a:pPr/>
              <a:t>19</a:t>
            </a:fld>
            <a:endParaRPr lang="fi-FI" altLang="fi-FI"/>
          </a:p>
        </p:txBody>
      </p:sp>
      <p:pic>
        <p:nvPicPr>
          <p:cNvPr id="532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2988"/>
            <a:ext cx="8496300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2"/>
          <p:cNvSpPr txBox="1">
            <a:spLocks/>
          </p:cNvSpPr>
          <p:nvPr/>
        </p:nvSpPr>
        <p:spPr bwMode="auto">
          <a:xfrm>
            <a:off x="1331640" y="6552009"/>
            <a:ext cx="18716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56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Euro &amp; talous 4/2014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00356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Rahapolitiikka ja kansainvälinen talous:</a:t>
            </a:r>
            <a:br>
              <a:rPr lang="fi-FI" altLang="fi-FI" smtClean="0"/>
            </a:br>
            <a:r>
              <a:rPr lang="fi-FI" altLang="fi-FI" smtClean="0"/>
              <a:t>Päättäväisten toimien aika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 eaLnBrk="1" hangingPunct="1">
              <a:buFont typeface="Arial" panose="020B0604020202020204" pitchFamily="34" charset="0"/>
              <a:buAutoNum type="romanUcPeriod"/>
              <a:defRPr/>
            </a:pPr>
            <a:r>
              <a:rPr lang="fi-FI" b="1" i="1" dirty="0" smtClean="0"/>
              <a:t>Rahapolitiikkaa kevennetty edelleen</a:t>
            </a:r>
          </a:p>
          <a:p>
            <a:pPr marL="571500" indent="-571500" eaLnBrk="1" hangingPunct="1">
              <a:buFont typeface="Arial" panose="020B0604020202020204" pitchFamily="34" charset="0"/>
              <a:buNone/>
              <a:defRPr/>
            </a:pPr>
            <a:r>
              <a:rPr lang="fi-FI" b="1" i="1" dirty="0" smtClean="0"/>
              <a:t>	</a:t>
            </a:r>
            <a:r>
              <a:rPr lang="fi-FI" sz="2400" b="1" i="1" dirty="0" smtClean="0"/>
              <a:t>- Talouskasvu heikentynyt</a:t>
            </a:r>
          </a:p>
          <a:p>
            <a:pPr marL="571500" indent="-571500" eaLnBrk="1" hangingPunct="1">
              <a:buFont typeface="Arial" panose="020B0604020202020204" pitchFamily="34" charset="0"/>
              <a:buNone/>
              <a:defRPr/>
            </a:pPr>
            <a:r>
              <a:rPr lang="fi-FI" sz="2400" b="1" i="1" dirty="0" smtClean="0"/>
              <a:t>	- Inflaatio-odotukset värisseet alaspäin</a:t>
            </a:r>
          </a:p>
          <a:p>
            <a:pPr marL="1371600" lvl="2" indent="-571500" eaLnBrk="1" hangingPunct="1">
              <a:buFontTx/>
              <a:buAutoNum type="romanUcPeriod"/>
              <a:defRPr/>
            </a:pPr>
            <a:endParaRPr lang="fi-FI" b="1" i="1" dirty="0" smtClean="0"/>
          </a:p>
          <a:p>
            <a:pPr marL="571500" indent="-571500" eaLnBrk="1" hangingPunct="1">
              <a:buFont typeface="Arial" panose="020B0604020202020204" pitchFamily="34" charset="0"/>
              <a:buAutoNum type="romanUcPeriod" startAt="2"/>
              <a:defRPr/>
            </a:pPr>
            <a:r>
              <a:rPr lang="fi-FI" b="1" i="1" dirty="0" smtClean="0"/>
              <a:t>Kansainvälisen talouden ennuste ja riskit</a:t>
            </a:r>
          </a:p>
          <a:p>
            <a:pPr marL="971550" lvl="1" indent="-571500" eaLnBrk="1" hangingPunct="1">
              <a:buFontTx/>
              <a:buNone/>
              <a:defRPr/>
            </a:pPr>
            <a:r>
              <a:rPr lang="fi-FI" sz="2400" b="1" i="1" dirty="0" smtClean="0">
                <a:solidFill>
                  <a:srgbClr val="00436F"/>
                </a:solidFill>
                <a:ea typeface="+mn-ea"/>
                <a:cs typeface="+mn-cs"/>
              </a:rPr>
              <a:t>- Geopoliittiset riskit nousseet otsikoihin</a:t>
            </a:r>
          </a:p>
          <a:p>
            <a:pPr marL="971550" lvl="1" indent="-571500" eaLnBrk="1" hangingPunct="1">
              <a:buFontTx/>
              <a:buNone/>
              <a:defRPr/>
            </a:pPr>
            <a:r>
              <a:rPr lang="fi-FI" sz="2400" b="1" i="1" dirty="0" smtClean="0">
                <a:solidFill>
                  <a:srgbClr val="00436F"/>
                </a:solidFill>
                <a:ea typeface="+mn-ea"/>
                <a:cs typeface="+mn-cs"/>
              </a:rPr>
              <a:t>- Riski: talouspolitiikan liikkumavara rajallinen</a:t>
            </a:r>
          </a:p>
          <a:p>
            <a:pPr marL="971550" lvl="1" indent="-571500" eaLnBrk="1" hangingPunct="1">
              <a:buFontTx/>
              <a:buAutoNum type="romanUcPeriod" startAt="2"/>
              <a:defRPr/>
            </a:pPr>
            <a:endParaRPr lang="fi-FI" b="1" i="1" dirty="0" smtClean="0"/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fi-FI" b="1" i="1" dirty="0" smtClean="0"/>
              <a:t>III. Talouspolitiikan suurten kysymysten äärellä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fi-FI" b="1" i="1" dirty="0" smtClean="0"/>
              <a:t>	</a:t>
            </a:r>
            <a:r>
              <a:rPr lang="fi-FI" sz="2400" b="1" i="1" dirty="0" smtClean="0"/>
              <a:t>- Rahapolitiikka ei voi yksin ratkaista kriisiä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fi-FI" sz="2400" b="1" i="1" dirty="0" smtClean="0"/>
              <a:t>	- Talouspolitiikan haasteet eivät lopu finanssikriisiin    </a:t>
            </a:r>
            <a:endParaRPr lang="fi-FI" b="1" i="1" dirty="0"/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3C1C56-FD9E-4471-AE0B-113AE389A3C6}" type="slidenum">
              <a:rPr lang="fi-FI" altLang="fi-FI"/>
              <a:pPr/>
              <a:t>2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… mutta kriisi vaikutti euroalueella yleisen korkotason kautta  </a:t>
            </a:r>
          </a:p>
        </p:txBody>
      </p:sp>
      <p:sp>
        <p:nvSpPr>
          <p:cNvPr id="35843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  <p:sp>
        <p:nvSpPr>
          <p:cNvPr id="3584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5530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F78883-E7BB-4F34-A173-351760B1BC7D}" type="slidenum">
              <a:rPr lang="fi-FI" altLang="fi-FI"/>
              <a:pPr/>
              <a:t>20</a:t>
            </a:fld>
            <a:endParaRPr lang="fi-FI" altLang="fi-FI"/>
          </a:p>
        </p:txBody>
      </p:sp>
      <p:pic>
        <p:nvPicPr>
          <p:cNvPr id="553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2988"/>
            <a:ext cx="846772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2484438" y="4365625"/>
            <a:ext cx="3382962" cy="1223963"/>
          </a:xfrm>
          <a:prstGeom prst="rect">
            <a:avLst/>
          </a:prstGeom>
          <a:noFill/>
          <a:ln w="25400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endParaRPr lang="fi-FI" altLang="fi-FI" sz="2000">
              <a:solidFill>
                <a:srgbClr val="00436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… mutta kriisi vaikutti euroalueella yleisen korkotason kautta </a:t>
            </a:r>
          </a:p>
        </p:txBody>
      </p:sp>
      <p:sp>
        <p:nvSpPr>
          <p:cNvPr id="36867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  <p:sp>
        <p:nvSpPr>
          <p:cNvPr id="3686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5734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0D53D9-F4ED-4866-9706-AD5FAB9F6F9C}" type="slidenum">
              <a:rPr lang="fi-FI" altLang="fi-FI"/>
              <a:pPr/>
              <a:t>21</a:t>
            </a:fld>
            <a:endParaRPr lang="fi-FI" altLang="fi-FI"/>
          </a:p>
        </p:txBody>
      </p:sp>
      <p:pic>
        <p:nvPicPr>
          <p:cNvPr id="573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2988"/>
            <a:ext cx="846772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1" name="Rectangle 9"/>
          <p:cNvSpPr>
            <a:spLocks noChangeArrowheads="1"/>
          </p:cNvSpPr>
          <p:nvPr/>
        </p:nvSpPr>
        <p:spPr bwMode="auto">
          <a:xfrm>
            <a:off x="1692275" y="2636838"/>
            <a:ext cx="5400675" cy="2952750"/>
          </a:xfrm>
          <a:prstGeom prst="rect">
            <a:avLst/>
          </a:prstGeom>
          <a:noFill/>
          <a:ln w="25400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endParaRPr lang="fi-FI" altLang="fi-FI" sz="2000">
              <a:solidFill>
                <a:srgbClr val="00436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143000"/>
          </a:xfrm>
        </p:spPr>
        <p:txBody>
          <a:bodyPr/>
          <a:lstStyle/>
          <a:p>
            <a:pPr eaLnBrk="1" hangingPunct="1"/>
            <a:r>
              <a:rPr lang="fi-FI" altLang="fi-FI" sz="2800" smtClean="0"/>
              <a:t>Finanssipolitiikan tila ja näkymät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589462"/>
          </a:xfrm>
        </p:spPr>
        <p:txBody>
          <a:bodyPr/>
          <a:lstStyle/>
          <a:p>
            <a:pPr eaLnBrk="1" hangingPunct="1"/>
            <a:r>
              <a:rPr lang="fi-FI" altLang="fi-FI" b="1" i="1" smtClean="0"/>
              <a:t>Vakaus- ja kasvusopimus on luottamuksen ankkuri</a:t>
            </a:r>
          </a:p>
          <a:p>
            <a:pPr lvl="1" eaLnBrk="1" hangingPunct="1"/>
            <a:r>
              <a:rPr lang="fi-FI" altLang="fi-FI" smtClean="0"/>
              <a:t>Eurooppa-neuvosto ilmoitti kunnioittavansa sopimusta</a:t>
            </a:r>
          </a:p>
          <a:p>
            <a:pPr lvl="1" eaLnBrk="1" hangingPunct="1"/>
            <a:r>
              <a:rPr lang="fi-FI" altLang="fi-FI" smtClean="0"/>
              <a:t>Komissio selvittää joulukuulle joustojen mahdollisuudet</a:t>
            </a:r>
          </a:p>
          <a:p>
            <a:pPr eaLnBrk="1" hangingPunct="1"/>
            <a:endParaRPr lang="fi-FI" altLang="fi-FI" smtClean="0"/>
          </a:p>
          <a:p>
            <a:pPr eaLnBrk="1" hangingPunct="1"/>
            <a:r>
              <a:rPr lang="fi-FI" altLang="fi-FI" b="1" i="1" smtClean="0"/>
              <a:t>Finanssipolitiikassa suuri sopeutus jo tehty</a:t>
            </a:r>
          </a:p>
          <a:p>
            <a:pPr lvl="1" eaLnBrk="1" hangingPunct="1"/>
            <a:r>
              <a:rPr lang="fi-FI" altLang="fi-FI" smtClean="0"/>
              <a:t>Kasvu hidastava vaikutus pienenee ennustejaksolla</a:t>
            </a:r>
          </a:p>
          <a:p>
            <a:pPr lvl="1" eaLnBrk="1" hangingPunct="1">
              <a:buFontTx/>
              <a:buNone/>
            </a:pPr>
            <a:endParaRPr lang="fi-FI" altLang="fi-FI" smtClean="0"/>
          </a:p>
          <a:p>
            <a:pPr eaLnBrk="1" hangingPunct="1"/>
            <a:r>
              <a:rPr lang="fi-FI" altLang="fi-FI" b="1" i="1" smtClean="0"/>
              <a:t>Juncker: 300 mrd. euron investointipaketti</a:t>
            </a:r>
          </a:p>
          <a:p>
            <a:pPr lvl="1" eaLnBrk="1" hangingPunct="1"/>
            <a:r>
              <a:rPr lang="fi-FI" altLang="fi-FI" smtClean="0"/>
              <a:t>Kolmen vuoden ohjelma, mittaluokka 1%/BKT per vuosi </a:t>
            </a:r>
          </a:p>
          <a:p>
            <a:pPr lvl="1" eaLnBrk="1" hangingPunct="1"/>
            <a:r>
              <a:rPr lang="fi-FI" altLang="fi-FI" smtClean="0"/>
              <a:t>Kasvu, työllisyys, kilpailukyky  </a:t>
            </a:r>
          </a:p>
          <a:p>
            <a:pPr eaLnBrk="1" hangingPunct="1">
              <a:buFont typeface="Arial" charset="0"/>
              <a:buNone/>
            </a:pPr>
            <a:endParaRPr lang="fi-FI" altLang="fi-FI" smtClean="0"/>
          </a:p>
        </p:txBody>
      </p:sp>
      <p:sp>
        <p:nvSpPr>
          <p:cNvPr id="3789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593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EBAF07-FC85-48FD-8DAD-CDEF4EE5EC39}" type="slidenum">
              <a:rPr lang="fi-FI" altLang="fi-FI"/>
              <a:pPr/>
              <a:t>22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Suomen Pankin ennusteen päätulemat:</a:t>
            </a:r>
            <a:br>
              <a:rPr lang="fi-FI" altLang="fi-FI" smtClean="0"/>
            </a:br>
            <a:r>
              <a:rPr lang="fi-FI" altLang="fi-FI" smtClean="0"/>
              <a:t>BKT</a:t>
            </a:r>
          </a:p>
        </p:txBody>
      </p:sp>
      <p:sp>
        <p:nvSpPr>
          <p:cNvPr id="3891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6144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2AB19A-5858-4960-95E3-C013F9615792}" type="slidenum">
              <a:rPr lang="fi-FI" altLang="fi-FI"/>
              <a:pPr/>
              <a:t>23</a:t>
            </a:fld>
            <a:endParaRPr lang="fi-FI" altLang="fi-FI"/>
          </a:p>
        </p:txBody>
      </p:sp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788" y="1042988"/>
            <a:ext cx="8478837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Suomen Pankin ennusteen päätulemat:</a:t>
            </a:r>
            <a:br>
              <a:rPr lang="fi-FI" altLang="fi-FI" smtClean="0"/>
            </a:br>
            <a:r>
              <a:rPr lang="fi-FI" altLang="fi-FI" smtClean="0"/>
              <a:t>Inflaatio</a:t>
            </a:r>
          </a:p>
        </p:txBody>
      </p:sp>
      <p:sp>
        <p:nvSpPr>
          <p:cNvPr id="3993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  <p:sp>
        <p:nvSpPr>
          <p:cNvPr id="399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5FD216-0FEB-476A-9389-EFE4B815E1EC}" type="slidenum">
              <a:rPr lang="fi-FI" altLang="fi-FI"/>
              <a:pPr/>
              <a:t>24</a:t>
            </a:fld>
            <a:endParaRPr lang="fi-FI" altLang="fi-FI"/>
          </a:p>
        </p:txBody>
      </p:sp>
      <p:pic>
        <p:nvPicPr>
          <p:cNvPr id="634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2988"/>
            <a:ext cx="8496300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496300" cy="1143000"/>
          </a:xfrm>
        </p:spPr>
        <p:txBody>
          <a:bodyPr/>
          <a:lstStyle/>
          <a:p>
            <a:pPr eaLnBrk="1" hangingPunct="1"/>
            <a:r>
              <a:rPr lang="fi-FI" altLang="fi-FI" smtClean="0"/>
              <a:t>Riskiarvio: </a:t>
            </a:r>
            <a:br>
              <a:rPr lang="fi-FI" altLang="fi-FI" smtClean="0"/>
            </a:br>
            <a:r>
              <a:rPr lang="fi-FI" altLang="fi-FI" smtClean="0"/>
              <a:t>Konfliktit varjostavat näkymiä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373562"/>
          </a:xfrm>
        </p:spPr>
        <p:txBody>
          <a:bodyPr/>
          <a:lstStyle/>
          <a:p>
            <a:pPr eaLnBrk="1" hangingPunct="1"/>
            <a:r>
              <a:rPr lang="fi-FI" altLang="fi-FI" sz="2500" b="1" i="1" u="sng" smtClean="0"/>
              <a:t>Vakavia kriisejä</a:t>
            </a:r>
            <a:r>
              <a:rPr lang="fi-FI" altLang="fi-FI" sz="2500" b="1" i="1" smtClean="0"/>
              <a:t> Euroopassa ja lähialueilla</a:t>
            </a:r>
          </a:p>
          <a:p>
            <a:pPr lvl="1" eaLnBrk="1" hangingPunct="1">
              <a:spcBef>
                <a:spcPts val="300"/>
              </a:spcBef>
            </a:pPr>
            <a:r>
              <a:rPr lang="fi-FI" altLang="fi-FI" smtClean="0"/>
              <a:t>Pohjois-Afrikka ja Lähi-itä</a:t>
            </a:r>
          </a:p>
          <a:p>
            <a:pPr lvl="1" eaLnBrk="1" hangingPunct="1">
              <a:spcBef>
                <a:spcPct val="0"/>
              </a:spcBef>
            </a:pPr>
            <a:r>
              <a:rPr lang="fi-FI" altLang="fi-FI" smtClean="0"/>
              <a:t>Ukraina ja Venäjä</a:t>
            </a:r>
          </a:p>
          <a:p>
            <a:pPr eaLnBrk="1" hangingPunct="1">
              <a:spcBef>
                <a:spcPts val="1800"/>
              </a:spcBef>
            </a:pPr>
            <a:r>
              <a:rPr lang="fi-FI" altLang="fi-FI" sz="2500" b="1" i="1" smtClean="0"/>
              <a:t>Oleellisinta </a:t>
            </a:r>
            <a:r>
              <a:rPr lang="fi-FI" altLang="fi-FI" sz="2500" b="1" i="1" u="sng" smtClean="0"/>
              <a:t>inhimillinen kärsimys</a:t>
            </a:r>
          </a:p>
          <a:p>
            <a:pPr lvl="1" eaLnBrk="1" hangingPunct="1">
              <a:spcBef>
                <a:spcPts val="300"/>
              </a:spcBef>
            </a:pPr>
            <a:r>
              <a:rPr lang="fi-FI" altLang="fi-FI" smtClean="0"/>
              <a:t>Alueiden osuus maailman BKT:sta kohtuullisen pieni</a:t>
            </a:r>
          </a:p>
          <a:p>
            <a:pPr lvl="1" eaLnBrk="1" hangingPunct="1">
              <a:spcBef>
                <a:spcPts val="300"/>
              </a:spcBef>
            </a:pPr>
            <a:r>
              <a:rPr lang="fi-FI" altLang="fi-FI" smtClean="0"/>
              <a:t>Kaikkea ei voi kuitenkaan laskea pelkin BKT-painoin</a:t>
            </a:r>
          </a:p>
          <a:p>
            <a:pPr eaLnBrk="1" hangingPunct="1">
              <a:spcBef>
                <a:spcPts val="1800"/>
              </a:spcBef>
            </a:pPr>
            <a:r>
              <a:rPr lang="fi-FI" altLang="fi-FI" sz="2500" b="1" i="1" u="sng" smtClean="0"/>
              <a:t>Kysymys</a:t>
            </a:r>
            <a:r>
              <a:rPr lang="fi-FI" altLang="fi-FI" sz="2500" b="1" i="1" smtClean="0"/>
              <a:t>, joka on kaikkien mielessä:</a:t>
            </a:r>
            <a:r>
              <a:rPr lang="fi-FI" altLang="fi-FI" sz="2500" b="1" i="1" u="sng" smtClean="0"/>
              <a:t>  </a:t>
            </a:r>
            <a:endParaRPr lang="fi-FI" altLang="fi-FI" sz="2500" b="1" i="1" smtClean="0"/>
          </a:p>
          <a:p>
            <a:pPr lvl="1" eaLnBrk="1" hangingPunct="1">
              <a:spcBef>
                <a:spcPts val="300"/>
              </a:spcBef>
            </a:pPr>
            <a:r>
              <a:rPr lang="fi-FI" altLang="fi-FI" sz="2100" smtClean="0"/>
              <a:t>Kuinka paljon </a:t>
            </a:r>
            <a:r>
              <a:rPr lang="fi-FI" altLang="fi-FI" sz="2100" u="sng" smtClean="0"/>
              <a:t>epävarmuus</a:t>
            </a:r>
            <a:r>
              <a:rPr lang="fi-FI" altLang="fi-FI" sz="2100" smtClean="0"/>
              <a:t> haittaa kasvua? </a:t>
            </a:r>
          </a:p>
          <a:p>
            <a:pPr lvl="1" eaLnBrk="1" hangingPunct="1">
              <a:spcBef>
                <a:spcPts val="300"/>
              </a:spcBef>
              <a:buFontTx/>
              <a:buNone/>
            </a:pPr>
            <a:r>
              <a:rPr lang="fi-FI" altLang="fi-FI" sz="2100" smtClean="0">
                <a:solidFill>
                  <a:srgbClr val="FF0000"/>
                </a:solidFill>
              </a:rPr>
              <a:t>=&gt; </a:t>
            </a:r>
            <a:r>
              <a:rPr lang="fi-FI" altLang="fi-FI" sz="2100" u="sng" smtClean="0">
                <a:solidFill>
                  <a:srgbClr val="FF0000"/>
                </a:solidFill>
              </a:rPr>
              <a:t>Riskilaskelmat</a:t>
            </a:r>
            <a:r>
              <a:rPr lang="fi-FI" altLang="fi-FI" sz="2100" smtClean="0">
                <a:solidFill>
                  <a:srgbClr val="FF0000"/>
                </a:solidFill>
              </a:rPr>
              <a:t> euroalueelle ja Suomelle</a:t>
            </a:r>
          </a:p>
          <a:p>
            <a:pPr lvl="1" eaLnBrk="1" hangingPunct="1">
              <a:spcBef>
                <a:spcPts val="300"/>
              </a:spcBef>
              <a:buFontTx/>
              <a:buNone/>
            </a:pPr>
            <a:endParaRPr lang="fi-FI" altLang="fi-FI" sz="2100" smtClean="0"/>
          </a:p>
          <a:p>
            <a:pPr lvl="1" eaLnBrk="1" hangingPunct="1">
              <a:buFontTx/>
              <a:buNone/>
            </a:pPr>
            <a:endParaRPr lang="fi-FI" altLang="fi-FI" smtClean="0"/>
          </a:p>
          <a:p>
            <a:pPr lvl="1" eaLnBrk="1" hangingPunct="1">
              <a:buFontTx/>
              <a:buNone/>
            </a:pPr>
            <a:endParaRPr lang="fi-FI" altLang="fi-FI" smtClean="0"/>
          </a:p>
          <a:p>
            <a:pPr lvl="1" eaLnBrk="1" hangingPunct="1">
              <a:buFontTx/>
              <a:buNone/>
            </a:pPr>
            <a:endParaRPr lang="fi-FI" altLang="fi-FI" smtClean="0"/>
          </a:p>
        </p:txBody>
      </p:sp>
      <p:sp>
        <p:nvSpPr>
          <p:cNvPr id="6554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F3C8E9-00FB-4D8B-AB1E-6A3427F669E7}" type="slidenum">
              <a:rPr lang="fi-FI" altLang="fi-FI"/>
              <a:pPr/>
              <a:t>25</a:t>
            </a:fld>
            <a:endParaRPr lang="fi-FI" altLang="fi-FI"/>
          </a:p>
        </p:txBody>
      </p:sp>
      <p:sp>
        <p:nvSpPr>
          <p:cNvPr id="4096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40966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8313" y="2924175"/>
            <a:ext cx="8077200" cy="79375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fi-FI" sz="3200" b="1" i="1" kern="0" dirty="0">
                <a:solidFill>
                  <a:srgbClr val="00436F"/>
                </a:solidFill>
                <a:latin typeface="+mn-lt"/>
                <a:ea typeface="+mj-ea"/>
                <a:cs typeface="+mj-cs"/>
              </a:rPr>
              <a:t>III. Talouspolitiikka suurten kysymysten äärellä</a:t>
            </a:r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96A3CE-8A78-4C27-8343-2B30B3A1942C}" type="slidenum">
              <a:rPr lang="fi-FI" altLang="fi-FI"/>
              <a:pPr/>
              <a:t>26</a:t>
            </a:fld>
            <a:endParaRPr lang="fi-FI" altLang="fi-FI"/>
          </a:p>
        </p:txBody>
      </p:sp>
      <p:sp>
        <p:nvSpPr>
          <p:cNvPr id="4198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41989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Kasvu ollut vaimeaa, eivätkä ennusteet lupaa vahvaa elpymistä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373562"/>
          </a:xfrm>
        </p:spPr>
        <p:txBody>
          <a:bodyPr/>
          <a:lstStyle/>
          <a:p>
            <a:pPr marL="0" indent="0" eaLnBrk="1" hangingPunct="1">
              <a:spcBef>
                <a:spcPts val="2400"/>
              </a:spcBef>
              <a:buFont typeface="Arial" panose="020B0604020202020204" pitchFamily="34" charset="0"/>
              <a:buNone/>
              <a:defRPr/>
            </a:pPr>
            <a:r>
              <a:rPr lang="fi-FI" b="1" i="1" dirty="0" smtClean="0"/>
              <a:t>Kansainvälisessä keskustelussa esitettyjä kysymyksiä:</a:t>
            </a:r>
          </a:p>
          <a:p>
            <a:pPr marL="514350" indent="-514350" eaLnBrk="1" hangingPunct="1">
              <a:spcBef>
                <a:spcPts val="2400"/>
              </a:spcBef>
              <a:buFont typeface="+mj-lt"/>
              <a:buAutoNum type="arabicPeriod"/>
              <a:defRPr/>
            </a:pPr>
            <a:r>
              <a:rPr lang="fi-FI" b="1" i="1" dirty="0" smtClean="0"/>
              <a:t>Ovatko kehittyneiden talouksien pitkän aikavälin </a:t>
            </a:r>
            <a:r>
              <a:rPr lang="fi-FI" b="1" i="1" u="sng" dirty="0" smtClean="0"/>
              <a:t>kasvumahdollisuudet</a:t>
            </a:r>
            <a:r>
              <a:rPr lang="fi-FI" b="1" i="1" dirty="0" smtClean="0"/>
              <a:t> heikentyneet?</a:t>
            </a:r>
          </a:p>
          <a:p>
            <a:pPr marL="514350" indent="-514350" eaLnBrk="1" hangingPunct="1">
              <a:spcBef>
                <a:spcPts val="2400"/>
              </a:spcBef>
              <a:buFont typeface="+mj-lt"/>
              <a:buAutoNum type="arabicPeriod"/>
              <a:defRPr/>
            </a:pPr>
            <a:r>
              <a:rPr lang="fi-FI" b="1" i="1" dirty="0" smtClean="0"/>
              <a:t>Ovatko talouden kasvumahdollisuudet niin heikot ja inflaatio-odotukset niin matalat, että </a:t>
            </a:r>
            <a:r>
              <a:rPr lang="fi-FI" b="1" i="1" u="sng" dirty="0" smtClean="0"/>
              <a:t>korkojen nollaraja</a:t>
            </a:r>
            <a:r>
              <a:rPr lang="fi-FI" b="1" i="1" dirty="0" smtClean="0"/>
              <a:t> estää riittävän keveän rahapolitiikan?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fi-FI" dirty="0" smtClean="0"/>
          </a:p>
        </p:txBody>
      </p:sp>
      <p:sp>
        <p:nvSpPr>
          <p:cNvPr id="6963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049477-D831-4EA7-B900-E458DA1A51FF}" type="slidenum">
              <a:rPr lang="fi-FI" altLang="fi-FI"/>
              <a:pPr/>
              <a:t>27</a:t>
            </a:fld>
            <a:endParaRPr lang="fi-FI" altLang="fi-FI"/>
          </a:p>
        </p:txBody>
      </p:sp>
      <p:sp>
        <p:nvSpPr>
          <p:cNvPr id="430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43014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Onko BKT:n kasvu hidastumassa pysyvästi?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7168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4BFDFE-9241-43E4-95EE-5D38CDF93836}" type="slidenum">
              <a:rPr lang="fi-FI" altLang="fi-FI"/>
              <a:pPr/>
              <a:t>28</a:t>
            </a:fld>
            <a:endParaRPr lang="fi-FI" altLang="fi-FI"/>
          </a:p>
        </p:txBody>
      </p:sp>
      <p:pic>
        <p:nvPicPr>
          <p:cNvPr id="716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6163"/>
            <a:ext cx="8482013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Tekijöitä hitaan kasvun taustalla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39750" y="1196975"/>
            <a:ext cx="7777163" cy="48133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fi-FI" altLang="fi-FI" b="1" i="1" u="sng" smtClean="0"/>
              <a:t>Suhdannetekijöitä</a:t>
            </a:r>
            <a:r>
              <a:rPr lang="fi-FI" altLang="fi-FI" b="1" i="1" smtClean="0"/>
              <a:t> (tilapäisiä): </a:t>
            </a:r>
          </a:p>
          <a:p>
            <a:pPr eaLnBrk="1" hangingPunct="1">
              <a:buFont typeface="Arial" charset="0"/>
              <a:buNone/>
            </a:pPr>
            <a:r>
              <a:rPr lang="fi-FI" altLang="fi-FI" b="1" i="1" smtClean="0"/>
              <a:t>-	Tilapäiset kysynnän vaihtelut</a:t>
            </a:r>
          </a:p>
          <a:p>
            <a:pPr eaLnBrk="1" hangingPunct="1">
              <a:buFontTx/>
              <a:buChar char="-"/>
            </a:pPr>
            <a:r>
              <a:rPr lang="fi-FI" altLang="fi-FI" b="1" i="1" smtClean="0">
                <a:solidFill>
                  <a:srgbClr val="FF0000"/>
                </a:solidFill>
              </a:rPr>
              <a:t>Velkaantuminen ja sen purkaminen</a:t>
            </a:r>
            <a:endParaRPr lang="fi-FI" altLang="fi-FI" b="1" i="1" smtClean="0"/>
          </a:p>
          <a:p>
            <a:pPr eaLnBrk="1" hangingPunct="1">
              <a:buFont typeface="Arial" charset="0"/>
              <a:buNone/>
            </a:pPr>
            <a:endParaRPr lang="fi-FI" altLang="fi-FI" b="1" i="1" u="sng" smtClean="0"/>
          </a:p>
          <a:p>
            <a:pPr eaLnBrk="1" hangingPunct="1">
              <a:buFont typeface="Arial" charset="0"/>
              <a:buNone/>
            </a:pPr>
            <a:r>
              <a:rPr lang="fi-FI" altLang="fi-FI" b="1" i="1" u="sng" smtClean="0"/>
              <a:t>Rakenteellisia</a:t>
            </a:r>
            <a:r>
              <a:rPr lang="fi-FI" altLang="fi-FI" b="1" i="1" smtClean="0"/>
              <a:t> (pysyviä):</a:t>
            </a:r>
          </a:p>
          <a:p>
            <a:pPr eaLnBrk="1" hangingPunct="1">
              <a:buFontTx/>
              <a:buChar char="-"/>
            </a:pPr>
            <a:r>
              <a:rPr lang="fi-FI" altLang="fi-FI" b="1" i="1" smtClean="0"/>
              <a:t>Markkinoiden toimivuus</a:t>
            </a:r>
          </a:p>
          <a:p>
            <a:pPr eaLnBrk="1" hangingPunct="1">
              <a:buFontTx/>
              <a:buChar char="-"/>
            </a:pPr>
            <a:r>
              <a:rPr lang="fi-FI" altLang="fi-FI" b="1" i="1" smtClean="0">
                <a:solidFill>
                  <a:srgbClr val="FF0000"/>
                </a:solidFill>
              </a:rPr>
              <a:t>Työikäisen väestön määrän lasku</a:t>
            </a:r>
          </a:p>
          <a:p>
            <a:pPr eaLnBrk="1" hangingPunct="1">
              <a:buFontTx/>
              <a:buChar char="-"/>
            </a:pPr>
            <a:r>
              <a:rPr lang="fi-FI" altLang="fi-FI" b="1" i="1" smtClean="0">
                <a:solidFill>
                  <a:srgbClr val="FF0000"/>
                </a:solidFill>
              </a:rPr>
              <a:t>Investointien vähäisyys</a:t>
            </a:r>
          </a:p>
          <a:p>
            <a:pPr eaLnBrk="1" hangingPunct="1">
              <a:buFontTx/>
              <a:buChar char="-"/>
            </a:pPr>
            <a:r>
              <a:rPr lang="fi-FI" altLang="fi-FI" b="1" i="1" smtClean="0">
                <a:solidFill>
                  <a:srgbClr val="FF0000"/>
                </a:solidFill>
              </a:rPr>
              <a:t>Tuottavuuden kasvun hidastuminen</a:t>
            </a:r>
          </a:p>
          <a:p>
            <a:pPr eaLnBrk="1" hangingPunct="1">
              <a:buFontTx/>
              <a:buChar char="-"/>
            </a:pPr>
            <a:endParaRPr lang="fi-FI" altLang="fi-FI" b="1" i="1" smtClean="0">
              <a:solidFill>
                <a:srgbClr val="FF0000"/>
              </a:solidFill>
            </a:endParaRPr>
          </a:p>
        </p:txBody>
      </p:sp>
      <p:sp>
        <p:nvSpPr>
          <p:cNvPr id="73732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95ECD7-36F7-4B91-8891-850F0A0CFC88}" type="slidenum">
              <a:rPr lang="fi-FI" altLang="fi-FI"/>
              <a:pPr/>
              <a:t>29</a:t>
            </a:fld>
            <a:endParaRPr lang="fi-FI" altLang="fi-FI"/>
          </a:p>
        </p:txBody>
      </p:sp>
      <p:sp>
        <p:nvSpPr>
          <p:cNvPr id="45061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45062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8313" y="2924175"/>
            <a:ext cx="8077200" cy="79375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fi-FI" sz="3200" b="1" i="1" kern="0" dirty="0">
                <a:solidFill>
                  <a:srgbClr val="00436F"/>
                </a:solidFill>
                <a:latin typeface="+mn-lt"/>
                <a:ea typeface="+mj-ea"/>
                <a:cs typeface="+mj-cs"/>
              </a:rPr>
              <a:t>I. Rahapolitiikkaa kevennetty edelleen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9D0444-984A-4B5F-8059-DBF9F51E0AEC}" type="slidenum">
              <a:rPr lang="fi-FI" altLang="fi-FI"/>
              <a:pPr/>
              <a:t>3</a:t>
            </a:fld>
            <a:endParaRPr lang="fi-FI" altLang="fi-FI"/>
          </a:p>
        </p:txBody>
      </p:sp>
      <p:sp>
        <p:nvSpPr>
          <p:cNvPr id="17412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17413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13787" cy="1143000"/>
          </a:xfrm>
        </p:spPr>
        <p:txBody>
          <a:bodyPr/>
          <a:lstStyle/>
          <a:p>
            <a:pPr eaLnBrk="1" hangingPunct="1"/>
            <a:r>
              <a:rPr lang="fi-FI" altLang="fi-FI" sz="3000" smtClean="0"/>
              <a:t>Kuinka korkeaksi velka-asteet voivat nousta?</a:t>
            </a:r>
          </a:p>
        </p:txBody>
      </p:sp>
      <p:sp>
        <p:nvSpPr>
          <p:cNvPr id="4608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757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F1831B-4A73-4600-9407-028A8CDC93CD}" type="slidenum">
              <a:rPr lang="fi-FI" altLang="fi-FI"/>
              <a:pPr/>
              <a:t>30</a:t>
            </a:fld>
            <a:endParaRPr lang="fi-FI" altLang="fi-FI"/>
          </a:p>
        </p:txBody>
      </p:sp>
      <p:pic>
        <p:nvPicPr>
          <p:cNvPr id="757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2988"/>
            <a:ext cx="8496300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13787" cy="1143000"/>
          </a:xfrm>
        </p:spPr>
        <p:txBody>
          <a:bodyPr/>
          <a:lstStyle/>
          <a:p>
            <a:pPr eaLnBrk="1" hangingPunct="1"/>
            <a:r>
              <a:rPr lang="fi-FI" altLang="fi-FI" sz="3000" smtClean="0"/>
              <a:t>Kuinka korkeaksi velka-asteet voivat nousta?</a:t>
            </a:r>
          </a:p>
        </p:txBody>
      </p:sp>
      <p:sp>
        <p:nvSpPr>
          <p:cNvPr id="4710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  <p:sp>
        <p:nvSpPr>
          <p:cNvPr id="471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7782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9A3C97-F5DD-43FF-A5DF-F3684D520C25}" type="slidenum">
              <a:rPr lang="fi-FI" altLang="fi-FI"/>
              <a:pPr/>
              <a:t>31</a:t>
            </a:fld>
            <a:endParaRPr lang="fi-FI" altLang="fi-FI"/>
          </a:p>
        </p:txBody>
      </p:sp>
      <p:pic>
        <p:nvPicPr>
          <p:cNvPr id="778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2988"/>
            <a:ext cx="8496300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13787" cy="1143000"/>
          </a:xfrm>
        </p:spPr>
        <p:txBody>
          <a:bodyPr/>
          <a:lstStyle/>
          <a:p>
            <a:pPr eaLnBrk="1" hangingPunct="1"/>
            <a:r>
              <a:rPr lang="fi-FI" altLang="fi-FI" sz="3000" smtClean="0"/>
              <a:t>Kuinka korkeaksi velka-asteet voivat nousta?</a:t>
            </a:r>
          </a:p>
        </p:txBody>
      </p:sp>
      <p:sp>
        <p:nvSpPr>
          <p:cNvPr id="4813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  <p:sp>
        <p:nvSpPr>
          <p:cNvPr id="481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7987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E3CE2B-27A2-48B9-9E14-A7F604B22BE8}" type="slidenum">
              <a:rPr lang="fi-FI" altLang="fi-FI"/>
              <a:pPr/>
              <a:t>32</a:t>
            </a:fld>
            <a:endParaRPr lang="fi-FI" altLang="fi-FI"/>
          </a:p>
        </p:txBody>
      </p:sp>
      <p:pic>
        <p:nvPicPr>
          <p:cNvPr id="798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2988"/>
            <a:ext cx="8496300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431212" cy="1143000"/>
          </a:xfrm>
        </p:spPr>
        <p:txBody>
          <a:bodyPr/>
          <a:lstStyle/>
          <a:p>
            <a:pPr eaLnBrk="1" hangingPunct="1"/>
            <a:r>
              <a:rPr lang="fi-FI" altLang="fi-FI" sz="3000" smtClean="0"/>
              <a:t>Reaalikorot laskeneet 1980-luvulta lähtien</a:t>
            </a:r>
          </a:p>
        </p:txBody>
      </p:sp>
      <p:sp>
        <p:nvSpPr>
          <p:cNvPr id="4915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  <p:sp>
        <p:nvSpPr>
          <p:cNvPr id="4915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8192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378319-B7E3-4BF7-8AF2-ECE0A84D14EE}" type="slidenum">
              <a:rPr lang="fi-FI" altLang="fi-FI"/>
              <a:pPr/>
              <a:t>33</a:t>
            </a:fld>
            <a:endParaRPr lang="fi-FI" altLang="fi-FI"/>
          </a:p>
        </p:txBody>
      </p:sp>
      <p:pic>
        <p:nvPicPr>
          <p:cNvPr id="819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2988"/>
            <a:ext cx="8482013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820150" cy="1143000"/>
          </a:xfrm>
        </p:spPr>
        <p:txBody>
          <a:bodyPr/>
          <a:lstStyle/>
          <a:p>
            <a:pPr eaLnBrk="1" hangingPunct="1"/>
            <a:r>
              <a:rPr lang="fi-FI" altLang="fi-FI" smtClean="0"/>
              <a:t>Talouden rakenteet 2008 ja kriisin vaikutus BKT:n kasvuun</a:t>
            </a:r>
          </a:p>
        </p:txBody>
      </p:sp>
      <p:sp>
        <p:nvSpPr>
          <p:cNvPr id="5017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  <p:sp>
        <p:nvSpPr>
          <p:cNvPr id="5018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8397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BF9F0D-85D6-4840-ACF2-92A80C328A1C}" type="slidenum">
              <a:rPr lang="fi-FI" altLang="fi-FI"/>
              <a:pPr/>
              <a:t>34</a:t>
            </a:fld>
            <a:endParaRPr lang="fi-FI" altLang="fi-FI"/>
          </a:p>
        </p:txBody>
      </p:sp>
      <p:pic>
        <p:nvPicPr>
          <p:cNvPr id="8397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4575"/>
            <a:ext cx="8535988" cy="558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8313" y="2924175"/>
            <a:ext cx="8077200" cy="79375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fi-FI" sz="3200" b="1" i="1" kern="0" dirty="0">
                <a:solidFill>
                  <a:srgbClr val="00436F"/>
                </a:solidFill>
                <a:latin typeface="+mn-lt"/>
                <a:ea typeface="+mj-ea"/>
                <a:cs typeface="+mj-cs"/>
              </a:rPr>
              <a:t>Yhteenveto</a:t>
            </a:r>
          </a:p>
        </p:txBody>
      </p:sp>
      <p:sp>
        <p:nvSpPr>
          <p:cNvPr id="8601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61A5DA-6E0A-477C-AC3A-530B111B5C5E}" type="slidenum">
              <a:rPr lang="fi-FI" altLang="fi-FI"/>
              <a:pPr/>
              <a:t>35</a:t>
            </a:fld>
            <a:endParaRPr lang="fi-FI" altLang="fi-FI"/>
          </a:p>
        </p:txBody>
      </p:sp>
      <p:sp>
        <p:nvSpPr>
          <p:cNvPr id="5120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51205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Yhteenveto:</a:t>
            </a:r>
            <a:br>
              <a:rPr lang="fi-FI" altLang="fi-FI" smtClean="0"/>
            </a:br>
            <a:r>
              <a:rPr lang="fi-FI" altLang="fi-FI" smtClean="0"/>
              <a:t>euroalueen elpymistä tukevia tekijöitä</a:t>
            </a:r>
          </a:p>
        </p:txBody>
      </p:sp>
      <p:sp>
        <p:nvSpPr>
          <p:cNvPr id="8806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 sz="2800" b="1" i="1" u="sng" smtClean="0"/>
              <a:t>Rahapolitiikka</a:t>
            </a:r>
            <a:r>
              <a:rPr lang="fi-FI" altLang="fi-FI" sz="2800" b="1" i="1" smtClean="0"/>
              <a:t> poikkeuksellisen kevyttä</a:t>
            </a:r>
          </a:p>
          <a:p>
            <a:pPr eaLnBrk="1" hangingPunct="1"/>
            <a:r>
              <a:rPr lang="fi-FI" altLang="fi-FI" sz="2800" b="1" i="1" u="sng" smtClean="0"/>
              <a:t>Luottojen tarjonta</a:t>
            </a:r>
            <a:r>
              <a:rPr lang="fi-FI" altLang="fi-FI" sz="2800" b="1" i="1" smtClean="0"/>
              <a:t> parantunut</a:t>
            </a:r>
          </a:p>
          <a:p>
            <a:pPr eaLnBrk="1" hangingPunct="1"/>
            <a:r>
              <a:rPr lang="fi-FI" altLang="fi-FI" sz="2800" b="1" i="1" u="sng" smtClean="0"/>
              <a:t>Euro</a:t>
            </a:r>
            <a:r>
              <a:rPr lang="fi-FI" altLang="fi-FI" sz="2800" b="1" i="1" smtClean="0"/>
              <a:t> heikentynyt viime kuukausina</a:t>
            </a:r>
          </a:p>
          <a:p>
            <a:pPr eaLnBrk="1" hangingPunct="1"/>
            <a:endParaRPr lang="fi-FI" altLang="fi-FI" sz="2800" b="1" i="1" u="sng" smtClean="0"/>
          </a:p>
          <a:p>
            <a:pPr eaLnBrk="1" hangingPunct="1"/>
            <a:r>
              <a:rPr lang="fi-FI" altLang="fi-FI" sz="2800" b="1" i="1" u="sng" smtClean="0"/>
              <a:t>Työllisyystilanne</a:t>
            </a:r>
            <a:r>
              <a:rPr lang="fi-FI" altLang="fi-FI" sz="2800" b="1" i="1" smtClean="0"/>
              <a:t> vähitellen parantunut</a:t>
            </a:r>
            <a:endParaRPr lang="fi-FI" altLang="fi-FI" sz="2800" smtClean="0"/>
          </a:p>
          <a:p>
            <a:pPr eaLnBrk="1" hangingPunct="1"/>
            <a:r>
              <a:rPr lang="fi-FI" altLang="fi-FI" sz="2800" b="1" i="1" u="sng" smtClean="0"/>
              <a:t>Finanssipolitiikka</a:t>
            </a:r>
            <a:r>
              <a:rPr lang="fi-FI" altLang="fi-FI" sz="2800" b="1" i="1" smtClean="0"/>
              <a:t> ei enää kiristävää</a:t>
            </a:r>
          </a:p>
          <a:p>
            <a:pPr eaLnBrk="1" hangingPunct="1"/>
            <a:endParaRPr lang="fi-FI" altLang="fi-FI" sz="2800" b="1" i="1" u="sng" smtClean="0"/>
          </a:p>
          <a:p>
            <a:pPr eaLnBrk="1" hangingPunct="1"/>
            <a:r>
              <a:rPr lang="fi-FI" altLang="fi-FI" sz="2800" b="1" i="1" u="sng" smtClean="0"/>
              <a:t>Raaka-aineiden hinnat</a:t>
            </a:r>
            <a:r>
              <a:rPr lang="fi-FI" altLang="fi-FI" sz="2800" b="1" i="1" smtClean="0"/>
              <a:t> aiempaa matalammat</a:t>
            </a:r>
          </a:p>
          <a:p>
            <a:pPr eaLnBrk="1" hangingPunct="1"/>
            <a:r>
              <a:rPr lang="fi-FI" altLang="fi-FI" sz="2800" b="1" i="1" u="sng" smtClean="0"/>
              <a:t>Maailmantalous</a:t>
            </a:r>
            <a:r>
              <a:rPr lang="fi-FI" altLang="fi-FI" sz="2800" b="1" i="1" smtClean="0"/>
              <a:t> elpymässä</a:t>
            </a:r>
          </a:p>
        </p:txBody>
      </p:sp>
      <p:sp>
        <p:nvSpPr>
          <p:cNvPr id="88068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47137D-0608-4A0D-9652-D513BAFD4BAF}" type="slidenum">
              <a:rPr lang="fi-FI" altLang="fi-FI"/>
              <a:pPr/>
              <a:t>36</a:t>
            </a:fld>
            <a:endParaRPr lang="fi-FI" altLang="fi-FI"/>
          </a:p>
        </p:txBody>
      </p:sp>
      <p:sp>
        <p:nvSpPr>
          <p:cNvPr id="5222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5223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Yhteenveto</a:t>
            </a:r>
            <a:br>
              <a:rPr lang="fi-FI" altLang="fi-FI" smtClean="0"/>
            </a:br>
            <a:r>
              <a:rPr lang="fi-FI" altLang="fi-FI" smtClean="0"/>
              <a:t>Rahapolitiikka ja kansainvälinen talous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196975"/>
            <a:ext cx="8856662" cy="4876800"/>
          </a:xfrm>
        </p:spPr>
        <p:txBody>
          <a:bodyPr/>
          <a:lstStyle/>
          <a:p>
            <a:pPr marL="571500" indent="-571500" eaLnBrk="1" hangingPunct="1">
              <a:buFont typeface="Arial" panose="020B0604020202020204" pitchFamily="34" charset="0"/>
              <a:buNone/>
              <a:defRPr/>
            </a:pPr>
            <a:r>
              <a:rPr lang="fi-FI" b="1" i="1" dirty="0" smtClean="0"/>
              <a:t>I.	EKP:n neuvostolta mittava rahapoliittinen paketti</a:t>
            </a:r>
          </a:p>
          <a:p>
            <a:pPr marL="571500" indent="-571500" eaLnBrk="1" hangingPunct="1">
              <a:buFont typeface="Arial" panose="020B0604020202020204" pitchFamily="34" charset="0"/>
              <a:buNone/>
              <a:defRPr/>
            </a:pPr>
            <a:r>
              <a:rPr lang="fi-FI" b="1" i="1" dirty="0" smtClean="0"/>
              <a:t>	</a:t>
            </a:r>
            <a:r>
              <a:rPr lang="fi-FI" sz="2400" b="1" i="1" dirty="0" smtClean="0"/>
              <a:t>- Korkojen </a:t>
            </a:r>
            <a:r>
              <a:rPr lang="fi-FI" sz="2400" b="1" i="1" u="sng" dirty="0" smtClean="0"/>
              <a:t>alentaminen</a:t>
            </a:r>
          </a:p>
          <a:p>
            <a:pPr marL="571500" indent="-571500" eaLnBrk="1" hangingPunct="1">
              <a:buFont typeface="Arial" panose="020B0604020202020204" pitchFamily="34" charset="0"/>
              <a:buNone/>
              <a:defRPr/>
            </a:pPr>
            <a:r>
              <a:rPr lang="fi-FI" sz="2400" b="1" i="1" dirty="0" smtClean="0"/>
              <a:t>	- Rahoituksen välittymisen </a:t>
            </a:r>
            <a:r>
              <a:rPr lang="fi-FI" sz="2400" b="1" i="1" u="sng" dirty="0" smtClean="0"/>
              <a:t>tukeminen</a:t>
            </a:r>
          </a:p>
          <a:p>
            <a:pPr marL="571500" indent="-571500" eaLnBrk="1" hangingPunct="1">
              <a:buFont typeface="Arial" panose="020B0604020202020204" pitchFamily="34" charset="0"/>
              <a:buNone/>
              <a:defRPr/>
            </a:pPr>
            <a:r>
              <a:rPr lang="fi-FI" sz="2400" b="1" i="1" dirty="0" smtClean="0"/>
              <a:t>	- Hintavakauden </a:t>
            </a:r>
            <a:r>
              <a:rPr lang="fi-FI" sz="2400" b="1" i="1" u="sng" dirty="0" smtClean="0"/>
              <a:t>turvaaminen</a:t>
            </a:r>
          </a:p>
          <a:p>
            <a:pPr marL="1371600" lvl="2" indent="-571500" eaLnBrk="1" hangingPunct="1">
              <a:buFontTx/>
              <a:buAutoNum type="romanUcPeriod"/>
              <a:defRPr/>
            </a:pPr>
            <a:endParaRPr lang="fi-FI" b="1" i="1" dirty="0" smtClean="0"/>
          </a:p>
          <a:p>
            <a:pPr marL="571500" indent="-571500" eaLnBrk="1" hangingPunct="1">
              <a:buFont typeface="Arial" panose="020B0604020202020204" pitchFamily="34" charset="0"/>
              <a:buAutoNum type="romanUcPeriod" startAt="2"/>
              <a:defRPr/>
            </a:pPr>
            <a:r>
              <a:rPr lang="fi-FI" b="1" i="1" dirty="0" smtClean="0"/>
              <a:t>Kansainvälisen talouden tilanne heikentyi kesällä</a:t>
            </a:r>
          </a:p>
          <a:p>
            <a:pPr marL="971550" lvl="1" indent="-571500" eaLnBrk="1" hangingPunct="1">
              <a:buFontTx/>
              <a:buNone/>
              <a:defRPr/>
            </a:pPr>
            <a:r>
              <a:rPr lang="fi-FI" sz="2400" b="1" i="1" dirty="0" smtClean="0">
                <a:solidFill>
                  <a:srgbClr val="00436F"/>
                </a:solidFill>
                <a:ea typeface="+mn-ea"/>
                <a:cs typeface="+mn-cs"/>
              </a:rPr>
              <a:t>- </a:t>
            </a:r>
            <a:r>
              <a:rPr lang="fi-FI" sz="2400" b="1" i="1" u="sng" dirty="0" smtClean="0">
                <a:solidFill>
                  <a:srgbClr val="00436F"/>
                </a:solidFill>
                <a:ea typeface="+mn-ea"/>
                <a:cs typeface="+mn-cs"/>
              </a:rPr>
              <a:t>Geopoliittiset riskit </a:t>
            </a:r>
            <a:r>
              <a:rPr lang="fi-FI" sz="2400" b="1" i="1" dirty="0" smtClean="0">
                <a:solidFill>
                  <a:srgbClr val="00436F"/>
                </a:solidFill>
                <a:ea typeface="+mn-ea"/>
                <a:cs typeface="+mn-cs"/>
              </a:rPr>
              <a:t>nousivat otsikoihin</a:t>
            </a:r>
          </a:p>
          <a:p>
            <a:pPr marL="971550" lvl="1" indent="-571500" eaLnBrk="1" hangingPunct="1">
              <a:buFontTx/>
              <a:buNone/>
              <a:defRPr/>
            </a:pPr>
            <a:r>
              <a:rPr lang="fi-FI" sz="2400" b="1" i="1" dirty="0" smtClean="0">
                <a:solidFill>
                  <a:srgbClr val="00436F"/>
                </a:solidFill>
                <a:ea typeface="+mn-ea"/>
                <a:cs typeface="+mn-cs"/>
              </a:rPr>
              <a:t>- </a:t>
            </a:r>
            <a:r>
              <a:rPr lang="fi-FI" sz="2400" b="1" i="1" u="sng" dirty="0" smtClean="0">
                <a:solidFill>
                  <a:srgbClr val="00436F"/>
                </a:solidFill>
                <a:ea typeface="+mn-ea"/>
                <a:cs typeface="+mn-cs"/>
              </a:rPr>
              <a:t>Talouspolitiikan liikkumavara</a:t>
            </a:r>
            <a:r>
              <a:rPr lang="fi-FI" sz="2400" b="1" i="1" dirty="0" smtClean="0">
                <a:solidFill>
                  <a:srgbClr val="00436F"/>
                </a:solidFill>
                <a:ea typeface="+mn-ea"/>
                <a:cs typeface="+mn-cs"/>
              </a:rPr>
              <a:t> rajallinen</a:t>
            </a:r>
          </a:p>
          <a:p>
            <a:pPr marL="971550" lvl="1" indent="-571500" eaLnBrk="1" hangingPunct="1">
              <a:buFontTx/>
              <a:buAutoNum type="romanUcPeriod" startAt="2"/>
              <a:defRPr/>
            </a:pPr>
            <a:endParaRPr lang="fi-FI" b="1" i="1" dirty="0" smtClean="0"/>
          </a:p>
          <a:p>
            <a:pPr marL="571500" indent="-571500" eaLnBrk="1" hangingPunct="1">
              <a:buFont typeface="Arial" panose="020B0604020202020204" pitchFamily="34" charset="0"/>
              <a:buAutoNum type="romanUcPeriod" startAt="3"/>
              <a:defRPr/>
            </a:pPr>
            <a:r>
              <a:rPr lang="fi-FI" b="1" i="1" dirty="0" smtClean="0"/>
              <a:t>Rahapolitiikka ei voi yksin ratkaista kriisiä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fi-FI" sz="2400" b="1" i="1" dirty="0" smtClean="0"/>
              <a:t>	- </a:t>
            </a:r>
            <a:r>
              <a:rPr lang="fi-FI" sz="2400" b="1" i="1" u="sng" dirty="0" smtClean="0"/>
              <a:t>Kaikkia talouspolitiikan lohkoja tarvitaan</a:t>
            </a:r>
            <a:r>
              <a:rPr lang="fi-FI" sz="2400" b="1" i="1" dirty="0" smtClean="0"/>
              <a:t> 	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fi-FI" sz="2400" b="1" i="1" dirty="0" smtClean="0"/>
              <a:t>	- Rahapolitiikka, finanssipolitiikka, rakennepolitiikka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fi-FI" sz="2400" b="1" i="1" dirty="0" smtClean="0"/>
              <a:t>	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fi-FI" sz="2400" b="1" i="1" dirty="0" smtClean="0"/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fi-FI" b="1" i="1" dirty="0"/>
          </a:p>
        </p:txBody>
      </p:sp>
      <p:sp>
        <p:nvSpPr>
          <p:cNvPr id="5325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  <p:sp>
        <p:nvSpPr>
          <p:cNvPr id="532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901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9F6535-E6F1-4397-A5A4-FB588C25BEEE}" type="slidenum">
              <a:rPr lang="fi-FI" altLang="fi-FI"/>
              <a:pPr/>
              <a:t>37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8313" y="2924175"/>
            <a:ext cx="8077200" cy="79375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fi-FI" sz="3200" b="1" i="1" kern="0" dirty="0">
                <a:solidFill>
                  <a:srgbClr val="00436F"/>
                </a:solidFill>
                <a:latin typeface="+mn-lt"/>
                <a:ea typeface="+mj-ea"/>
                <a:cs typeface="+mj-cs"/>
              </a:rPr>
              <a:t>Riskiarvio</a:t>
            </a:r>
          </a:p>
          <a:p>
            <a:pPr algn="ctr" eaLnBrk="1" hangingPunct="1">
              <a:defRPr/>
            </a:pPr>
            <a:r>
              <a:rPr lang="fi-FI" sz="3200" b="1" i="1" kern="0" dirty="0">
                <a:solidFill>
                  <a:srgbClr val="00436F"/>
                </a:solidFill>
                <a:latin typeface="+mn-lt"/>
                <a:ea typeface="+mj-ea"/>
                <a:cs typeface="+mj-cs"/>
              </a:rPr>
              <a:t>Epävarmuuden vaikutukset talouskasvuun</a:t>
            </a:r>
          </a:p>
        </p:txBody>
      </p:sp>
      <p:sp>
        <p:nvSpPr>
          <p:cNvPr id="9216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556D0A-8889-45DB-9193-ED6359BC0F57}" type="slidenum">
              <a:rPr lang="fi-FI" altLang="fi-FI"/>
              <a:pPr/>
              <a:t>38</a:t>
            </a:fld>
            <a:endParaRPr lang="fi-FI" altLang="fi-FI"/>
          </a:p>
        </p:txBody>
      </p:sp>
      <p:sp>
        <p:nvSpPr>
          <p:cNvPr id="54276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5427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Riskiarvio: </a:t>
            </a:r>
            <a:br>
              <a:rPr lang="fi-FI" altLang="fi-FI" smtClean="0"/>
            </a:br>
            <a:r>
              <a:rPr lang="fi-FI" altLang="fi-FI" smtClean="0"/>
              <a:t>epävarmuuden vaikutukset talouteen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 b="1" i="1" smtClean="0"/>
              <a:t>Epävarmuuden </a:t>
            </a:r>
            <a:r>
              <a:rPr lang="fi-FI" altLang="fi-FI" b="1" i="1" u="sng" smtClean="0"/>
              <a:t>vaikutuskanavat</a:t>
            </a:r>
            <a:r>
              <a:rPr lang="fi-FI" altLang="fi-FI" b="1" i="1" smtClean="0"/>
              <a:t> talouteen:</a:t>
            </a:r>
          </a:p>
          <a:p>
            <a:pPr lvl="1" eaLnBrk="1" hangingPunct="1"/>
            <a:r>
              <a:rPr lang="fi-FI" altLang="fi-FI" smtClean="0"/>
              <a:t>Investointipäätösten lykkääminen (yritykset) </a:t>
            </a:r>
          </a:p>
          <a:p>
            <a:pPr lvl="1" eaLnBrk="1" hangingPunct="1"/>
            <a:r>
              <a:rPr lang="fi-FI" altLang="fi-FI" smtClean="0"/>
              <a:t>Varautumissäästäminen (kotitaloudet)</a:t>
            </a:r>
          </a:p>
          <a:p>
            <a:pPr lvl="1" eaLnBrk="1" hangingPunct="1"/>
            <a:r>
              <a:rPr lang="fi-FI" altLang="fi-FI" smtClean="0"/>
              <a:t>Riskilisien kasvu (yritykset, kotitaloudet ja julkinen talous)</a:t>
            </a:r>
          </a:p>
          <a:p>
            <a:pPr lvl="1" eaLnBrk="1" hangingPunct="1">
              <a:buFontTx/>
              <a:buNone/>
            </a:pPr>
            <a:endParaRPr lang="fi-FI" altLang="fi-FI" smtClean="0"/>
          </a:p>
          <a:p>
            <a:pPr eaLnBrk="1" hangingPunct="1"/>
            <a:r>
              <a:rPr lang="fi-FI" altLang="fi-FI" b="1" i="1" smtClean="0"/>
              <a:t>Epävarmuuden </a:t>
            </a:r>
            <a:r>
              <a:rPr lang="fi-FI" altLang="fi-FI" b="1" i="1" u="sng" smtClean="0"/>
              <a:t>mittaaminen</a:t>
            </a:r>
            <a:r>
              <a:rPr lang="fi-FI" altLang="fi-FI" b="1" i="1" smtClean="0"/>
              <a:t>:</a:t>
            </a:r>
          </a:p>
          <a:p>
            <a:pPr lvl="1" eaLnBrk="1" hangingPunct="1"/>
            <a:r>
              <a:rPr lang="fi-FI" altLang="fi-FI" smtClean="0"/>
              <a:t>VSTOXX (pörssikurssien odotettu epävarmuus)</a:t>
            </a:r>
          </a:p>
          <a:p>
            <a:pPr lvl="1" eaLnBrk="1" hangingPunct="1"/>
            <a:r>
              <a:rPr lang="fi-FI" altLang="fi-FI" smtClean="0"/>
              <a:t>CISS (rahoitusmarkkinoiden laajempi epävarmuus) </a:t>
            </a:r>
          </a:p>
          <a:p>
            <a:pPr lvl="1" eaLnBrk="1" hangingPunct="1"/>
            <a:r>
              <a:rPr lang="fi-FI" altLang="fi-FI" smtClean="0"/>
              <a:t>Talouspolitiikan epävarmuusindeksit, tilastoyllätykset</a:t>
            </a:r>
          </a:p>
          <a:p>
            <a:pPr eaLnBrk="1" hangingPunct="1">
              <a:buFont typeface="Arial" charset="0"/>
              <a:buNone/>
            </a:pPr>
            <a:endParaRPr lang="fi-FI" altLang="fi-FI" smtClean="0"/>
          </a:p>
          <a:p>
            <a:pPr eaLnBrk="1" hangingPunct="1">
              <a:buFont typeface="Arial" charset="0"/>
              <a:buNone/>
            </a:pPr>
            <a:r>
              <a:rPr lang="fi-FI" altLang="fi-FI" smtClean="0"/>
              <a:t>		</a:t>
            </a:r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942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9B0A4C-095E-41AD-A6FA-62AE80FE704E}" type="slidenum">
              <a:rPr lang="fi-FI" altLang="fi-FI"/>
              <a:pPr/>
              <a:t>39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785225" cy="1143000"/>
          </a:xfrm>
        </p:spPr>
        <p:txBody>
          <a:bodyPr/>
          <a:lstStyle/>
          <a:p>
            <a:pPr eaLnBrk="1" hangingPunct="1"/>
            <a:r>
              <a:rPr lang="fi-FI" altLang="fi-FI" smtClean="0"/>
              <a:t/>
            </a:r>
            <a:br>
              <a:rPr lang="fi-FI" altLang="fi-FI" smtClean="0"/>
            </a:br>
            <a:r>
              <a:rPr lang="fi-FI" altLang="fi-FI" smtClean="0"/>
              <a:t>EKP:n neuvoston rahapoliittiset päätökset </a:t>
            </a:r>
            <a:br>
              <a:rPr lang="fi-FI" altLang="fi-FI" smtClean="0"/>
            </a:br>
            <a:endParaRPr lang="fi-FI" altLang="fi-FI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4925" y="1495425"/>
            <a:ext cx="9037638" cy="4525963"/>
          </a:xfrm>
        </p:spPr>
        <p:txBody>
          <a:bodyPr/>
          <a:lstStyle/>
          <a:p>
            <a:pPr eaLnBrk="1" hangingPunct="1"/>
            <a:r>
              <a:rPr lang="fi-FI" altLang="fi-FI" b="1" i="1" u="sng" smtClean="0"/>
              <a:t>Kesäkuussa</a:t>
            </a:r>
            <a:r>
              <a:rPr lang="fi-FI" altLang="fi-FI" b="1" i="1" smtClean="0"/>
              <a:t> EKP:n neuvosto päätti mittavasta rahapoliittisten toimien yhdistelmästä </a:t>
            </a:r>
          </a:p>
          <a:p>
            <a:pPr eaLnBrk="1" hangingPunct="1"/>
            <a:endParaRPr lang="fi-FI" altLang="fi-FI" b="1" i="1" smtClean="0"/>
          </a:p>
          <a:p>
            <a:pPr eaLnBrk="1" hangingPunct="1"/>
            <a:r>
              <a:rPr lang="fi-FI" altLang="fi-FI" b="1" i="1" smtClean="0"/>
              <a:t>Pakettia täydennettiin ja vahvistettiin </a:t>
            </a:r>
            <a:r>
              <a:rPr lang="fi-FI" altLang="fi-FI" b="1" i="1" u="sng" smtClean="0"/>
              <a:t>syyskuussa</a:t>
            </a:r>
          </a:p>
          <a:p>
            <a:pPr eaLnBrk="1" hangingPunct="1"/>
            <a:endParaRPr lang="fi-FI" altLang="fi-FI" b="1" i="1" u="sng" smtClean="0"/>
          </a:p>
          <a:p>
            <a:pPr eaLnBrk="1" hangingPunct="1"/>
            <a:r>
              <a:rPr lang="fi-FI" altLang="fi-FI" b="1" i="1" u="sng" smtClean="0"/>
              <a:t>Päätösten taustalla</a:t>
            </a:r>
            <a:r>
              <a:rPr lang="fi-FI" altLang="fi-FI" b="1" i="1" smtClean="0"/>
              <a:t>:</a:t>
            </a:r>
          </a:p>
          <a:p>
            <a:pPr lvl="1" eaLnBrk="1" hangingPunct="1"/>
            <a:r>
              <a:rPr lang="fi-FI" altLang="fi-FI" sz="2400" b="1" i="1" smtClean="0"/>
              <a:t>Toteutuneen inflaation hitaus</a:t>
            </a:r>
          </a:p>
          <a:p>
            <a:pPr lvl="1" eaLnBrk="1" hangingPunct="1"/>
            <a:r>
              <a:rPr lang="fi-FI" altLang="fi-FI" sz="2400" b="1" i="1" smtClean="0"/>
              <a:t>Inflaatio-odotusten väriseminen alaspäin</a:t>
            </a:r>
          </a:p>
          <a:p>
            <a:pPr lvl="1" eaLnBrk="1" hangingPunct="1"/>
            <a:r>
              <a:rPr lang="fi-FI" altLang="fi-FI" sz="2400" b="1" i="1" smtClean="0"/>
              <a:t>Heikko talouskehitys ja vaimeat kasvunäkymät</a:t>
            </a:r>
          </a:p>
          <a:p>
            <a:pPr eaLnBrk="1" hangingPunct="1"/>
            <a:endParaRPr lang="fi-FI" altLang="fi-FI" smtClean="0"/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C8D52B-8D92-4AAA-A262-8C03C02E6D9C}" type="slidenum">
              <a:rPr lang="fi-FI" altLang="fi-FI"/>
              <a:pPr/>
              <a:t>4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Riskiarvio: epävarmuuden mittaaminen</a:t>
            </a:r>
          </a:p>
        </p:txBody>
      </p:sp>
      <p:sp>
        <p:nvSpPr>
          <p:cNvPr id="5632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  <p:sp>
        <p:nvSpPr>
          <p:cNvPr id="563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9523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4D3C99-7982-447B-AC4E-CCBD972A725E}" type="slidenum">
              <a:rPr lang="fi-FI" altLang="fi-FI"/>
              <a:pPr/>
              <a:t>40</a:t>
            </a:fld>
            <a:endParaRPr lang="fi-FI" altLang="fi-FI"/>
          </a:p>
        </p:txBody>
      </p:sp>
      <p:pic>
        <p:nvPicPr>
          <p:cNvPr id="952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4575"/>
            <a:ext cx="8535988" cy="558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820150" cy="1143000"/>
          </a:xfrm>
        </p:spPr>
        <p:txBody>
          <a:bodyPr/>
          <a:lstStyle/>
          <a:p>
            <a:pPr eaLnBrk="1" hangingPunct="1"/>
            <a:r>
              <a:rPr lang="fi-FI" altLang="fi-FI" smtClean="0"/>
              <a:t>Riskiarvio: vaikutukset euroalueen BKT:hen</a:t>
            </a:r>
          </a:p>
        </p:txBody>
      </p:sp>
      <p:sp>
        <p:nvSpPr>
          <p:cNvPr id="5734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  <p:sp>
        <p:nvSpPr>
          <p:cNvPr id="573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9626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C97D0C-F324-4DAA-9FCB-A9B4E17B327F}" type="slidenum">
              <a:rPr lang="fi-FI" altLang="fi-FI"/>
              <a:pPr/>
              <a:t>41</a:t>
            </a:fld>
            <a:endParaRPr lang="fi-FI" altLang="fi-FI"/>
          </a:p>
        </p:txBody>
      </p:sp>
      <p:pic>
        <p:nvPicPr>
          <p:cNvPr id="9626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4575"/>
            <a:ext cx="8540750" cy="558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820150" cy="1143000"/>
          </a:xfrm>
        </p:spPr>
        <p:txBody>
          <a:bodyPr/>
          <a:lstStyle/>
          <a:p>
            <a:pPr eaLnBrk="1" hangingPunct="1"/>
            <a:r>
              <a:rPr lang="fi-FI" altLang="fi-FI" smtClean="0"/>
              <a:t>Riskiarvio: vaikutukset euroalueen BKT:hen</a:t>
            </a:r>
          </a:p>
        </p:txBody>
      </p:sp>
      <p:sp>
        <p:nvSpPr>
          <p:cNvPr id="5837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  <p:sp>
        <p:nvSpPr>
          <p:cNvPr id="583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9728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2F6EF1-7E65-42EA-8E10-3B55FEBC01AF}" type="slidenum">
              <a:rPr lang="fi-FI" altLang="fi-FI"/>
              <a:pPr/>
              <a:t>42</a:t>
            </a:fld>
            <a:endParaRPr lang="fi-FI" altLang="fi-FI"/>
          </a:p>
        </p:txBody>
      </p:sp>
      <p:pic>
        <p:nvPicPr>
          <p:cNvPr id="9728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4575"/>
            <a:ext cx="8540750" cy="558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820150" cy="1143000"/>
          </a:xfrm>
        </p:spPr>
        <p:txBody>
          <a:bodyPr/>
          <a:lstStyle/>
          <a:p>
            <a:pPr eaLnBrk="1" hangingPunct="1"/>
            <a:r>
              <a:rPr lang="fi-FI" altLang="fi-FI" smtClean="0"/>
              <a:t>Riskiarvio: vaikutukset Suomen BKT:hen</a:t>
            </a:r>
          </a:p>
        </p:txBody>
      </p:sp>
      <p:sp>
        <p:nvSpPr>
          <p:cNvPr id="5939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  <p:sp>
        <p:nvSpPr>
          <p:cNvPr id="593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9830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02D978-D4F3-4E9F-9E49-D0F8BF2121DF}" type="slidenum">
              <a:rPr lang="fi-FI" altLang="fi-FI"/>
              <a:pPr/>
              <a:t>43</a:t>
            </a:fld>
            <a:endParaRPr lang="fi-FI" altLang="fi-FI"/>
          </a:p>
        </p:txBody>
      </p:sp>
      <p:pic>
        <p:nvPicPr>
          <p:cNvPr id="983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2988"/>
            <a:ext cx="8496300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Suomen Pankin syyskuun 2014 kansainvälisen talouden ennuste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547813"/>
          <a:ext cx="8229600" cy="4857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/>
                <a:gridCol w="1481296"/>
                <a:gridCol w="1645920"/>
                <a:gridCol w="1645920"/>
                <a:gridCol w="1645920"/>
              </a:tblGrid>
              <a:tr h="370872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BKT</a:t>
                      </a:r>
                    </a:p>
                  </a:txBody>
                  <a:tcPr marL="9525" marR="9525" marT="9526" marB="0" anchor="b">
                    <a:solidFill>
                      <a:srgbClr val="95A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solidFill>
                      <a:srgbClr val="95A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2014e</a:t>
                      </a:r>
                    </a:p>
                  </a:txBody>
                  <a:tcPr marL="9525" marR="9525" marT="9526" marB="0" anchor="b">
                    <a:solidFill>
                      <a:srgbClr val="95A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2015e</a:t>
                      </a:r>
                    </a:p>
                  </a:txBody>
                  <a:tcPr marL="9525" marR="9525" marT="9526" marB="0" anchor="b">
                    <a:solidFill>
                      <a:srgbClr val="95A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2016e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solidFill>
                      <a:srgbClr val="95ABDD"/>
                    </a:solidFill>
                  </a:tcPr>
                </a:tc>
              </a:tr>
              <a:tr h="305858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Yhdysvallat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2,2</a:t>
                      </a:r>
                      <a:endParaRPr lang="en-GB" sz="160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2,1</a:t>
                      </a:r>
                      <a:endParaRPr lang="en-GB" sz="160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3,1</a:t>
                      </a:r>
                      <a:endParaRPr lang="en-GB" sz="160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3,1</a:t>
                      </a:r>
                      <a:endParaRPr lang="en-GB" sz="160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/>
                </a:tc>
              </a:tr>
              <a:tr h="288057"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2,8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3,1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3,1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88057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EU21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1,1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1,6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1,9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88057"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1,4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1,6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1,7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88057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Japani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6" marB="0" anchor="b"/>
                </a:tc>
              </a:tr>
              <a:tr h="288057"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1,3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1,2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1,1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88057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Kiina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7,7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L="9525" marR="9525" marT="9526" marB="0" anchor="b"/>
                </a:tc>
              </a:tr>
              <a:tr h="288057"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7,0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7,0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6,0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88057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Venäjä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6" marB="0" anchor="b"/>
                </a:tc>
              </a:tr>
              <a:tr h="288057"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0,5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1,0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2,0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88057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Maailma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3,7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3,7</a:t>
                      </a:r>
                    </a:p>
                  </a:txBody>
                  <a:tcPr marL="9525" marR="9525" marT="9526" marB="0" anchor="b"/>
                </a:tc>
              </a:tr>
              <a:tr h="288057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6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3,5</a:t>
                      </a:r>
                      <a:endParaRPr lang="fi-FI" sz="16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3,7</a:t>
                      </a:r>
                      <a:endParaRPr lang="fi-FI" sz="16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3,7</a:t>
                      </a:r>
                      <a:endParaRPr lang="fi-FI" sz="16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320275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Maailmankauppa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5,1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5,4</a:t>
                      </a:r>
                    </a:p>
                  </a:txBody>
                  <a:tcPr marL="9525" marR="9525" marT="9526" marB="0" anchor="b"/>
                </a:tc>
              </a:tr>
              <a:tr h="255838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4,8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5,4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5,5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436282">
                <a:tc gridSpan="4"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Prosenttimuutos</a:t>
                      </a:r>
                      <a:r>
                        <a:rPr lang="fi-FI" sz="14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edellisestä vuodesta. Alla edellinen ennuste.</a:t>
                      </a:r>
                      <a:endParaRPr lang="fi-FI" sz="14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EU21 = euroalue, Ruotsi, Tanska ja Iso-Britannia.</a:t>
                      </a:r>
                    </a:p>
                  </a:txBody>
                  <a:tcPr marL="9525" marR="9525" marT="9526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6" marB="0" anchor="b"/>
                </a:tc>
              </a:tr>
            </a:tbl>
          </a:graphicData>
        </a:graphic>
      </p:graphicFrame>
      <p:sp>
        <p:nvSpPr>
          <p:cNvPr id="60520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  <p:sp>
        <p:nvSpPr>
          <p:cNvPr id="6052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99434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B72D42-549C-47DE-9340-58C0B5B026EA}" type="slidenum">
              <a:rPr lang="fi-FI" altLang="fi-FI"/>
              <a:pPr/>
              <a:t>44</a:t>
            </a:fld>
            <a:endParaRPr lang="fi-FI" alt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468313" y="5445125"/>
            <a:ext cx="82073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8313" y="6021388"/>
            <a:ext cx="82073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8313" y="2924175"/>
            <a:ext cx="8077200" cy="79375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fi-FI" sz="3200" b="1" i="1" kern="0" dirty="0">
                <a:solidFill>
                  <a:srgbClr val="00436F"/>
                </a:solidFill>
                <a:latin typeface="+mn-lt"/>
                <a:ea typeface="+mj-ea"/>
                <a:cs typeface="+mj-cs"/>
              </a:rPr>
              <a:t>Kiitos!</a:t>
            </a:r>
          </a:p>
        </p:txBody>
      </p:sp>
      <p:sp>
        <p:nvSpPr>
          <p:cNvPr id="10137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80D640-3FAB-40CD-A9E2-6D8DDA9FCD2E}" type="slidenum">
              <a:rPr lang="fi-FI" altLang="fi-FI"/>
              <a:pPr/>
              <a:t>45</a:t>
            </a:fld>
            <a:endParaRPr lang="fi-FI" altLang="fi-FI"/>
          </a:p>
        </p:txBody>
      </p:sp>
      <p:sp>
        <p:nvSpPr>
          <p:cNvPr id="6144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61445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fi-FI" altLang="fi-FI" smtClean="0"/>
              <a:t>Kesäkuun viisi rahapoliittista päätöstä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0" y="1484313"/>
            <a:ext cx="9109075" cy="4525962"/>
          </a:xfrm>
        </p:spPr>
        <p:txBody>
          <a:bodyPr/>
          <a:lstStyle/>
          <a:p>
            <a:pPr marL="514350" indent="-514350" eaLnBrk="1" hangingPunct="1">
              <a:spcAft>
                <a:spcPts val="1200"/>
              </a:spcAft>
              <a:buFont typeface="Arial" charset="0"/>
              <a:buNone/>
            </a:pPr>
            <a:r>
              <a:rPr lang="fi-FI" altLang="fi-FI" b="1" i="1" smtClean="0"/>
              <a:t>Korko- ja likviditeettipoliittiset toimet:</a:t>
            </a:r>
          </a:p>
          <a:p>
            <a:pPr marL="514350" indent="-514350" eaLnBrk="1" hangingPunct="1">
              <a:spcAft>
                <a:spcPts val="1200"/>
              </a:spcAft>
              <a:buFont typeface="Arial Black" pitchFamily="34" charset="0"/>
              <a:buAutoNum type="arabicPeriod"/>
            </a:pPr>
            <a:r>
              <a:rPr lang="fi-FI" altLang="fi-FI" sz="2400" b="1" i="1" smtClean="0"/>
              <a:t>EKP:n rahapoliittisia korkoja laskettiin,</a:t>
            </a:r>
          </a:p>
          <a:p>
            <a:pPr marL="514350" indent="-514350" eaLnBrk="1" hangingPunct="1">
              <a:spcAft>
                <a:spcPts val="1200"/>
              </a:spcAft>
              <a:buFont typeface="Arial Black" pitchFamily="34" charset="0"/>
              <a:buAutoNum type="arabicPeriod"/>
            </a:pPr>
            <a:r>
              <a:rPr lang="fi-FI" altLang="fi-FI" sz="2400" b="1" i="1" smtClean="0"/>
              <a:t>SMP -ostoista tulleen likviditeetin kuivaamisen lopetus,</a:t>
            </a:r>
          </a:p>
          <a:p>
            <a:pPr marL="514350" indent="-514350" eaLnBrk="1" hangingPunct="1">
              <a:spcAft>
                <a:spcPts val="1200"/>
              </a:spcAft>
              <a:buFont typeface="Arial Black" pitchFamily="34" charset="0"/>
              <a:buAutoNum type="arabicPeriod"/>
            </a:pPr>
            <a:r>
              <a:rPr lang="fi-FI" altLang="fi-FI" sz="2400" b="1" i="1" smtClean="0"/>
              <a:t>Täydenjaon likviditeettipolitiikan jatko 2016 loppuun</a:t>
            </a:r>
            <a:r>
              <a:rPr lang="fi-FI" altLang="fi-FI" sz="2400" smtClean="0"/>
              <a:t>,</a:t>
            </a:r>
            <a:endParaRPr lang="fi-FI" altLang="fi-FI" sz="2200" smtClean="0"/>
          </a:p>
          <a:p>
            <a:pPr marL="514350" indent="-514350" eaLnBrk="1" hangingPunct="1">
              <a:spcBef>
                <a:spcPts val="1800"/>
              </a:spcBef>
              <a:spcAft>
                <a:spcPts val="1200"/>
              </a:spcAft>
              <a:buFont typeface="Arial" charset="0"/>
              <a:buNone/>
            </a:pPr>
            <a:r>
              <a:rPr lang="fi-FI" altLang="fi-FI" b="1" i="1" smtClean="0"/>
              <a:t>Rahapolitiikan välittymistä tukevat toimet:</a:t>
            </a:r>
          </a:p>
          <a:p>
            <a:pPr marL="514350" indent="-514350" eaLnBrk="1" hangingPunct="1">
              <a:spcAft>
                <a:spcPts val="1200"/>
              </a:spcAft>
              <a:buFont typeface="Arial Black" pitchFamily="34" charset="0"/>
              <a:buAutoNum type="arabicPeriod" startAt="4"/>
            </a:pPr>
            <a:r>
              <a:rPr lang="fi-FI" altLang="fi-FI" sz="2400" b="1" i="1" smtClean="0"/>
              <a:t>Pankkien luotonannon tukeminen uusilla rahoitusoperaatioilla (TLTRO),</a:t>
            </a:r>
          </a:p>
          <a:p>
            <a:pPr marL="514350" indent="-514350" eaLnBrk="1" hangingPunct="1">
              <a:spcAft>
                <a:spcPts val="1200"/>
              </a:spcAft>
              <a:buFont typeface="Arial Black" pitchFamily="34" charset="0"/>
              <a:buAutoNum type="arabicPeriod" startAt="4"/>
            </a:pPr>
            <a:r>
              <a:rPr lang="fi-FI" altLang="fi-FI" sz="2400" b="1" i="1" smtClean="0"/>
              <a:t>Omaisuusvakuudellisten arvopapereiden suorien ostojen valmistelun nopeuttaminen. </a:t>
            </a:r>
          </a:p>
          <a:p>
            <a:pPr marL="514350" indent="-514350" eaLnBrk="1" hangingPunct="1">
              <a:lnSpc>
                <a:spcPct val="150000"/>
              </a:lnSpc>
              <a:spcBef>
                <a:spcPts val="2400"/>
              </a:spcBef>
              <a:buFont typeface="Arial Black" pitchFamily="34" charset="0"/>
              <a:buAutoNum type="arabicPeriod" startAt="4"/>
            </a:pPr>
            <a:endParaRPr lang="fi-FI" altLang="fi-FI" sz="2400" smtClean="0"/>
          </a:p>
          <a:p>
            <a:pPr marL="514350" indent="-514350" eaLnBrk="1" hangingPunct="1">
              <a:lnSpc>
                <a:spcPct val="200000"/>
              </a:lnSpc>
              <a:buFont typeface="Arial Black" pitchFamily="34" charset="0"/>
              <a:buAutoNum type="arabicPeriod" startAt="4"/>
            </a:pPr>
            <a:endParaRPr lang="fi-FI" altLang="fi-FI" sz="2400" smtClean="0"/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8F290E-A22A-4B57-B0CE-027CC9D7A61D}" type="slidenum">
              <a:rPr lang="fi-FI" altLang="fi-FI"/>
              <a:pPr/>
              <a:t>5</a:t>
            </a:fld>
            <a:endParaRPr lang="fi-FI" altLang="fi-FI"/>
          </a:p>
        </p:txBody>
      </p:sp>
      <p:sp>
        <p:nvSpPr>
          <p:cNvPr id="19462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fi-FI" altLang="fi-FI" smtClean="0"/>
              <a:t>Syyskuun täydentävät ja laajentavat rahapoliittiset päätökset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23850" y="1484313"/>
            <a:ext cx="8496300" cy="4525962"/>
          </a:xfrm>
        </p:spPr>
        <p:txBody>
          <a:bodyPr/>
          <a:lstStyle/>
          <a:p>
            <a:pPr marL="514350" indent="-514350" eaLnBrk="1" hangingPunct="1">
              <a:spcAft>
                <a:spcPts val="1200"/>
              </a:spcAft>
              <a:buFont typeface="Arial" charset="0"/>
              <a:buNone/>
            </a:pPr>
            <a:r>
              <a:rPr lang="fi-FI" altLang="fi-FI" b="1" i="1" smtClean="0"/>
              <a:t>Korkopoliittiset toimet:</a:t>
            </a:r>
          </a:p>
          <a:p>
            <a:pPr marL="514350" indent="-514350" eaLnBrk="1" hangingPunct="1">
              <a:spcAft>
                <a:spcPts val="1200"/>
              </a:spcAft>
              <a:buFont typeface="Arial Black" pitchFamily="34" charset="0"/>
              <a:buAutoNum type="arabicPeriod"/>
            </a:pPr>
            <a:r>
              <a:rPr lang="fi-FI" altLang="fi-FI" sz="2400" b="1" i="1" smtClean="0"/>
              <a:t>EKP:n korot laskettiin historiallisen alas</a:t>
            </a:r>
          </a:p>
          <a:p>
            <a:pPr marL="514350" indent="-514350" eaLnBrk="1" hangingPunct="1">
              <a:spcBef>
                <a:spcPts val="1800"/>
              </a:spcBef>
              <a:spcAft>
                <a:spcPts val="1200"/>
              </a:spcAft>
              <a:buFont typeface="Arial" charset="0"/>
              <a:buNone/>
            </a:pPr>
            <a:r>
              <a:rPr lang="fi-FI" altLang="fi-FI" b="1" i="1" smtClean="0"/>
              <a:t>Rahapolitiikan välittymistä tukevat toimet:</a:t>
            </a:r>
          </a:p>
          <a:p>
            <a:pPr marL="514350" indent="-514350" eaLnBrk="1" hangingPunct="1">
              <a:spcAft>
                <a:spcPts val="1200"/>
              </a:spcAft>
              <a:buFont typeface="Arial Black" pitchFamily="34" charset="0"/>
              <a:buAutoNum type="arabicPeriod" startAt="2"/>
            </a:pPr>
            <a:r>
              <a:rPr lang="fi-FI" altLang="fi-FI" sz="2400" b="1" i="1" smtClean="0"/>
              <a:t>Omaisuusvakuudellisten arvopapereiden osto-ohjelma (ABSPP)</a:t>
            </a:r>
            <a:endParaRPr lang="fi-FI" altLang="fi-FI" sz="2000" b="1" i="1" smtClean="0"/>
          </a:p>
          <a:p>
            <a:pPr marL="514350" indent="-514350" eaLnBrk="1" hangingPunct="1">
              <a:spcAft>
                <a:spcPts val="1200"/>
              </a:spcAft>
              <a:buFont typeface="Arial Black" pitchFamily="34" charset="0"/>
              <a:buAutoNum type="arabicPeriod" startAt="2"/>
            </a:pPr>
            <a:r>
              <a:rPr lang="fi-FI" altLang="fi-FI" sz="2400" b="1" i="1" smtClean="0"/>
              <a:t>Katettujen joukkolainojen osto-ohjelma (CBPP3)</a:t>
            </a:r>
          </a:p>
          <a:p>
            <a:pPr marL="914400" lvl="1" indent="-514350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fi-FI" altLang="fi-FI" sz="2000" b="1" i="1" smtClean="0"/>
              <a:t>Laajentaa ostettavien yksityisten arvopapereiden joukkoa suhteessa kesäkuun päätöksiin.</a:t>
            </a:r>
          </a:p>
          <a:p>
            <a:pPr marL="514350" indent="-514350" eaLnBrk="1" hangingPunct="1">
              <a:spcAft>
                <a:spcPts val="1200"/>
              </a:spcAft>
              <a:buFont typeface="Arial Black" pitchFamily="34" charset="0"/>
              <a:buAutoNum type="arabicPeriod" startAt="2"/>
            </a:pPr>
            <a:endParaRPr lang="fi-FI" altLang="fi-FI" sz="2400" smtClean="0"/>
          </a:p>
          <a:p>
            <a:pPr marL="514350" indent="-514350" eaLnBrk="1" hangingPunct="1">
              <a:lnSpc>
                <a:spcPct val="200000"/>
              </a:lnSpc>
              <a:buFont typeface="Arial Black" pitchFamily="34" charset="0"/>
              <a:buAutoNum type="arabicPeriod" startAt="2"/>
            </a:pPr>
            <a:endParaRPr lang="fi-FI" altLang="fi-FI" sz="2400" smtClean="0"/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12977E-53AA-4124-9120-4A593CE7BC78}" type="slidenum">
              <a:rPr lang="fi-FI" altLang="fi-FI"/>
              <a:pPr/>
              <a:t>6</a:t>
            </a:fld>
            <a:endParaRPr lang="fi-FI" altLang="fi-FI"/>
          </a:p>
        </p:txBody>
      </p:sp>
      <p:sp>
        <p:nvSpPr>
          <p:cNvPr id="2048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Kesä- ja syyskuun päätösten muodostama kokonaisuus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50825" y="1196975"/>
            <a:ext cx="8642350" cy="5184775"/>
          </a:xfrm>
        </p:spPr>
        <p:txBody>
          <a:bodyPr/>
          <a:lstStyle/>
          <a:p>
            <a:pPr eaLnBrk="1" hangingPunct="1"/>
            <a:r>
              <a:rPr lang="fi-FI" altLang="fi-FI" b="1" i="1" smtClean="0"/>
              <a:t>Toimenpiteet</a:t>
            </a:r>
            <a:r>
              <a:rPr lang="fi-FI" altLang="fi-FI" smtClean="0"/>
              <a:t> </a:t>
            </a:r>
          </a:p>
          <a:p>
            <a:pPr lvl="1" eaLnBrk="1" hangingPunct="1"/>
            <a:r>
              <a:rPr lang="fi-FI" altLang="fi-FI" sz="2400" b="1" i="1" u="sng" smtClean="0"/>
              <a:t>Alentavat </a:t>
            </a:r>
            <a:r>
              <a:rPr lang="fi-FI" altLang="fi-FI" sz="2400" b="1" i="1" smtClean="0"/>
              <a:t>korkoja ja keventävät yleisesti rahoitusoloja</a:t>
            </a:r>
          </a:p>
          <a:p>
            <a:pPr lvl="1" eaLnBrk="1" hangingPunct="1"/>
            <a:r>
              <a:rPr lang="fi-FI" altLang="fi-FI" sz="2400" b="1" i="1" u="sng" smtClean="0"/>
              <a:t>Tukevat</a:t>
            </a:r>
            <a:r>
              <a:rPr lang="fi-FI" altLang="fi-FI" sz="2400" b="1" i="1" smtClean="0"/>
              <a:t> rahoituksen välittymistä</a:t>
            </a:r>
          </a:p>
          <a:p>
            <a:pPr lvl="1" eaLnBrk="1" hangingPunct="1"/>
            <a:r>
              <a:rPr lang="fi-FI" altLang="fi-FI" sz="2400" b="1" i="1" u="sng" smtClean="0"/>
              <a:t>Turvaavat</a:t>
            </a:r>
            <a:r>
              <a:rPr lang="fi-FI" altLang="fi-FI" sz="2400" b="1" i="1" smtClean="0"/>
              <a:t> hintavakauden toteutumista euroalueella</a:t>
            </a:r>
          </a:p>
          <a:p>
            <a:pPr eaLnBrk="1" hangingPunct="1">
              <a:spcBef>
                <a:spcPts val="1800"/>
              </a:spcBef>
            </a:pPr>
            <a:r>
              <a:rPr lang="fi-FI" altLang="fi-FI" b="1" i="1" smtClean="0"/>
              <a:t>Ohjauskorot laskettiin alarajalle</a:t>
            </a:r>
          </a:p>
          <a:p>
            <a:pPr eaLnBrk="1" hangingPunct="1">
              <a:spcBef>
                <a:spcPts val="1800"/>
              </a:spcBef>
            </a:pPr>
            <a:r>
              <a:rPr lang="fi-FI" altLang="fi-FI" b="1" i="1" smtClean="0"/>
              <a:t>Eurojärjestelmän tase kasvaa merkittävästi</a:t>
            </a:r>
          </a:p>
          <a:p>
            <a:pPr lvl="1" eaLnBrk="1" hangingPunct="1"/>
            <a:r>
              <a:rPr lang="fi-FI" altLang="fi-FI" sz="2400" b="1" i="1" smtClean="0"/>
              <a:t>Kiinteäkorkoisten, etenkin yrityksille kohdennettujen luotto-operaatioiden sarja (TLTRO) alkaa syyskuussa</a:t>
            </a:r>
          </a:p>
          <a:p>
            <a:pPr lvl="1" eaLnBrk="1" hangingPunct="1"/>
            <a:r>
              <a:rPr lang="fi-FI" altLang="fi-FI" sz="2400" b="1" i="1" smtClean="0"/>
              <a:t>Omaisuusvakuudellisten arvopapereiden ja katettujen joukkolainojen ostot alkavat lokakuussa</a:t>
            </a:r>
          </a:p>
          <a:p>
            <a:pPr eaLnBrk="1" hangingPunct="1"/>
            <a:endParaRPr lang="fi-FI" altLang="fi-FI" smtClean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4B07A7-84DE-427C-B3EB-94EEC32E72C4}" type="slidenum">
              <a:rPr lang="fi-FI" altLang="fi-FI"/>
              <a:pPr/>
              <a:t>7</a:t>
            </a:fld>
            <a:endParaRPr lang="fi-FI" altLang="fi-FI"/>
          </a:p>
        </p:txBody>
      </p:sp>
      <p:sp>
        <p:nvSpPr>
          <p:cNvPr id="21510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3000" smtClean="0"/>
              <a:t>Koronlaskut painaneet rahamarkkinakorot ennennäkemättömän alhaalle</a:t>
            </a:r>
          </a:p>
        </p:txBody>
      </p:sp>
      <p:sp>
        <p:nvSpPr>
          <p:cNvPr id="2253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5B4D17-FD6B-4241-8FFC-E5AA1F0F6CF0}" type="slidenum">
              <a:rPr lang="fi-FI" altLang="fi-FI"/>
              <a:pPr/>
              <a:t>8</a:t>
            </a:fld>
            <a:endParaRPr lang="fi-FI" altLang="fi-FI"/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2988"/>
            <a:ext cx="846772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2800" smtClean="0"/>
              <a:t>Erot korko-odotuksissa ja pitkissä koroissa ovat kasvaneet; euron kurssi on heikentynyt</a:t>
            </a:r>
          </a:p>
        </p:txBody>
      </p:sp>
      <p:sp>
        <p:nvSpPr>
          <p:cNvPr id="2355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16.9.2014</a:t>
            </a:r>
          </a:p>
        </p:txBody>
      </p:sp>
      <p:sp>
        <p:nvSpPr>
          <p:cNvPr id="2355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Euro &amp; talous </a:t>
            </a:r>
            <a:r>
              <a:rPr lang="fi-FI" dirty="0" smtClean="0"/>
              <a:t>4/2014</a:t>
            </a:r>
            <a:endParaRPr lang="fi-FI" dirty="0"/>
          </a:p>
        </p:txBody>
      </p:sp>
      <p:sp>
        <p:nvSpPr>
          <p:cNvPr id="3277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F2CB7E-47AA-4547-B5BF-F58E05D98CB7}" type="slidenum">
              <a:rPr lang="fi-FI" altLang="fi-FI"/>
              <a:pPr/>
              <a:t>9</a:t>
            </a:fld>
            <a:endParaRPr lang="fi-FI" altLang="fi-FI"/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60400" y="1947863"/>
            <a:ext cx="57658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0613" y="1947863"/>
            <a:ext cx="57658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95288" y="1700213"/>
            <a:ext cx="37798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i-FI" altLang="fi-FI" sz="1200" b="1">
                <a:solidFill>
                  <a:srgbClr val="FF0000"/>
                </a:solidFill>
              </a:rPr>
              <a:t>Markkinoiden odotus Yhdysvaltain lyhyestä korosta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95288" y="5630863"/>
            <a:ext cx="37798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i-FI" altLang="fi-FI" sz="1200" b="1">
                <a:solidFill>
                  <a:srgbClr val="FF0000"/>
                </a:solidFill>
              </a:rPr>
              <a:t>Markkinoiden odotus euroalueen lyhyestä korosta</a:t>
            </a: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3851275" y="2060575"/>
            <a:ext cx="215900" cy="93662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flipV="1">
            <a:off x="3203575" y="4797425"/>
            <a:ext cx="792163" cy="79216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608513" y="5661025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i-FI" altLang="fi-FI" sz="1200" b="1">
                <a:solidFill>
                  <a:srgbClr val="FF0000"/>
                </a:solidFill>
              </a:rPr>
              <a:t>Euro on heikentynyt dollariin ja laajan valuuttajoukon keskiarvoon nähden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156325" y="2565400"/>
            <a:ext cx="2808288" cy="2951163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endParaRPr lang="fi-FI" altLang="fi-FI" sz="2000">
              <a:solidFill>
                <a:srgbClr val="00436F"/>
              </a:solidFill>
            </a:endParaRPr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flipV="1">
            <a:off x="6443663" y="5300663"/>
            <a:ext cx="360362" cy="3683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07950" y="1484313"/>
            <a:ext cx="4248150" cy="482441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endParaRPr lang="fi-FI" altLang="fi-FI" sz="2000">
              <a:solidFill>
                <a:srgbClr val="00436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9" grpId="0"/>
      <p:bldP spid="20" grpId="0" animBg="1"/>
      <p:bldP spid="16" grpId="0" animBg="1"/>
    </p:bldLst>
  </p:timing>
</p:sld>
</file>

<file path=ppt/theme/theme1.xml><?xml version="1.0" encoding="utf-8"?>
<a:theme xmlns:a="http://schemas.openxmlformats.org/drawingml/2006/main" name="supa_vaaleansininen_vaak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 SP_vaaleansininen_eurologol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20000"/>
            <a:lumOff val="8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err="1" smtClean="0">
            <a:ln>
              <a:noFill/>
            </a:ln>
            <a:solidFill>
              <a:srgbClr val="00436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000" dirty="0" err="1" smtClean="0"/>
        </a:defPPr>
      </a:lstStyle>
    </a:txDef>
  </a:objectDefaults>
  <a:extraClrSchemeLst>
    <a:extraClrScheme>
      <a:clrScheme name="1 SP_vaaleansininen_eurologol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ER_LinkInfoItemAdded</Name>
    <Synchronization>Synchronous</Synchronization>
    <Type>10001</Type>
    <SequenceNumber>10010</SequenceNumber>
    <Assembly>BOF.ECM.Common, Version=1.0.0.0, Culture=neutral, PublicKeyToken=5fdddb47027733c4</Assembly>
    <Class>BOF.ECM.Common.SP.EventReceivers.ER_LinkInfo.ER_LinkInfo</Class>
    <Data/>
    <Filter/>
  </Receiver>
  <Receiver>
    <Name>ER_LinkInfoItemUpdated</Name>
    <Synchronization>Synchronous</Synchronization>
    <Type>10002</Type>
    <SequenceNumber>10010</SequenceNumber>
    <Assembly>BOF.ECM.Common, Version=1.0.0.0, Culture=neutral, PublicKeyToken=5fdddb47027733c4</Assembly>
    <Class>BOF.ECM.Common.SP.EventReceivers.ER_LinkInfo.ER_LinkInfo</Class>
    <Data/>
    <Filter/>
  </Receiver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713CB41714494086F1C8157FDCE6BF" ma:contentTypeVersion="1" ma:contentTypeDescription="Create a new document." ma:contentTypeScope="" ma:versionID="eb80a765723ea30498fdc61e18493da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6A27085-8D3D-4993-8971-D2E5CB05118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F3302F9-998D-4F2C-8A61-0BB2774B1B78}"/>
</file>

<file path=customXml/itemProps3.xml><?xml version="1.0" encoding="utf-8"?>
<ds:datastoreItem xmlns:ds="http://schemas.openxmlformats.org/officeDocument/2006/customXml" ds:itemID="{D109E297-BB11-4A00-87A8-68DDA1BE7A60}"/>
</file>

<file path=customXml/itemProps4.xml><?xml version="1.0" encoding="utf-8"?>
<ds:datastoreItem xmlns:ds="http://schemas.openxmlformats.org/officeDocument/2006/customXml" ds:itemID="{970306CD-82F0-40B6-B95A-30759DFA59D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1030</Words>
  <Application>Microsoft Office PowerPoint</Application>
  <PresentationFormat>On-screen Show (4:3)</PresentationFormat>
  <Paragraphs>415</Paragraphs>
  <Slides>45</Slides>
  <Notes>45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supa_vaaleansininen_vaaka</vt:lpstr>
      <vt:lpstr>Microsoft Office PowerPoint 97 - 2003 -esitys</vt:lpstr>
      <vt:lpstr>Rahapolitiikka ja kansainvälinen talous</vt:lpstr>
      <vt:lpstr>Rahapolitiikka ja kansainvälinen talous: Päättäväisten toimien aika</vt:lpstr>
      <vt:lpstr>Slide 3</vt:lpstr>
      <vt:lpstr> EKP:n neuvoston rahapoliittiset päätökset  </vt:lpstr>
      <vt:lpstr>Kesäkuun viisi rahapoliittista päätöstä</vt:lpstr>
      <vt:lpstr>Syyskuun täydentävät ja laajentavat rahapoliittiset päätökset</vt:lpstr>
      <vt:lpstr>Kesä- ja syyskuun päätösten muodostama kokonaisuus</vt:lpstr>
      <vt:lpstr>Koronlaskut painaneet rahamarkkinakorot ennennäkemättömän alhaalle</vt:lpstr>
      <vt:lpstr>Erot korko-odotuksissa ja pitkissä koroissa ovat kasvaneet; euron kurssi on heikentynyt</vt:lpstr>
      <vt:lpstr>Toimien tasevaikutukset osin pankkien, osin suorien ostojen tulema </vt:lpstr>
      <vt:lpstr>Valmius lisätoimiin tarvittaessa olemassa</vt:lpstr>
      <vt:lpstr>Slide 12</vt:lpstr>
      <vt:lpstr>Talouskriisi kärjistyi kuusi vuotta sitten</vt:lpstr>
      <vt:lpstr>Keskuspankkien toimet kriisissä: välitilinpäätös</vt:lpstr>
      <vt:lpstr>Euroalue kokenut kaksoistaantuman: BKT</vt:lpstr>
      <vt:lpstr>Euroalue kokenut kaksoistaantuman: tuotannolliset investoinnit</vt:lpstr>
      <vt:lpstr>Euroalue kokenut kaksoistaantuman: työttömyysaste</vt:lpstr>
      <vt:lpstr>Erot finanssipolitiikan sopeutuksessa luultua pienempiä…</vt:lpstr>
      <vt:lpstr>Erot finanssipolitiikan sopeutuksessa luultua pienempiä…</vt:lpstr>
      <vt:lpstr>… mutta kriisi vaikutti euroalueella yleisen korkotason kautta  </vt:lpstr>
      <vt:lpstr>… mutta kriisi vaikutti euroalueella yleisen korkotason kautta </vt:lpstr>
      <vt:lpstr>Finanssipolitiikan tila ja näkymät</vt:lpstr>
      <vt:lpstr>Suomen Pankin ennusteen päätulemat: BKT</vt:lpstr>
      <vt:lpstr>Suomen Pankin ennusteen päätulemat: Inflaatio</vt:lpstr>
      <vt:lpstr>Riskiarvio:  Konfliktit varjostavat näkymiä</vt:lpstr>
      <vt:lpstr>Slide 26</vt:lpstr>
      <vt:lpstr>Kasvu ollut vaimeaa, eivätkä ennusteet lupaa vahvaa elpymistä</vt:lpstr>
      <vt:lpstr>Onko BKT:n kasvu hidastumassa pysyvästi? </vt:lpstr>
      <vt:lpstr>Tekijöitä hitaan kasvun taustalla</vt:lpstr>
      <vt:lpstr>Kuinka korkeaksi velka-asteet voivat nousta?</vt:lpstr>
      <vt:lpstr>Kuinka korkeaksi velka-asteet voivat nousta?</vt:lpstr>
      <vt:lpstr>Kuinka korkeaksi velka-asteet voivat nousta?</vt:lpstr>
      <vt:lpstr>Reaalikorot laskeneet 1980-luvulta lähtien</vt:lpstr>
      <vt:lpstr>Talouden rakenteet 2008 ja kriisin vaikutus BKT:n kasvuun</vt:lpstr>
      <vt:lpstr>Slide 35</vt:lpstr>
      <vt:lpstr>Yhteenveto: euroalueen elpymistä tukevia tekijöitä</vt:lpstr>
      <vt:lpstr>Yhteenveto Rahapolitiikka ja kansainvälinen talous</vt:lpstr>
      <vt:lpstr>Slide 38</vt:lpstr>
      <vt:lpstr>Riskiarvio:  epävarmuuden vaikutukset talouteen</vt:lpstr>
      <vt:lpstr>Riskiarvio: epävarmuuden mittaaminen</vt:lpstr>
      <vt:lpstr>Riskiarvio: vaikutukset euroalueen BKT:hen</vt:lpstr>
      <vt:lpstr>Riskiarvio: vaikutukset euroalueen BKT:hen</vt:lpstr>
      <vt:lpstr>Riskiarvio: vaikutukset Suomen BKT:hen</vt:lpstr>
      <vt:lpstr>Suomen Pankin syyskuun 2014 kansainvälisen talouden ennuste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2014-09-16T07:50:15Z</dcterms:created>
  <dcterms:modified xsi:type="dcterms:W3CDTF">2014-09-16T11:25:40Z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0x0101003E713CB41714494086F1C8157FDCE6BF</vt:lpwstr>
  </property>
</Properties>
</file>