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91" r:id="rId5"/>
    <p:sldId id="264" r:id="rId6"/>
    <p:sldId id="265" r:id="rId7"/>
    <p:sldId id="314" r:id="rId8"/>
    <p:sldId id="315" r:id="rId9"/>
    <p:sldId id="270" r:id="rId10"/>
    <p:sldId id="286" r:id="rId11"/>
    <p:sldId id="308" r:id="rId12"/>
    <p:sldId id="285" r:id="rId13"/>
    <p:sldId id="273" r:id="rId14"/>
    <p:sldId id="269" r:id="rId15"/>
    <p:sldId id="298" r:id="rId16"/>
    <p:sldId id="307" r:id="rId17"/>
    <p:sldId id="274" r:id="rId18"/>
    <p:sldId id="260" r:id="rId19"/>
    <p:sldId id="283" r:id="rId20"/>
    <p:sldId id="284" r:id="rId21"/>
    <p:sldId id="288" r:id="rId22"/>
    <p:sldId id="303" r:id="rId23"/>
    <p:sldId id="325" r:id="rId24"/>
    <p:sldId id="294" r:id="rId25"/>
    <p:sldId id="326" r:id="rId26"/>
    <p:sldId id="261" r:id="rId27"/>
    <p:sldId id="281" r:id="rId28"/>
    <p:sldId id="296" r:id="rId29"/>
    <p:sldId id="293" r:id="rId30"/>
    <p:sldId id="277" r:id="rId31"/>
    <p:sldId id="321" r:id="rId32"/>
    <p:sldId id="262" r:id="rId33"/>
    <p:sldId id="320" r:id="rId34"/>
    <p:sldId id="327" r:id="rId35"/>
    <p:sldId id="328" r:id="rId36"/>
    <p:sldId id="329" r:id="rId37"/>
    <p:sldId id="301" r:id="rId38"/>
  </p:sldIdLst>
  <p:sldSz cx="9144000" cy="6858000" type="screen4x3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695" autoAdjust="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7A3FD4-F634-443C-A2F7-0D62B43988F3}" type="datetimeFigureOut">
              <a:rPr lang="fi-FI"/>
              <a:pPr>
                <a:defRPr/>
              </a:pPr>
              <a:t>17.9.2013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CCB780-C9BA-4500-B4DF-D23F787F1E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E1DF6F-123D-4BE9-A527-E8E7E09C2CDC}" type="datetimeFigureOut">
              <a:rPr lang="fi-FI"/>
              <a:pPr>
                <a:defRPr/>
              </a:pPr>
              <a:t>17.9.2013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779699-6D79-4B1D-88DC-E5752E9EEA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3E888D-4286-45EE-A680-6B62DB0F6DB6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8303-CD84-4F09-B848-1C7DB5AEB84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i-F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D9F49-8AA0-4E29-9A65-3CC5BC38A2E2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i-F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5A2A1-86E5-4CD4-9BCC-F9F95376E5FF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i-F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6B1306-3E03-454E-998B-D5F77924AD29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i-F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D2570-A05C-4BD0-891B-BA32905714FC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i-F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BEAECE-6D5C-40EB-874B-4C074D51580E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i-F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9995B-684F-45BD-BD74-DF84E936209D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i-F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B2969-D889-4525-B4CA-083319A5BCC1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i-F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A7A84-B14C-4704-A0B5-48C2B97E0771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BA614-7A10-4857-8E50-B6BC670A16F5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3848F3-016B-4ADE-B58F-D1D427C360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B5F975-420A-4776-8E79-1C665FC44BD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i-F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DC68B-C01B-4136-B83A-92B82EC88DE2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i-F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85042-A0DA-44BC-A0D8-D595583C8742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i-F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276218-091E-4442-A0DF-4F6246AE8775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i-F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FA1329-567B-4B70-A9AF-E7FD9C7C4735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i-F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170DBC-1964-42C4-B004-1ECA84AF5D5B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DCBAE0-5067-44E0-84D7-E4D3D7A824D5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E6281-66D7-4E7C-A305-9D38DDA2AF01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i-F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5D7B-95D8-4531-8097-E1BF5E224EC9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i-F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5D388-2770-4C24-8BD6-7BA02568BA7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7D67BB-8F64-4421-8C64-2C1E35DA6B19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C9EE1A-4463-4B33-AA37-005180726F37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i-F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4DB463-077E-4141-BC24-EC985A70958B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i-F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07CC3-879C-4784-AC9C-AF0EA9C7C08E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i-F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BF7C0-8283-487B-B2A7-7DFB24A9D063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CONFIDENTIAL</a:t>
            </a: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602C8F-67CC-41AD-AB17-6386FB482046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i-F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829F1A-22FD-4BD4-B950-95AC2C5B1CDA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642E2-204E-4C90-9DEF-528ABEF4D3FE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D934DF-9A93-438C-B6E0-980A586AA568}" type="slidenum">
              <a:rPr lang="fi-FI" smtClean="0"/>
              <a:pPr>
                <a:defRPr/>
              </a:pPr>
              <a:t>37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9F51CB-0898-4577-87E4-8EE1CE9EA01C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CA0B9-255E-4C02-B551-E080C7C3EA8C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84A811-D1F1-44CC-BA96-A337595641A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CF459-1EF6-4B30-85F5-8CCCDE0305D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fi-FI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BA56FD-677A-43B0-AEF0-9CCE7A77BF0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i-F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2CFC54-3789-4EFC-8EB8-83DE9C9D36F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PowerPoint_97_-_2003_-esitys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1_SP_vaaleansininen_eurologo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33400" y="6546850"/>
            <a:ext cx="815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>
                <a:solidFill>
                  <a:srgbClr val="00436F"/>
                </a:solidFill>
                <a:latin typeface="Arial Black" pitchFamily="34" charset="0"/>
                <a:cs typeface="+mn-cs"/>
              </a:rPr>
              <a:t>SUOMEN PANKKI | FINLANDS BANK | BANK OF FINLAND</a:t>
            </a:r>
          </a:p>
        </p:txBody>
      </p:sp>
      <p:graphicFrame>
        <p:nvGraphicFramePr>
          <p:cNvPr id="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8546" r:id="rId4" imgW="0" imgH="0" progId="PowerPoint.Show.8">
              <p:embed/>
            </p:oleObj>
          </a:graphicData>
        </a:graphic>
      </p:graphicFrame>
      <p:pic>
        <p:nvPicPr>
          <p:cNvPr id="7" name="Picture 29" descr="BOF_eu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692150"/>
            <a:ext cx="11271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_distribution_titl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08275"/>
            <a:ext cx="77724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005263"/>
            <a:ext cx="6111875" cy="1223962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11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A28EF43B-ECF2-44B9-A0C8-29E0E40EC8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92538C44-AE93-4328-BD19-6B156AE18D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BB87FF5E-6C65-47C4-83D9-0522995068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ntent" type="txAndObj" preserve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556792"/>
            <a:ext cx="4039200" cy="452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656" y="1556792"/>
            <a:ext cx="4039200" cy="452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8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088AEBA7-6111-4943-91F0-ECBA72D968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EAB00B64-5D50-480A-A4E8-58E9D4D0DE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D54FFE39-7CF1-4F7F-AB4C-FAF516FCAF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8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71A00282-921E-443F-A1CA-200B13D1D4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10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0E4AB5B5-FD13-4E7C-AF97-C00C9419E5C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6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294D48FB-A42A-48D2-A077-D7DFBCBA43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5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DE640802-EB53-438E-BF99-B387F9D12F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8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6E5A819F-1935-4083-B2A0-C1538134BBE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/>
          <p:nvPr userDrawn="1"/>
        </p:nvSpPr>
        <p:spPr>
          <a:xfrm>
            <a:off x="6372225" y="6534150"/>
            <a:ext cx="2159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t">
              <a:spcBef>
                <a:spcPts val="0"/>
              </a:spcBef>
              <a:spcAft>
                <a:spcPts val="0"/>
              </a:spcAft>
              <a:defRPr/>
            </a:pPr>
            <a:endParaRPr lang="fi-FI" sz="900">
              <a:solidFill>
                <a:srgbClr val="00356C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8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00356C"/>
                </a:solidFill>
              </a:defRPr>
            </a:lvl1pPr>
          </a:lstStyle>
          <a:p>
            <a:pPr>
              <a:defRPr/>
            </a:pPr>
            <a:fld id="{D835AB1C-8FE2-4CFF-8F95-696534E60CF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1_SP_vaaleansininen_eurologoll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33400" y="6546850"/>
            <a:ext cx="81534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>
                <a:solidFill>
                  <a:srgbClr val="00356C"/>
                </a:solidFill>
                <a:latin typeface="Arial Black" pitchFamily="34" charset="0"/>
                <a:cs typeface="+mn-cs"/>
              </a:rPr>
              <a:t>SUOMEN PANKKI | FINLANDS BANK | BANK OF FINLAND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24625"/>
            <a:ext cx="11509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00436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524625"/>
            <a:ext cx="14398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356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Erkki Liikanen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7988" y="6523038"/>
            <a:ext cx="976312" cy="2889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356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B1BE6D-9A18-4C84-AE38-47A4943113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¨"/>
        <a:defRPr sz="2400">
          <a:solidFill>
            <a:srgbClr val="00436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36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Euro &amp; talous 4/2013</a:t>
            </a:r>
            <a:br>
              <a:rPr lang="fi-FI" smtClean="0"/>
            </a:br>
            <a:r>
              <a:rPr lang="fi-FI" smtClean="0"/>
              <a:t>Rahapolitiikka ja kansainvälinen talous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Pääjohtaja </a:t>
            </a:r>
          </a:p>
          <a:p>
            <a:pPr eaLnBrk="1" hangingPunct="1"/>
            <a:r>
              <a:rPr lang="fi-FI" smtClean="0"/>
              <a:t>Erkki Liikanen</a:t>
            </a:r>
          </a:p>
          <a:p>
            <a:pPr eaLnBrk="1" hangingPunct="1"/>
            <a:r>
              <a:rPr lang="fi-FI" smtClean="0"/>
              <a:t>17.9.2013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31749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53286-AC5E-445A-BAB6-D675A9949D99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Euroalueen kuluttajien luottamus kohentunut, erityisesti Italiassa ja Espanjassa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CFFBE-2959-43EC-8C27-64F2BF9F3C5C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i-FI" smtClean="0"/>
          </a:p>
        </p:txBody>
      </p:sp>
      <p:pic>
        <p:nvPicPr>
          <p:cNvPr id="24582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20713"/>
            <a:ext cx="86899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Oval 6"/>
          <p:cNvSpPr>
            <a:spLocks noChangeArrowheads="1"/>
          </p:cNvSpPr>
          <p:nvPr/>
        </p:nvSpPr>
        <p:spPr bwMode="auto">
          <a:xfrm rot="957927">
            <a:off x="7316788" y="3549650"/>
            <a:ext cx="576262" cy="15843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Julkiset velkasuhteet jatkaneet kasvuaan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FA2647-B27F-4358-A53A-6DEB296ACEA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i-FI" smtClean="0"/>
          </a:p>
        </p:txBody>
      </p:sp>
      <p:pic>
        <p:nvPicPr>
          <p:cNvPr id="25606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733425"/>
            <a:ext cx="860266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665163"/>
            <a:ext cx="8785226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Euroalueen työttömyys yhä korkea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BC348-8FF4-4FC7-8282-36B2B3D1CD8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620713"/>
            <a:ext cx="8658225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Tuotannolliset investoinnit ja maailmankauppa hidastuneet lähes yhdensuuntaisesti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32AEFE-4775-4F77-951C-BAB686AEB28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i-FI" smtClean="0"/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>
            <a:off x="6227763" y="2420938"/>
            <a:ext cx="1081087" cy="13684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Nousevien talouksien kasvu on hidastunut 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D8948-318B-4FD5-94AB-631FF91FCD56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i-FI" smtClean="0"/>
          </a:p>
        </p:txBody>
      </p:sp>
      <p:pic>
        <p:nvPicPr>
          <p:cNvPr id="28678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892175"/>
            <a:ext cx="83312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/>
          <a:lstStyle/>
          <a:p>
            <a:pPr eaLnBrk="1" hangingPunct="1"/>
            <a:r>
              <a:rPr lang="fi-FI" smtClean="0"/>
              <a:t>Suomen Pankin kasvuennuste: muutokset pieniä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5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1481296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BKT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2015e</a:t>
                      </a:r>
                    </a:p>
                  </a:txBody>
                  <a:tcPr marL="9525" marR="9525" marT="9525" marB="0" anchor="b"/>
                </a:tc>
              </a:tr>
              <a:tr h="3058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Yhdysvallat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2.9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EU20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Japani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Kiina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Venäjä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Maailma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3.8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3.8</a:t>
                      </a:r>
                    </a:p>
                  </a:txBody>
                  <a:tcPr marL="9525" marR="9525" marT="9525" marB="0" anchor="b"/>
                </a:tc>
              </a:tr>
              <a:tr h="32024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Maailmankauppa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5.9</a:t>
                      </a:r>
                    </a:p>
                  </a:txBody>
                  <a:tcPr marL="9525" marR="9525" marT="9525" marB="0" anchor="b"/>
                </a:tc>
              </a:tr>
              <a:tr h="25581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6.3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Prosenttimuutos</a:t>
                      </a:r>
                      <a:r>
                        <a:rPr lang="fi-FI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edellisestä vuodesta. Alla edellinen ennuste.</a:t>
                      </a:r>
                      <a:endParaRPr lang="fi-FI" sz="14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EU20 = euroalue, Ruotsi, Tanska ja Iso-Britannia.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68313" y="5445125"/>
            <a:ext cx="8207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4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35947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0A8A7F-2D36-4422-865A-A3C55816702A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i-FI" smtClean="0"/>
          </a:p>
        </p:txBody>
      </p:sp>
      <p:sp>
        <p:nvSpPr>
          <p:cNvPr id="3594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79838" y="2565400"/>
            <a:ext cx="4932362" cy="576263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79838" y="1989138"/>
            <a:ext cx="4932362" cy="57626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79838" y="3716338"/>
            <a:ext cx="4932362" cy="57626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779838" y="4868863"/>
            <a:ext cx="4932362" cy="115252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92150"/>
            <a:ext cx="8891588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856663" cy="1143000"/>
          </a:xfrm>
        </p:spPr>
        <p:txBody>
          <a:bodyPr/>
          <a:lstStyle/>
          <a:p>
            <a:pPr eaLnBrk="1" hangingPunct="1"/>
            <a:r>
              <a:rPr lang="fi-FI" smtClean="0"/>
              <a:t>Suomen Pankin ennuste: inflaatio jatkuu hitaana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8F8FBE-091F-4508-AA4C-C76537F86F32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i-FI" smtClean="0"/>
          </a:p>
        </p:txBody>
      </p:sp>
      <p:sp>
        <p:nvSpPr>
          <p:cNvPr id="30727" name="Oval 6"/>
          <p:cNvSpPr>
            <a:spLocks noChangeArrowheads="1"/>
          </p:cNvSpPr>
          <p:nvPr/>
        </p:nvSpPr>
        <p:spPr bwMode="auto">
          <a:xfrm>
            <a:off x="6804025" y="2708275"/>
            <a:ext cx="1368425" cy="12969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Ennusteen riskit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8856662" cy="4525963"/>
          </a:xfrm>
        </p:spPr>
        <p:txBody>
          <a:bodyPr/>
          <a:lstStyle/>
          <a:p>
            <a:pPr eaLnBrk="1" hangingPunct="1"/>
            <a:r>
              <a:rPr lang="fi-FI" b="1" i="1" smtClean="0"/>
              <a:t>Velkakriisin kärjistyminen edelleen suurin yksittäinen riski, sen todennäköisyys on kuitenkin pienentynyt</a:t>
            </a:r>
          </a:p>
          <a:p>
            <a:pPr lvl="1" eaLnBrk="1" hangingPunct="1"/>
            <a:r>
              <a:rPr lang="fi-FI" i="1" smtClean="0"/>
              <a:t>Markkinainformaatio kohentunut laaja-alaisesti</a:t>
            </a:r>
          </a:p>
          <a:p>
            <a:pPr lvl="1" eaLnBrk="1" hangingPunct="1"/>
            <a:r>
              <a:rPr lang="fi-FI" i="1" smtClean="0"/>
              <a:t>Kärjistymisen uhka liittyy ohjelmien ja niiden uudistusten toteuttamiseen, poliittisten riskien ennustaminen vaikeaa</a:t>
            </a:r>
            <a:endParaRPr lang="fi-FI" sz="1600" i="1" smtClean="0"/>
          </a:p>
          <a:p>
            <a:pPr eaLnBrk="1" hangingPunct="1"/>
            <a:r>
              <a:rPr lang="fi-FI" b="1" i="1" smtClean="0"/>
              <a:t>Muutoin riskejä on sekä ylä- että alasuuntaan</a:t>
            </a:r>
          </a:p>
          <a:p>
            <a:pPr lvl="1" eaLnBrk="1" hangingPunct="1"/>
            <a:r>
              <a:rPr lang="fi-FI" i="1" smtClean="0"/>
              <a:t>Yhdysvaltojen talouskehitys voi olla ennustettua voimakkaampaa</a:t>
            </a:r>
          </a:p>
          <a:p>
            <a:pPr lvl="2" eaLnBrk="1" hangingPunct="1"/>
            <a:r>
              <a:rPr lang="fi-FI" smtClean="0"/>
              <a:t>Taustalla työ- ja asuntomarkkinoiden hyvä pohjavire</a:t>
            </a:r>
          </a:p>
          <a:p>
            <a:pPr lvl="2" eaLnBrk="1" hangingPunct="1"/>
            <a:r>
              <a:rPr lang="fi-FI" smtClean="0"/>
              <a:t>Rahapoliittinen viestintä erityisen tärkeää ennustejaksolla</a:t>
            </a:r>
          </a:p>
          <a:p>
            <a:pPr lvl="1" eaLnBrk="1" hangingPunct="1"/>
            <a:r>
              <a:rPr lang="fi-FI" i="1" smtClean="0"/>
              <a:t>Euroalueen kasvu voi jäädä ennustettua hitaammaksi</a:t>
            </a:r>
          </a:p>
          <a:p>
            <a:pPr lvl="2" eaLnBrk="1" hangingPunct="1"/>
            <a:r>
              <a:rPr lang="fi-FI" smtClean="0"/>
              <a:t>Rakenneuudistusten hidastuminen voi johtaa hitaaseen tuottavuuskehitykseen ja odotettua hitaampaan kasvuun</a:t>
            </a:r>
          </a:p>
          <a:p>
            <a:pPr lvl="2" eaLnBrk="1" hangingPunct="1"/>
            <a:endParaRPr lang="fi-FI" smtClean="0"/>
          </a:p>
          <a:p>
            <a:pPr lvl="1" eaLnBrk="1" hangingPunct="1"/>
            <a:endParaRPr lang="fi-FI" b="1" smtClean="0"/>
          </a:p>
          <a:p>
            <a:pPr lvl="1" eaLnBrk="1" hangingPunct="1"/>
            <a:endParaRPr lang="fi-FI" b="1" i="1" smtClean="0"/>
          </a:p>
          <a:p>
            <a:pPr eaLnBrk="1" hangingPunct="1"/>
            <a:endParaRPr lang="fi-FI" b="1" i="1" smtClean="0"/>
          </a:p>
          <a:p>
            <a:pPr eaLnBrk="1" hangingPunct="1"/>
            <a:endParaRPr lang="fi-FI" b="1" i="1" smtClean="0"/>
          </a:p>
          <a:p>
            <a:pPr eaLnBrk="1" hangingPunct="1"/>
            <a:endParaRPr lang="fi-FI" b="1" i="1" smtClean="0"/>
          </a:p>
          <a:p>
            <a:pPr lvl="1" eaLnBrk="1" hangingPunct="1"/>
            <a:endParaRPr lang="fi-FI" b="1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E24B1-6605-4B07-9ED5-22BF8D368A39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05038"/>
            <a:ext cx="8077200" cy="1143000"/>
          </a:xfrm>
        </p:spPr>
        <p:txBody>
          <a:bodyPr/>
          <a:lstStyle/>
          <a:p>
            <a:pPr eaLnBrk="1" hangingPunct="1"/>
            <a:r>
              <a:rPr lang="fi-FI" i="1" smtClean="0"/>
              <a:t>EKP:n ennakoiva viestintä tehostaa kasvua tukevaa rahapolitiikkaa</a:t>
            </a:r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DF9976-3191-469E-9705-2F8023B7994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Historiallisen matalien korkojen aika jatkuu viidettä vuotta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6374A-3A01-4607-8EF9-5E1F14675957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i-FI" smtClean="0"/>
          </a:p>
        </p:txBody>
      </p:sp>
      <p:pic>
        <p:nvPicPr>
          <p:cNvPr id="33798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1052513"/>
            <a:ext cx="841533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Rahapolitiikka ja kansainvälinen talous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4824412"/>
          </a:xfrm>
        </p:spPr>
        <p:txBody>
          <a:bodyPr/>
          <a:lstStyle/>
          <a:p>
            <a:pPr eaLnBrk="1" hangingPunct="1"/>
            <a:r>
              <a:rPr lang="fi-FI" b="1" i="1" smtClean="0"/>
              <a:t>Liiteartikkelit ja BoF Online</a:t>
            </a:r>
          </a:p>
          <a:p>
            <a:pPr lvl="1" eaLnBrk="1" hangingPunct="1"/>
            <a:r>
              <a:rPr lang="fi-FI" i="1" smtClean="0"/>
              <a:t>Finanssisyklit, rahapolitiikka ja makrovakauspolitiikka euroalueella</a:t>
            </a:r>
          </a:p>
          <a:p>
            <a:pPr lvl="2" eaLnBrk="1" hangingPunct="1"/>
            <a:r>
              <a:rPr lang="fi-FI" i="1" smtClean="0"/>
              <a:t>Hanna Freystätter, Hanna Putkuri ja Jukka Vauhkonen</a:t>
            </a:r>
          </a:p>
          <a:p>
            <a:pPr lvl="1" eaLnBrk="1" hangingPunct="1"/>
            <a:r>
              <a:rPr lang="fi-FI" i="1" smtClean="0"/>
              <a:t>Likviditeettisääntely tulee takaisin</a:t>
            </a:r>
          </a:p>
          <a:p>
            <a:pPr lvl="2" eaLnBrk="1" hangingPunct="1"/>
            <a:r>
              <a:rPr lang="fi-FI" i="1" smtClean="0"/>
              <a:t>Karlo Kauko</a:t>
            </a:r>
          </a:p>
          <a:p>
            <a:pPr lvl="1" eaLnBrk="1" hangingPunct="1"/>
            <a:r>
              <a:rPr lang="fi-FI" i="1" smtClean="0"/>
              <a:t>Vielä finanssipolitiikan kertoimista</a:t>
            </a:r>
          </a:p>
          <a:p>
            <a:pPr lvl="2" eaLnBrk="1" hangingPunct="1"/>
            <a:r>
              <a:rPr lang="fi-FI" i="1" smtClean="0"/>
              <a:t>Pasi Ikonen, Tuomas Saarenheimo ja Matti Virén</a:t>
            </a:r>
          </a:p>
          <a:p>
            <a:pPr lvl="1" eaLnBrk="1" hangingPunct="1"/>
            <a:r>
              <a:rPr lang="fi-FI" i="1" smtClean="0"/>
              <a:t>Arvonlisäykseen perustuvat ulkomaankauppatilastot haastavat perinteisen kuvan kansainvälisestä kaupasta</a:t>
            </a:r>
          </a:p>
          <a:p>
            <a:pPr lvl="2" eaLnBrk="1" hangingPunct="1"/>
            <a:r>
              <a:rPr lang="fi-FI" i="1" smtClean="0"/>
              <a:t>Elisa Newby</a:t>
            </a:r>
          </a:p>
          <a:p>
            <a:pPr lvl="1" eaLnBrk="1" hangingPunct="1"/>
            <a:r>
              <a:rPr lang="fi-FI" i="1" smtClean="0"/>
              <a:t>Näkökulma Saksan "työllisyysihmeeseen": työmarkkinatoteumat ja hyvinvointi työmarkkinoiden muutoksen jälkeen</a:t>
            </a:r>
          </a:p>
          <a:p>
            <a:pPr lvl="2" eaLnBrk="1" hangingPunct="1"/>
            <a:r>
              <a:rPr lang="fi-FI" i="1" smtClean="0"/>
              <a:t>Michaela Schmöller</a:t>
            </a:r>
          </a:p>
          <a:p>
            <a:pPr lvl="1" eaLnBrk="1" hangingPunct="1"/>
            <a:endParaRPr lang="fi-FI" b="1" i="1" smtClean="0"/>
          </a:p>
          <a:p>
            <a:pPr lvl="1" eaLnBrk="1" hangingPunct="1"/>
            <a:endParaRPr lang="fi-FI" b="1" i="1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FBFC7-8359-4097-B99F-BBCE3381448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798513"/>
            <a:ext cx="8691562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Keskuspankkiluottojen takaisinmaksu supistanut eurojärjestelmän tasetta 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4D9A2A-E552-4370-9F06-472AA7FA3D3D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solidFill>
                  <a:srgbClr val="002060"/>
                </a:solidFill>
              </a:rPr>
              <a:t>Rahapolitiikan ennakoiva viestintä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650" y="1484313"/>
            <a:ext cx="7993063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/>
              <a:t>Fed (</a:t>
            </a:r>
            <a:r>
              <a:rPr lang="en-US" b="1" i="1" dirty="0" err="1" smtClean="0"/>
              <a:t>joulukuu</a:t>
            </a:r>
            <a:r>
              <a:rPr lang="en-US" b="1" i="1" dirty="0" smtClean="0"/>
              <a:t> 2012): </a:t>
            </a:r>
          </a:p>
          <a:p>
            <a:pPr marL="717550" lvl="1" indent="-271463" eaLnBrk="1" hangingPunct="1">
              <a:spcAft>
                <a:spcPts val="1200"/>
              </a:spcAft>
              <a:defRPr/>
            </a:pPr>
            <a:r>
              <a:rPr lang="fi-FI" i="1" dirty="0" err="1" smtClean="0"/>
              <a:t>Fedin</a:t>
            </a:r>
            <a:r>
              <a:rPr lang="fi-FI" i="1" dirty="0" smtClean="0"/>
              <a:t> ohjauskorko on tarkoituksenmukaista pitää poikkeuksellisen matalalla tasolla vähintään niin kauan kuin työttömyysaste on yli 6,5%.</a:t>
            </a:r>
            <a:endParaRPr lang="en-US" i="1" dirty="0" smtClean="0"/>
          </a:p>
          <a:p>
            <a:pPr eaLnBrk="1" hangingPunct="1">
              <a:defRPr/>
            </a:pPr>
            <a:r>
              <a:rPr lang="en-US" b="1" i="1" dirty="0" smtClean="0"/>
              <a:t>EKP (</a:t>
            </a:r>
            <a:r>
              <a:rPr lang="en-US" b="1" i="1" dirty="0" err="1" smtClean="0"/>
              <a:t>heinäkuu</a:t>
            </a:r>
            <a:r>
              <a:rPr lang="en-US" b="1" i="1" dirty="0" smtClean="0"/>
              <a:t> 2013):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fi-FI" i="1" dirty="0" smtClean="0"/>
              <a:t>EKP:n neuvosto odottaa EKP:n ohjauskoron pysyvän nykyisellä </a:t>
            </a:r>
            <a:r>
              <a:rPr lang="fi-FI" i="1" u="sng" dirty="0" smtClean="0"/>
              <a:t>tai sitä alemmalla</a:t>
            </a:r>
            <a:r>
              <a:rPr lang="fi-FI" i="1" dirty="0" smtClean="0"/>
              <a:t> tasolla pidemmän aikaa.</a:t>
            </a:r>
            <a:endParaRPr lang="en-US" i="1" dirty="0" smtClean="0"/>
          </a:p>
          <a:p>
            <a:pPr eaLnBrk="1" hangingPunct="1">
              <a:defRPr/>
            </a:pPr>
            <a:r>
              <a:rPr lang="en-US" b="1" i="1" dirty="0" smtClean="0"/>
              <a:t>BoE (</a:t>
            </a:r>
            <a:r>
              <a:rPr lang="en-US" b="1" i="1" dirty="0" err="1" smtClean="0"/>
              <a:t>elokuu</a:t>
            </a:r>
            <a:r>
              <a:rPr lang="en-US" b="1" i="1" dirty="0" smtClean="0"/>
              <a:t> 2013):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fi-FI" i="1" dirty="0" smtClean="0"/>
              <a:t>MPC ei aio nostaa ohjauskorkoa nykytasoltaan (0,5%) ainakaan ennen kuin työttömyysaste on pudonnut alle 7%:iin.</a:t>
            </a:r>
            <a:endParaRPr lang="en-US" i="1" dirty="0" smtClean="0"/>
          </a:p>
        </p:txBody>
      </p:sp>
      <p:sp>
        <p:nvSpPr>
          <p:cNvPr id="38917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7596188" y="6524625"/>
            <a:ext cx="1439862" cy="33337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4A9DE-7F3E-4A3B-BB44-856E158D8EB9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i-FI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/>
              <a:t>17.9.2013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EKP:n neuvoston ennakoiva viestintä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b="1" i="1" smtClean="0"/>
              <a:t>EKP:n rahapolitiikan mitoitus tulee pysymään kasvua tukevana niin kauan kuin on tarpeen</a:t>
            </a:r>
            <a:endParaRPr lang="fi-FI" smtClean="0"/>
          </a:p>
          <a:p>
            <a:pPr lvl="1" eaLnBrk="1" hangingPunct="1"/>
            <a:r>
              <a:rPr lang="fi-FI" i="1" smtClean="0"/>
              <a:t>Neuvosto odottaa EKP:n rahapoliittisten korkojen pysyvän nykyisellä tasollaan tai sitä alempina pidemmän aikaa</a:t>
            </a:r>
            <a:r>
              <a:rPr lang="fi-FI" smtClean="0"/>
              <a:t> </a:t>
            </a:r>
          </a:p>
          <a:p>
            <a:pPr lvl="1" eaLnBrk="1" hangingPunct="1"/>
            <a:endParaRPr lang="fi-FI" smtClean="0"/>
          </a:p>
          <a:p>
            <a:pPr eaLnBrk="1" hangingPunct="1"/>
            <a:r>
              <a:rPr lang="fi-FI" b="1" i="1" smtClean="0"/>
              <a:t>Euroalueen hintapaineiden odotetaan pysyvän vaimeina keskipitkällä aikavälillä</a:t>
            </a:r>
          </a:p>
          <a:p>
            <a:pPr lvl="1" eaLnBrk="1" hangingPunct="1"/>
            <a:r>
              <a:rPr lang="fi-FI" i="1" smtClean="0"/>
              <a:t>Lyhyen ja keskipitkän aikavälin inflaationäkymät ovat pysyneet maltillisina, kun reaalitalous on laaja-alaisesti heikentynyt ja rahatalouden kehitys on vaimeaa</a:t>
            </a:r>
            <a:r>
              <a:rPr lang="fi-FI" sz="1600" i="1" smtClean="0"/>
              <a:t> </a:t>
            </a:r>
          </a:p>
          <a:p>
            <a:pPr eaLnBrk="1" hangingPunct="1"/>
            <a:endParaRPr lang="fi-FI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FFC16E-2088-4CCF-9066-94FDD801632A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i-FI" smtClean="0"/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fi-FI" smtClean="0"/>
              <a:t>Kasvua tukeva rahapolitiikka välittyy vaimeasti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 dirty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Erkki Liikanen</a:t>
            </a:r>
            <a:endParaRPr lang="fi-FI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8442F-AA6B-45C5-9735-E5F0CD3EFC3D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i-FI" smtClean="0"/>
          </a:p>
        </p:txBody>
      </p:sp>
      <p:pic>
        <p:nvPicPr>
          <p:cNvPr id="37894" name="Object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052513"/>
            <a:ext cx="8526462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Erityisesti PK-yritysten rahoitusolojen kireys jarruttaa taloutta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47932-A173-4FC5-A81A-DECC71E44648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i-FI" smtClean="0"/>
          </a:p>
        </p:txBody>
      </p:sp>
      <p:pic>
        <p:nvPicPr>
          <p:cNvPr id="38918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1157288"/>
            <a:ext cx="858520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Hoitamattomien lainojen kasvu ylläpitänyt epävarmuutta pankkien taseiden kunnosta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9738" y="6524625"/>
            <a:ext cx="976312" cy="288925"/>
          </a:xfrm>
        </p:spPr>
        <p:txBody>
          <a:bodyPr/>
          <a:lstStyle/>
          <a:p>
            <a:pPr>
              <a:defRPr/>
            </a:pPr>
            <a:fld id="{75FB72A3-4991-43A1-A8DB-4C4AC202FE22}" type="slidenum">
              <a:rPr lang="fi-FI" smtClean="0"/>
              <a:pPr>
                <a:defRPr/>
              </a:pPr>
              <a:t>25</a:t>
            </a:fld>
            <a:endParaRPr lang="fi-FI" dirty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230313"/>
            <a:ext cx="8275638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/>
              <a:t>17.9.2013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2205038"/>
            <a:ext cx="8077200" cy="1143000"/>
          </a:xfrm>
        </p:spPr>
        <p:txBody>
          <a:bodyPr/>
          <a:lstStyle/>
          <a:p>
            <a:pPr eaLnBrk="1" hangingPunct="1"/>
            <a:r>
              <a:rPr lang="fi-FI" i="1" smtClean="0"/>
              <a:t>Pankkiunioni on merkittävä rakenteellinen uudistus</a:t>
            </a: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FFD54-9444-44B2-8F54-AFBEF7618DD5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Pankkien valvonnan ja kriisinratkaisun instituutioita tulee vahvistaa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b="1" i="1" smtClean="0"/>
              <a:t>Yhteinen rahapolitiikka, yhdentyneet rahoitus-markkinat sekä kansallinen valvonta ja kriisinratkaisu loivat hauraan kokonaisuuden (”financial trilemma”)</a:t>
            </a:r>
          </a:p>
          <a:p>
            <a:pPr eaLnBrk="1" hangingPunct="1"/>
            <a:endParaRPr lang="fi-FI" smtClean="0"/>
          </a:p>
          <a:p>
            <a:pPr eaLnBrk="1" hangingPunct="1"/>
            <a:r>
              <a:rPr lang="fi-FI" b="1" i="1" smtClean="0"/>
              <a:t>Pankin ja sen kotivaltion välillä kaksisuuntainen riippuvuus, ”kohtalonyhteys</a:t>
            </a:r>
            <a:r>
              <a:rPr lang="fi-FI" smtClean="0"/>
              <a:t>”</a:t>
            </a:r>
          </a:p>
          <a:p>
            <a:pPr eaLnBrk="1" hangingPunct="1"/>
            <a:endParaRPr lang="fi-FI" smtClean="0"/>
          </a:p>
          <a:p>
            <a:pPr eaLnBrk="1" hangingPunct="1"/>
            <a:r>
              <a:rPr lang="fi-FI" b="1" i="1" smtClean="0"/>
              <a:t>Pankkien valvonnalle ja kriisinratkaisulle tarvitaan nykyistä paremmat instituutiot</a:t>
            </a:r>
          </a:p>
        </p:txBody>
      </p:sp>
      <p:sp>
        <p:nvSpPr>
          <p:cNvPr id="41988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41989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A4AC98-8CA3-4EBB-808F-8FFE6EDAF79F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i-FI" smtClean="0"/>
          </a:p>
        </p:txBody>
      </p:sp>
      <p:sp>
        <p:nvSpPr>
          <p:cNvPr id="41990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Mistä osista pankkiunionin tulisi koostua?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675" y="1700213"/>
            <a:ext cx="24479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Pankkivalvonta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Tehokas,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ylikansallinen 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yhdenmukainen valvonta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5487" y="1700808"/>
            <a:ext cx="2448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Kriisinratkaisu</a:t>
            </a:r>
            <a:endParaRPr lang="fi-FI" sz="1400" strike="sngStrike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Harmonisoidut välineet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Sijoittajan vastuu (</a:t>
            </a:r>
            <a:r>
              <a:rPr lang="fi-FI" sz="1400" dirty="0" err="1">
                <a:solidFill>
                  <a:schemeClr val="tx1"/>
                </a:solidFill>
              </a:rPr>
              <a:t>bail-in</a:t>
            </a:r>
            <a:r>
              <a:rPr lang="fi-FI" sz="1400" dirty="0">
                <a:solidFill>
                  <a:schemeClr val="tx1"/>
                </a:solidFill>
              </a:rPr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Toimialan vastuu (rahastot)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Ei pankkitukea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688" y="1700213"/>
            <a:ext cx="24479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Talletussuoja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Harmonisointi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Toimialan vastuu (rahastot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43213" y="2349500"/>
            <a:ext cx="474662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997575" y="2349500"/>
            <a:ext cx="40957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850" y="4868863"/>
            <a:ext cx="24479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Pankkituki</a:t>
            </a:r>
            <a:r>
              <a:rPr lang="fi-FI" sz="1400" dirty="0">
                <a:solidFill>
                  <a:schemeClr val="tx1"/>
                </a:solidFill>
              </a:rPr>
              <a:t> (</a:t>
            </a:r>
            <a:r>
              <a:rPr lang="fi-FI" sz="1400" dirty="0" err="1">
                <a:solidFill>
                  <a:schemeClr val="tx1"/>
                </a:solidFill>
              </a:rPr>
              <a:t>bail-out</a:t>
            </a:r>
            <a:r>
              <a:rPr lang="fi-FI" sz="1400" dirty="0">
                <a:solidFill>
                  <a:schemeClr val="tx1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Kallis, poliittisesti latautunut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Tapauskohtainen poliittinen harkinta (EVM)</a:t>
            </a:r>
          </a:p>
        </p:txBody>
      </p:sp>
      <p:sp>
        <p:nvSpPr>
          <p:cNvPr id="43017" name="Date Placeholder 2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43018" name="Slide Number Placeholder 2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31B84-4301-4BF1-B92E-8E352420C34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i-FI" smtClean="0"/>
          </a:p>
        </p:txBody>
      </p:sp>
      <p:sp>
        <p:nvSpPr>
          <p:cNvPr id="43019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10800000">
            <a:off x="4284663" y="3573463"/>
            <a:ext cx="514350" cy="5048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/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 rot="5400000">
            <a:off x="3716337" y="4805363"/>
            <a:ext cx="487363" cy="503238"/>
          </a:xfrm>
          <a:prstGeom prst="downArrow">
            <a:avLst>
              <a:gd name="adj1" fmla="val 50000"/>
              <a:gd name="adj2" fmla="val 49989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51275" y="4314825"/>
            <a:ext cx="4000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i-FI" sz="1600">
                <a:solidFill>
                  <a:srgbClr val="0070C0"/>
                </a:solidFill>
              </a:rPr>
              <a:t>Kun tämä toteutetaan huolella …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84663" y="4868863"/>
            <a:ext cx="3714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i-FI" sz="1600">
                <a:solidFill>
                  <a:srgbClr val="0070C0"/>
                </a:solidFill>
              </a:rPr>
              <a:t>…tämän tarve pienenee merkittävästi!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179388" y="1412875"/>
            <a:ext cx="8856662" cy="194468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fi-FI" smtClean="0"/>
              <a:t>Mistä on jo sovittu? </a:t>
            </a:r>
            <a:br>
              <a:rPr lang="fi-FI" smtClean="0"/>
            </a:br>
            <a:r>
              <a:rPr lang="fi-FI" smtClean="0"/>
              <a:t>Miten pankkiunionin rakentaminen etenee?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675" y="1700213"/>
            <a:ext cx="24479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Yhteinen valvontamekanismi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(SSM)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EKP:n yhteydessä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Aloittaa 2014 aikana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5487" y="1700808"/>
            <a:ext cx="2448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Yhteinen kriisinratkaisumekanismi (SRM)</a:t>
            </a:r>
            <a:endParaRPr lang="fi-FI" sz="1400" strike="sngStrike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Komission esitys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Toimialan vastuu (rahastot)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Tavoitteena aloittaa 2015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6688" y="1700213"/>
            <a:ext cx="2447925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Talletussuojadirektiivi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(DGS)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Kansallisten sääntöjen harmonisointi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Jäävät kansallisiksi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43213" y="2349500"/>
            <a:ext cx="474662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997575" y="2349500"/>
            <a:ext cx="40957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850" y="4868863"/>
            <a:ext cx="24479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Euroopan vakausmekanismi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EVM</a:t>
            </a:r>
            <a:endParaRPr lang="fi-FI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Uusi tukiväline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Max. 60 mrd. euroa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44041" name="Date Placeholder 2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44042" name="Slide Number Placeholder 2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FE1B61-EEB6-43F4-A9A6-F9FF47D3D114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i-FI" smtClean="0"/>
          </a:p>
        </p:txBody>
      </p:sp>
      <p:sp>
        <p:nvSpPr>
          <p:cNvPr id="44043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3850" y="3357563"/>
            <a:ext cx="2447925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Tasearviointi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(BSA)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EKP:n kattava arvio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Yhteiseen valvontaan vain kunnossa olevia pankkeja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 Kevät 2014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55988" y="3357563"/>
            <a:ext cx="2447925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b="1" dirty="0">
                <a:solidFill>
                  <a:schemeClr val="tx1"/>
                </a:solidFill>
              </a:rPr>
              <a:t>Kriisinhallintadirektiivi (BRRD)</a:t>
            </a:r>
            <a:endParaRPr lang="fi-FI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Pankin hallittu alasajo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1400" dirty="0">
                <a:solidFill>
                  <a:schemeClr val="tx1"/>
                </a:solidFill>
              </a:rPr>
              <a:t>Velkojanvastuu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/>
                </a:solidFill>
              </a:rPr>
              <a:t>(</a:t>
            </a:r>
            <a:r>
              <a:rPr lang="fi-FI" sz="1400" dirty="0" err="1">
                <a:solidFill>
                  <a:schemeClr val="tx1"/>
                </a:solidFill>
              </a:rPr>
              <a:t>Bail</a:t>
            </a:r>
            <a:r>
              <a:rPr lang="fi-FI" sz="1400" dirty="0">
                <a:solidFill>
                  <a:schemeClr val="tx1"/>
                </a:solidFill>
              </a:rPr>
              <a:t> in) 2018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15900" y="1628775"/>
            <a:ext cx="2627313" cy="4679950"/>
          </a:xfrm>
          <a:prstGeom prst="rect">
            <a:avLst/>
          </a:prstGeom>
          <a:noFill/>
          <a:ln w="3175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384550" y="1628775"/>
            <a:ext cx="2627313" cy="3168650"/>
          </a:xfrm>
          <a:prstGeom prst="rect">
            <a:avLst/>
          </a:prstGeom>
          <a:noFill/>
          <a:ln w="3175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443663" y="1628775"/>
            <a:ext cx="2628900" cy="1584325"/>
          </a:xfrm>
          <a:prstGeom prst="rect">
            <a:avLst/>
          </a:prstGeom>
          <a:noFill/>
          <a:ln w="3175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4" grpId="0" animBg="1"/>
      <p:bldP spid="26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Esityksen teemat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79388" y="2205038"/>
            <a:ext cx="8785225" cy="3921125"/>
          </a:xfrm>
        </p:spPr>
        <p:txBody>
          <a:bodyPr/>
          <a:lstStyle/>
          <a:p>
            <a:pPr eaLnBrk="1" hangingPunct="1"/>
            <a:r>
              <a:rPr lang="fi-FI" b="1" i="1" smtClean="0"/>
              <a:t>Suhdannetilanne ja kansainvälisen talouden näkymät</a:t>
            </a:r>
          </a:p>
          <a:p>
            <a:pPr eaLnBrk="1" hangingPunct="1"/>
            <a:endParaRPr lang="fi-FI" smtClean="0"/>
          </a:p>
          <a:p>
            <a:pPr eaLnBrk="1" hangingPunct="1"/>
            <a:r>
              <a:rPr lang="fi-FI" b="1" i="1" smtClean="0"/>
              <a:t>EKP:n ennakoiva viestintä tehostaa kasvua tukevaa rahapolitiikkaa</a:t>
            </a:r>
          </a:p>
          <a:p>
            <a:pPr eaLnBrk="1" hangingPunct="1">
              <a:buFont typeface="Symbol" pitchFamily="18" charset="2"/>
              <a:buNone/>
            </a:pPr>
            <a:endParaRPr lang="fi-FI" b="1" i="1" smtClean="0"/>
          </a:p>
          <a:p>
            <a:pPr eaLnBrk="1" hangingPunct="1"/>
            <a:r>
              <a:rPr lang="fi-FI" b="1" i="1" smtClean="0"/>
              <a:t>Pankkiunioni on merkittävä rakenteellinen uudistus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347762-88A5-4B9F-AB4A-77B5044488C7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Viranomaisten tulee edistää koko rahoitusjärjestelmän vakautta</a:t>
            </a:r>
          </a:p>
        </p:txBody>
      </p:sp>
      <p:sp>
        <p:nvSpPr>
          <p:cNvPr id="4505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45060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1FF2A1-D4BC-470C-B199-2E9F1DC1484A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i-FI" smtClean="0"/>
          </a:p>
        </p:txBody>
      </p:sp>
      <p:sp>
        <p:nvSpPr>
          <p:cNvPr id="4506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grpSp>
        <p:nvGrpSpPr>
          <p:cNvPr id="45062" name="Group 4"/>
          <p:cNvGrpSpPr>
            <a:grpSpLocks noChangeAspect="1"/>
          </p:cNvGrpSpPr>
          <p:nvPr/>
        </p:nvGrpSpPr>
        <p:grpSpPr bwMode="auto">
          <a:xfrm>
            <a:off x="1476375" y="1006475"/>
            <a:ext cx="6272213" cy="5308600"/>
            <a:chOff x="930" y="634"/>
            <a:chExt cx="3951" cy="3344"/>
          </a:xfrm>
        </p:grpSpPr>
        <p:sp>
          <p:nvSpPr>
            <p:cNvPr id="4506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0" y="981"/>
              <a:ext cx="3951" cy="2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64" name="Rectangle 5"/>
            <p:cNvSpPr>
              <a:spLocks noChangeArrowheads="1"/>
            </p:cNvSpPr>
            <p:nvPr/>
          </p:nvSpPr>
          <p:spPr bwMode="auto">
            <a:xfrm>
              <a:off x="944" y="2566"/>
              <a:ext cx="3928" cy="1236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65" name="Rectangle 6"/>
            <p:cNvSpPr>
              <a:spLocks noChangeArrowheads="1"/>
            </p:cNvSpPr>
            <p:nvPr/>
          </p:nvSpPr>
          <p:spPr bwMode="auto">
            <a:xfrm>
              <a:off x="944" y="2566"/>
              <a:ext cx="3928" cy="123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66" name="Rectangle 7"/>
            <p:cNvSpPr>
              <a:spLocks noChangeArrowheads="1"/>
            </p:cNvSpPr>
            <p:nvPr/>
          </p:nvSpPr>
          <p:spPr bwMode="auto">
            <a:xfrm>
              <a:off x="944" y="1153"/>
              <a:ext cx="3928" cy="1143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67" name="Rectangle 8"/>
            <p:cNvSpPr>
              <a:spLocks noChangeArrowheads="1"/>
            </p:cNvSpPr>
            <p:nvPr/>
          </p:nvSpPr>
          <p:spPr bwMode="auto">
            <a:xfrm>
              <a:off x="944" y="1153"/>
              <a:ext cx="3928" cy="114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68" name="Freeform 9"/>
            <p:cNvSpPr>
              <a:spLocks noEditPoints="1"/>
            </p:cNvSpPr>
            <p:nvPr/>
          </p:nvSpPr>
          <p:spPr bwMode="auto">
            <a:xfrm>
              <a:off x="2232" y="2644"/>
              <a:ext cx="1325" cy="1076"/>
            </a:xfrm>
            <a:custGeom>
              <a:avLst/>
              <a:gdLst>
                <a:gd name="T0" fmla="*/ 0 w 3856"/>
                <a:gd name="T1" fmla="*/ 3 h 3130"/>
                <a:gd name="T2" fmla="*/ 1 w 3856"/>
                <a:gd name="T3" fmla="*/ 7 h 3130"/>
                <a:gd name="T4" fmla="*/ 0 w 3856"/>
                <a:gd name="T5" fmla="*/ 9 h 3130"/>
                <a:gd name="T6" fmla="*/ 1 w 3856"/>
                <a:gd name="T7" fmla="*/ 13 h 3130"/>
                <a:gd name="T8" fmla="*/ 0 w 3856"/>
                <a:gd name="T9" fmla="*/ 14 h 3130"/>
                <a:gd name="T10" fmla="*/ 0 w 3856"/>
                <a:gd name="T11" fmla="*/ 19 h 3130"/>
                <a:gd name="T12" fmla="*/ 1 w 3856"/>
                <a:gd name="T13" fmla="*/ 20 h 3130"/>
                <a:gd name="T14" fmla="*/ 0 w 3856"/>
                <a:gd name="T15" fmla="*/ 25 h 3130"/>
                <a:gd name="T16" fmla="*/ 1 w 3856"/>
                <a:gd name="T17" fmla="*/ 28 h 3130"/>
                <a:gd name="T18" fmla="*/ 0 w 3856"/>
                <a:gd name="T19" fmla="*/ 30 h 3130"/>
                <a:gd name="T20" fmla="*/ 1 w 3856"/>
                <a:gd name="T21" fmla="*/ 34 h 3130"/>
                <a:gd name="T22" fmla="*/ 0 w 3856"/>
                <a:gd name="T23" fmla="*/ 35 h 3130"/>
                <a:gd name="T24" fmla="*/ 0 w 3856"/>
                <a:gd name="T25" fmla="*/ 41 h 3130"/>
                <a:gd name="T26" fmla="*/ 1 w 3856"/>
                <a:gd name="T27" fmla="*/ 42 h 3130"/>
                <a:gd name="T28" fmla="*/ 3 w 3856"/>
                <a:gd name="T29" fmla="*/ 44 h 3130"/>
                <a:gd name="T30" fmla="*/ 6 w 3856"/>
                <a:gd name="T31" fmla="*/ 43 h 3130"/>
                <a:gd name="T32" fmla="*/ 8 w 3856"/>
                <a:gd name="T33" fmla="*/ 44 h 3130"/>
                <a:gd name="T34" fmla="*/ 13 w 3856"/>
                <a:gd name="T35" fmla="*/ 43 h 3130"/>
                <a:gd name="T36" fmla="*/ 14 w 3856"/>
                <a:gd name="T37" fmla="*/ 43 h 3130"/>
                <a:gd name="T38" fmla="*/ 19 w 3856"/>
                <a:gd name="T39" fmla="*/ 43 h 3130"/>
                <a:gd name="T40" fmla="*/ 20 w 3856"/>
                <a:gd name="T41" fmla="*/ 43 h 3130"/>
                <a:gd name="T42" fmla="*/ 24 w 3856"/>
                <a:gd name="T43" fmla="*/ 44 h 3130"/>
                <a:gd name="T44" fmla="*/ 27 w 3856"/>
                <a:gd name="T45" fmla="*/ 43 h 3130"/>
                <a:gd name="T46" fmla="*/ 29 w 3856"/>
                <a:gd name="T47" fmla="*/ 44 h 3130"/>
                <a:gd name="T48" fmla="*/ 34 w 3856"/>
                <a:gd name="T49" fmla="*/ 43 h 3130"/>
                <a:gd name="T50" fmla="*/ 35 w 3856"/>
                <a:gd name="T51" fmla="*/ 43 h 3130"/>
                <a:gd name="T52" fmla="*/ 40 w 3856"/>
                <a:gd name="T53" fmla="*/ 43 h 3130"/>
                <a:gd name="T54" fmla="*/ 41 w 3856"/>
                <a:gd name="T55" fmla="*/ 43 h 3130"/>
                <a:gd name="T56" fmla="*/ 45 w 3856"/>
                <a:gd name="T57" fmla="*/ 44 h 3130"/>
                <a:gd name="T58" fmla="*/ 48 w 3856"/>
                <a:gd name="T59" fmla="*/ 43 h 3130"/>
                <a:gd name="T60" fmla="*/ 51 w 3856"/>
                <a:gd name="T61" fmla="*/ 44 h 3130"/>
                <a:gd name="T62" fmla="*/ 53 w 3856"/>
                <a:gd name="T63" fmla="*/ 42 h 3130"/>
                <a:gd name="T64" fmla="*/ 54 w 3856"/>
                <a:gd name="T65" fmla="*/ 41 h 3130"/>
                <a:gd name="T66" fmla="*/ 54 w 3856"/>
                <a:gd name="T67" fmla="*/ 36 h 3130"/>
                <a:gd name="T68" fmla="*/ 53 w 3856"/>
                <a:gd name="T69" fmla="*/ 35 h 3130"/>
                <a:gd name="T70" fmla="*/ 54 w 3856"/>
                <a:gd name="T71" fmla="*/ 30 h 3130"/>
                <a:gd name="T72" fmla="*/ 53 w 3856"/>
                <a:gd name="T73" fmla="*/ 27 h 3130"/>
                <a:gd name="T74" fmla="*/ 54 w 3856"/>
                <a:gd name="T75" fmla="*/ 25 h 3130"/>
                <a:gd name="T76" fmla="*/ 53 w 3856"/>
                <a:gd name="T77" fmla="*/ 21 h 3130"/>
                <a:gd name="T78" fmla="*/ 54 w 3856"/>
                <a:gd name="T79" fmla="*/ 20 h 3130"/>
                <a:gd name="T80" fmla="*/ 54 w 3856"/>
                <a:gd name="T81" fmla="*/ 14 h 3130"/>
                <a:gd name="T82" fmla="*/ 53 w 3856"/>
                <a:gd name="T83" fmla="*/ 13 h 3130"/>
                <a:gd name="T84" fmla="*/ 54 w 3856"/>
                <a:gd name="T85" fmla="*/ 9 h 3130"/>
                <a:gd name="T86" fmla="*/ 53 w 3856"/>
                <a:gd name="T87" fmla="*/ 6 h 3130"/>
                <a:gd name="T88" fmla="*/ 54 w 3856"/>
                <a:gd name="T89" fmla="*/ 4 h 3130"/>
                <a:gd name="T90" fmla="*/ 53 w 3856"/>
                <a:gd name="T91" fmla="*/ 1 h 3130"/>
                <a:gd name="T92" fmla="*/ 52 w 3856"/>
                <a:gd name="T93" fmla="*/ 0 h 3130"/>
                <a:gd name="T94" fmla="*/ 46 w 3856"/>
                <a:gd name="T95" fmla="*/ 0 h 3130"/>
                <a:gd name="T96" fmla="*/ 45 w 3856"/>
                <a:gd name="T97" fmla="*/ 1 h 3130"/>
                <a:gd name="T98" fmla="*/ 41 w 3856"/>
                <a:gd name="T99" fmla="*/ 0 h 3130"/>
                <a:gd name="T100" fmla="*/ 38 w 3856"/>
                <a:gd name="T101" fmla="*/ 1 h 3130"/>
                <a:gd name="T102" fmla="*/ 36 w 3856"/>
                <a:gd name="T103" fmla="*/ 0 h 3130"/>
                <a:gd name="T104" fmla="*/ 31 w 3856"/>
                <a:gd name="T105" fmla="*/ 1 h 3130"/>
                <a:gd name="T106" fmla="*/ 30 w 3856"/>
                <a:gd name="T107" fmla="*/ 0 h 3130"/>
                <a:gd name="T108" fmla="*/ 25 w 3856"/>
                <a:gd name="T109" fmla="*/ 0 h 3130"/>
                <a:gd name="T110" fmla="*/ 24 w 3856"/>
                <a:gd name="T111" fmla="*/ 1 h 3130"/>
                <a:gd name="T112" fmla="*/ 20 w 3856"/>
                <a:gd name="T113" fmla="*/ 0 h 3130"/>
                <a:gd name="T114" fmla="*/ 16 w 3856"/>
                <a:gd name="T115" fmla="*/ 1 h 3130"/>
                <a:gd name="T116" fmla="*/ 14 w 3856"/>
                <a:gd name="T117" fmla="*/ 0 h 3130"/>
                <a:gd name="T118" fmla="*/ 10 w 3856"/>
                <a:gd name="T119" fmla="*/ 1 h 3130"/>
                <a:gd name="T120" fmla="*/ 9 w 3856"/>
                <a:gd name="T121" fmla="*/ 0 h 3130"/>
                <a:gd name="T122" fmla="*/ 4 w 3856"/>
                <a:gd name="T123" fmla="*/ 0 h 3130"/>
                <a:gd name="T124" fmla="*/ 3 w 3856"/>
                <a:gd name="T125" fmla="*/ 1 h 31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56"/>
                <a:gd name="T190" fmla="*/ 0 h 3130"/>
                <a:gd name="T191" fmla="*/ 3856 w 3856"/>
                <a:gd name="T192" fmla="*/ 3130 h 31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56" h="3130">
                  <a:moveTo>
                    <a:pt x="46" y="69"/>
                  </a:moveTo>
                  <a:lnTo>
                    <a:pt x="46" y="115"/>
                  </a:lnTo>
                  <a:cubicBezTo>
                    <a:pt x="46" y="128"/>
                    <a:pt x="35" y="138"/>
                    <a:pt x="23" y="138"/>
                  </a:cubicBezTo>
                  <a:cubicBezTo>
                    <a:pt x="10" y="138"/>
                    <a:pt x="0" y="128"/>
                    <a:pt x="0" y="115"/>
                  </a:cubicBezTo>
                  <a:lnTo>
                    <a:pt x="0" y="69"/>
                  </a:lnTo>
                  <a:cubicBezTo>
                    <a:pt x="0" y="56"/>
                    <a:pt x="10" y="46"/>
                    <a:pt x="23" y="46"/>
                  </a:cubicBezTo>
                  <a:cubicBezTo>
                    <a:pt x="35" y="46"/>
                    <a:pt x="46" y="56"/>
                    <a:pt x="46" y="69"/>
                  </a:cubicBezTo>
                  <a:close/>
                  <a:moveTo>
                    <a:pt x="46" y="207"/>
                  </a:moveTo>
                  <a:lnTo>
                    <a:pt x="46" y="253"/>
                  </a:lnTo>
                  <a:cubicBezTo>
                    <a:pt x="46" y="266"/>
                    <a:pt x="35" y="276"/>
                    <a:pt x="23" y="276"/>
                  </a:cubicBezTo>
                  <a:cubicBezTo>
                    <a:pt x="10" y="276"/>
                    <a:pt x="0" y="266"/>
                    <a:pt x="0" y="253"/>
                  </a:cubicBezTo>
                  <a:lnTo>
                    <a:pt x="0" y="207"/>
                  </a:lnTo>
                  <a:cubicBezTo>
                    <a:pt x="0" y="194"/>
                    <a:pt x="10" y="184"/>
                    <a:pt x="23" y="184"/>
                  </a:cubicBezTo>
                  <a:cubicBezTo>
                    <a:pt x="35" y="184"/>
                    <a:pt x="46" y="194"/>
                    <a:pt x="46" y="207"/>
                  </a:cubicBezTo>
                  <a:close/>
                  <a:moveTo>
                    <a:pt x="46" y="345"/>
                  </a:moveTo>
                  <a:lnTo>
                    <a:pt x="46" y="391"/>
                  </a:lnTo>
                  <a:cubicBezTo>
                    <a:pt x="46" y="404"/>
                    <a:pt x="35" y="414"/>
                    <a:pt x="23" y="414"/>
                  </a:cubicBezTo>
                  <a:cubicBezTo>
                    <a:pt x="10" y="414"/>
                    <a:pt x="0" y="404"/>
                    <a:pt x="0" y="391"/>
                  </a:cubicBezTo>
                  <a:lnTo>
                    <a:pt x="0" y="345"/>
                  </a:lnTo>
                  <a:cubicBezTo>
                    <a:pt x="0" y="333"/>
                    <a:pt x="10" y="322"/>
                    <a:pt x="23" y="322"/>
                  </a:cubicBezTo>
                  <a:cubicBezTo>
                    <a:pt x="35" y="322"/>
                    <a:pt x="46" y="333"/>
                    <a:pt x="46" y="345"/>
                  </a:cubicBezTo>
                  <a:close/>
                  <a:moveTo>
                    <a:pt x="46" y="484"/>
                  </a:moveTo>
                  <a:lnTo>
                    <a:pt x="46" y="530"/>
                  </a:lnTo>
                  <a:cubicBezTo>
                    <a:pt x="46" y="542"/>
                    <a:pt x="35" y="553"/>
                    <a:pt x="23" y="553"/>
                  </a:cubicBezTo>
                  <a:cubicBezTo>
                    <a:pt x="10" y="553"/>
                    <a:pt x="0" y="542"/>
                    <a:pt x="0" y="530"/>
                  </a:cubicBezTo>
                  <a:lnTo>
                    <a:pt x="0" y="484"/>
                  </a:lnTo>
                  <a:cubicBezTo>
                    <a:pt x="0" y="471"/>
                    <a:pt x="10" y="461"/>
                    <a:pt x="23" y="461"/>
                  </a:cubicBezTo>
                  <a:cubicBezTo>
                    <a:pt x="35" y="461"/>
                    <a:pt x="46" y="471"/>
                    <a:pt x="46" y="484"/>
                  </a:cubicBezTo>
                  <a:close/>
                  <a:moveTo>
                    <a:pt x="46" y="622"/>
                  </a:moveTo>
                  <a:lnTo>
                    <a:pt x="46" y="668"/>
                  </a:lnTo>
                  <a:cubicBezTo>
                    <a:pt x="46" y="681"/>
                    <a:pt x="35" y="691"/>
                    <a:pt x="23" y="691"/>
                  </a:cubicBezTo>
                  <a:cubicBezTo>
                    <a:pt x="10" y="691"/>
                    <a:pt x="0" y="681"/>
                    <a:pt x="0" y="668"/>
                  </a:cubicBezTo>
                  <a:lnTo>
                    <a:pt x="0" y="622"/>
                  </a:lnTo>
                  <a:cubicBezTo>
                    <a:pt x="0" y="609"/>
                    <a:pt x="10" y="599"/>
                    <a:pt x="23" y="599"/>
                  </a:cubicBezTo>
                  <a:cubicBezTo>
                    <a:pt x="35" y="599"/>
                    <a:pt x="46" y="609"/>
                    <a:pt x="46" y="622"/>
                  </a:cubicBezTo>
                  <a:close/>
                  <a:moveTo>
                    <a:pt x="46" y="760"/>
                  </a:moveTo>
                  <a:lnTo>
                    <a:pt x="46" y="806"/>
                  </a:lnTo>
                  <a:cubicBezTo>
                    <a:pt x="46" y="819"/>
                    <a:pt x="35" y="829"/>
                    <a:pt x="23" y="829"/>
                  </a:cubicBezTo>
                  <a:cubicBezTo>
                    <a:pt x="10" y="829"/>
                    <a:pt x="0" y="819"/>
                    <a:pt x="0" y="806"/>
                  </a:cubicBezTo>
                  <a:lnTo>
                    <a:pt x="0" y="760"/>
                  </a:lnTo>
                  <a:cubicBezTo>
                    <a:pt x="0" y="747"/>
                    <a:pt x="10" y="737"/>
                    <a:pt x="23" y="737"/>
                  </a:cubicBezTo>
                  <a:cubicBezTo>
                    <a:pt x="35" y="737"/>
                    <a:pt x="46" y="747"/>
                    <a:pt x="46" y="760"/>
                  </a:cubicBezTo>
                  <a:close/>
                  <a:moveTo>
                    <a:pt x="46" y="898"/>
                  </a:moveTo>
                  <a:lnTo>
                    <a:pt x="46" y="944"/>
                  </a:lnTo>
                  <a:cubicBezTo>
                    <a:pt x="46" y="957"/>
                    <a:pt x="35" y="967"/>
                    <a:pt x="23" y="967"/>
                  </a:cubicBezTo>
                  <a:cubicBezTo>
                    <a:pt x="10" y="967"/>
                    <a:pt x="0" y="957"/>
                    <a:pt x="0" y="944"/>
                  </a:cubicBezTo>
                  <a:lnTo>
                    <a:pt x="0" y="898"/>
                  </a:lnTo>
                  <a:cubicBezTo>
                    <a:pt x="0" y="886"/>
                    <a:pt x="10" y="875"/>
                    <a:pt x="23" y="875"/>
                  </a:cubicBezTo>
                  <a:cubicBezTo>
                    <a:pt x="35" y="875"/>
                    <a:pt x="46" y="886"/>
                    <a:pt x="46" y="898"/>
                  </a:cubicBezTo>
                  <a:close/>
                  <a:moveTo>
                    <a:pt x="46" y="1037"/>
                  </a:moveTo>
                  <a:lnTo>
                    <a:pt x="46" y="1083"/>
                  </a:lnTo>
                  <a:cubicBezTo>
                    <a:pt x="46" y="1095"/>
                    <a:pt x="35" y="1106"/>
                    <a:pt x="23" y="1106"/>
                  </a:cubicBezTo>
                  <a:cubicBezTo>
                    <a:pt x="10" y="1106"/>
                    <a:pt x="0" y="1095"/>
                    <a:pt x="0" y="1083"/>
                  </a:cubicBezTo>
                  <a:lnTo>
                    <a:pt x="0" y="1037"/>
                  </a:lnTo>
                  <a:cubicBezTo>
                    <a:pt x="0" y="1024"/>
                    <a:pt x="10" y="1013"/>
                    <a:pt x="23" y="1013"/>
                  </a:cubicBezTo>
                  <a:cubicBezTo>
                    <a:pt x="35" y="1013"/>
                    <a:pt x="46" y="1024"/>
                    <a:pt x="46" y="1037"/>
                  </a:cubicBezTo>
                  <a:close/>
                  <a:moveTo>
                    <a:pt x="46" y="1175"/>
                  </a:moveTo>
                  <a:lnTo>
                    <a:pt x="46" y="1221"/>
                  </a:lnTo>
                  <a:cubicBezTo>
                    <a:pt x="46" y="1234"/>
                    <a:pt x="35" y="1244"/>
                    <a:pt x="23" y="1244"/>
                  </a:cubicBezTo>
                  <a:cubicBezTo>
                    <a:pt x="10" y="1244"/>
                    <a:pt x="0" y="1234"/>
                    <a:pt x="0" y="1221"/>
                  </a:cubicBezTo>
                  <a:lnTo>
                    <a:pt x="0" y="1175"/>
                  </a:lnTo>
                  <a:cubicBezTo>
                    <a:pt x="0" y="1162"/>
                    <a:pt x="10" y="1152"/>
                    <a:pt x="23" y="1152"/>
                  </a:cubicBezTo>
                  <a:cubicBezTo>
                    <a:pt x="35" y="1152"/>
                    <a:pt x="46" y="1162"/>
                    <a:pt x="46" y="1175"/>
                  </a:cubicBezTo>
                  <a:close/>
                  <a:moveTo>
                    <a:pt x="46" y="1313"/>
                  </a:moveTo>
                  <a:lnTo>
                    <a:pt x="46" y="1359"/>
                  </a:lnTo>
                  <a:cubicBezTo>
                    <a:pt x="46" y="1372"/>
                    <a:pt x="35" y="1382"/>
                    <a:pt x="23" y="1382"/>
                  </a:cubicBezTo>
                  <a:cubicBezTo>
                    <a:pt x="10" y="1382"/>
                    <a:pt x="0" y="1372"/>
                    <a:pt x="0" y="1359"/>
                  </a:cubicBezTo>
                  <a:lnTo>
                    <a:pt x="0" y="1313"/>
                  </a:lnTo>
                  <a:cubicBezTo>
                    <a:pt x="0" y="1300"/>
                    <a:pt x="10" y="1290"/>
                    <a:pt x="23" y="1290"/>
                  </a:cubicBezTo>
                  <a:cubicBezTo>
                    <a:pt x="35" y="1290"/>
                    <a:pt x="46" y="1300"/>
                    <a:pt x="46" y="1313"/>
                  </a:cubicBezTo>
                  <a:close/>
                  <a:moveTo>
                    <a:pt x="46" y="1451"/>
                  </a:moveTo>
                  <a:lnTo>
                    <a:pt x="46" y="1497"/>
                  </a:lnTo>
                  <a:cubicBezTo>
                    <a:pt x="46" y="1510"/>
                    <a:pt x="35" y="1520"/>
                    <a:pt x="23" y="1520"/>
                  </a:cubicBezTo>
                  <a:cubicBezTo>
                    <a:pt x="10" y="1520"/>
                    <a:pt x="0" y="1510"/>
                    <a:pt x="0" y="1497"/>
                  </a:cubicBezTo>
                  <a:lnTo>
                    <a:pt x="0" y="1451"/>
                  </a:lnTo>
                  <a:cubicBezTo>
                    <a:pt x="0" y="1439"/>
                    <a:pt x="10" y="1428"/>
                    <a:pt x="23" y="1428"/>
                  </a:cubicBezTo>
                  <a:cubicBezTo>
                    <a:pt x="35" y="1428"/>
                    <a:pt x="46" y="1439"/>
                    <a:pt x="46" y="1451"/>
                  </a:cubicBezTo>
                  <a:close/>
                  <a:moveTo>
                    <a:pt x="46" y="1589"/>
                  </a:moveTo>
                  <a:lnTo>
                    <a:pt x="46" y="1636"/>
                  </a:lnTo>
                  <a:cubicBezTo>
                    <a:pt x="46" y="1648"/>
                    <a:pt x="35" y="1659"/>
                    <a:pt x="23" y="1659"/>
                  </a:cubicBezTo>
                  <a:cubicBezTo>
                    <a:pt x="10" y="1659"/>
                    <a:pt x="0" y="1648"/>
                    <a:pt x="0" y="1636"/>
                  </a:cubicBezTo>
                  <a:lnTo>
                    <a:pt x="0" y="1589"/>
                  </a:lnTo>
                  <a:cubicBezTo>
                    <a:pt x="0" y="1577"/>
                    <a:pt x="10" y="1566"/>
                    <a:pt x="23" y="1566"/>
                  </a:cubicBezTo>
                  <a:cubicBezTo>
                    <a:pt x="35" y="1566"/>
                    <a:pt x="46" y="1577"/>
                    <a:pt x="46" y="1589"/>
                  </a:cubicBezTo>
                  <a:close/>
                  <a:moveTo>
                    <a:pt x="46" y="1728"/>
                  </a:moveTo>
                  <a:lnTo>
                    <a:pt x="46" y="1774"/>
                  </a:lnTo>
                  <a:cubicBezTo>
                    <a:pt x="46" y="1787"/>
                    <a:pt x="35" y="1797"/>
                    <a:pt x="23" y="1797"/>
                  </a:cubicBezTo>
                  <a:cubicBezTo>
                    <a:pt x="10" y="1797"/>
                    <a:pt x="0" y="1787"/>
                    <a:pt x="0" y="1774"/>
                  </a:cubicBezTo>
                  <a:lnTo>
                    <a:pt x="0" y="1728"/>
                  </a:lnTo>
                  <a:cubicBezTo>
                    <a:pt x="0" y="1715"/>
                    <a:pt x="10" y="1705"/>
                    <a:pt x="23" y="1705"/>
                  </a:cubicBezTo>
                  <a:cubicBezTo>
                    <a:pt x="35" y="1705"/>
                    <a:pt x="46" y="1715"/>
                    <a:pt x="46" y="1728"/>
                  </a:cubicBezTo>
                  <a:close/>
                  <a:moveTo>
                    <a:pt x="46" y="1866"/>
                  </a:moveTo>
                  <a:lnTo>
                    <a:pt x="46" y="1912"/>
                  </a:lnTo>
                  <a:cubicBezTo>
                    <a:pt x="46" y="1925"/>
                    <a:pt x="35" y="1935"/>
                    <a:pt x="23" y="1935"/>
                  </a:cubicBezTo>
                  <a:cubicBezTo>
                    <a:pt x="10" y="1935"/>
                    <a:pt x="0" y="1925"/>
                    <a:pt x="0" y="1912"/>
                  </a:cubicBezTo>
                  <a:lnTo>
                    <a:pt x="0" y="1866"/>
                  </a:lnTo>
                  <a:cubicBezTo>
                    <a:pt x="0" y="1853"/>
                    <a:pt x="10" y="1843"/>
                    <a:pt x="23" y="1843"/>
                  </a:cubicBezTo>
                  <a:cubicBezTo>
                    <a:pt x="35" y="1843"/>
                    <a:pt x="46" y="1853"/>
                    <a:pt x="46" y="1866"/>
                  </a:cubicBezTo>
                  <a:close/>
                  <a:moveTo>
                    <a:pt x="46" y="2004"/>
                  </a:moveTo>
                  <a:lnTo>
                    <a:pt x="46" y="2050"/>
                  </a:lnTo>
                  <a:cubicBezTo>
                    <a:pt x="46" y="2063"/>
                    <a:pt x="35" y="2073"/>
                    <a:pt x="23" y="2073"/>
                  </a:cubicBezTo>
                  <a:cubicBezTo>
                    <a:pt x="10" y="2073"/>
                    <a:pt x="0" y="2063"/>
                    <a:pt x="0" y="2050"/>
                  </a:cubicBezTo>
                  <a:lnTo>
                    <a:pt x="0" y="2004"/>
                  </a:lnTo>
                  <a:cubicBezTo>
                    <a:pt x="0" y="1991"/>
                    <a:pt x="10" y="1981"/>
                    <a:pt x="23" y="1981"/>
                  </a:cubicBezTo>
                  <a:cubicBezTo>
                    <a:pt x="35" y="1981"/>
                    <a:pt x="46" y="1991"/>
                    <a:pt x="46" y="2004"/>
                  </a:cubicBezTo>
                  <a:close/>
                  <a:moveTo>
                    <a:pt x="46" y="2142"/>
                  </a:moveTo>
                  <a:lnTo>
                    <a:pt x="46" y="2189"/>
                  </a:lnTo>
                  <a:cubicBezTo>
                    <a:pt x="46" y="2201"/>
                    <a:pt x="35" y="2212"/>
                    <a:pt x="23" y="2212"/>
                  </a:cubicBezTo>
                  <a:cubicBezTo>
                    <a:pt x="10" y="2212"/>
                    <a:pt x="0" y="2201"/>
                    <a:pt x="0" y="2189"/>
                  </a:cubicBezTo>
                  <a:lnTo>
                    <a:pt x="0" y="2142"/>
                  </a:lnTo>
                  <a:cubicBezTo>
                    <a:pt x="0" y="2130"/>
                    <a:pt x="10" y="2119"/>
                    <a:pt x="23" y="2119"/>
                  </a:cubicBezTo>
                  <a:cubicBezTo>
                    <a:pt x="35" y="2119"/>
                    <a:pt x="46" y="2130"/>
                    <a:pt x="46" y="2142"/>
                  </a:cubicBezTo>
                  <a:close/>
                  <a:moveTo>
                    <a:pt x="46" y="2281"/>
                  </a:moveTo>
                  <a:lnTo>
                    <a:pt x="46" y="2327"/>
                  </a:lnTo>
                  <a:cubicBezTo>
                    <a:pt x="46" y="2339"/>
                    <a:pt x="35" y="2350"/>
                    <a:pt x="23" y="2350"/>
                  </a:cubicBezTo>
                  <a:cubicBezTo>
                    <a:pt x="10" y="2350"/>
                    <a:pt x="0" y="2339"/>
                    <a:pt x="0" y="2327"/>
                  </a:cubicBezTo>
                  <a:lnTo>
                    <a:pt x="0" y="2281"/>
                  </a:lnTo>
                  <a:cubicBezTo>
                    <a:pt x="0" y="2268"/>
                    <a:pt x="10" y="2258"/>
                    <a:pt x="23" y="2258"/>
                  </a:cubicBezTo>
                  <a:cubicBezTo>
                    <a:pt x="35" y="2258"/>
                    <a:pt x="46" y="2268"/>
                    <a:pt x="46" y="2281"/>
                  </a:cubicBezTo>
                  <a:close/>
                  <a:moveTo>
                    <a:pt x="46" y="2419"/>
                  </a:moveTo>
                  <a:lnTo>
                    <a:pt x="46" y="2465"/>
                  </a:lnTo>
                  <a:cubicBezTo>
                    <a:pt x="46" y="2478"/>
                    <a:pt x="35" y="2488"/>
                    <a:pt x="23" y="2488"/>
                  </a:cubicBezTo>
                  <a:cubicBezTo>
                    <a:pt x="10" y="2488"/>
                    <a:pt x="0" y="2478"/>
                    <a:pt x="0" y="2465"/>
                  </a:cubicBezTo>
                  <a:lnTo>
                    <a:pt x="0" y="2419"/>
                  </a:lnTo>
                  <a:cubicBezTo>
                    <a:pt x="0" y="2406"/>
                    <a:pt x="10" y="2396"/>
                    <a:pt x="23" y="2396"/>
                  </a:cubicBezTo>
                  <a:cubicBezTo>
                    <a:pt x="35" y="2396"/>
                    <a:pt x="46" y="2406"/>
                    <a:pt x="46" y="2419"/>
                  </a:cubicBezTo>
                  <a:close/>
                  <a:moveTo>
                    <a:pt x="46" y="2557"/>
                  </a:moveTo>
                  <a:lnTo>
                    <a:pt x="46" y="2603"/>
                  </a:lnTo>
                  <a:cubicBezTo>
                    <a:pt x="46" y="2616"/>
                    <a:pt x="35" y="2626"/>
                    <a:pt x="23" y="2626"/>
                  </a:cubicBezTo>
                  <a:cubicBezTo>
                    <a:pt x="10" y="2626"/>
                    <a:pt x="0" y="2616"/>
                    <a:pt x="0" y="2603"/>
                  </a:cubicBezTo>
                  <a:lnTo>
                    <a:pt x="0" y="2557"/>
                  </a:lnTo>
                  <a:cubicBezTo>
                    <a:pt x="0" y="2544"/>
                    <a:pt x="10" y="2534"/>
                    <a:pt x="23" y="2534"/>
                  </a:cubicBezTo>
                  <a:cubicBezTo>
                    <a:pt x="35" y="2534"/>
                    <a:pt x="46" y="2544"/>
                    <a:pt x="46" y="2557"/>
                  </a:cubicBezTo>
                  <a:close/>
                  <a:moveTo>
                    <a:pt x="46" y="2695"/>
                  </a:moveTo>
                  <a:lnTo>
                    <a:pt x="46" y="2741"/>
                  </a:lnTo>
                  <a:cubicBezTo>
                    <a:pt x="46" y="2754"/>
                    <a:pt x="35" y="2765"/>
                    <a:pt x="23" y="2765"/>
                  </a:cubicBezTo>
                  <a:cubicBezTo>
                    <a:pt x="10" y="2765"/>
                    <a:pt x="0" y="2754"/>
                    <a:pt x="0" y="2741"/>
                  </a:cubicBezTo>
                  <a:lnTo>
                    <a:pt x="0" y="2695"/>
                  </a:lnTo>
                  <a:cubicBezTo>
                    <a:pt x="0" y="2683"/>
                    <a:pt x="10" y="2672"/>
                    <a:pt x="23" y="2672"/>
                  </a:cubicBezTo>
                  <a:cubicBezTo>
                    <a:pt x="35" y="2672"/>
                    <a:pt x="46" y="2683"/>
                    <a:pt x="46" y="2695"/>
                  </a:cubicBezTo>
                  <a:close/>
                  <a:moveTo>
                    <a:pt x="46" y="2834"/>
                  </a:moveTo>
                  <a:lnTo>
                    <a:pt x="46" y="2880"/>
                  </a:lnTo>
                  <a:cubicBezTo>
                    <a:pt x="46" y="2892"/>
                    <a:pt x="35" y="2903"/>
                    <a:pt x="23" y="2903"/>
                  </a:cubicBezTo>
                  <a:cubicBezTo>
                    <a:pt x="10" y="2903"/>
                    <a:pt x="0" y="2892"/>
                    <a:pt x="0" y="2880"/>
                  </a:cubicBezTo>
                  <a:lnTo>
                    <a:pt x="0" y="2834"/>
                  </a:lnTo>
                  <a:cubicBezTo>
                    <a:pt x="0" y="2821"/>
                    <a:pt x="10" y="2811"/>
                    <a:pt x="23" y="2811"/>
                  </a:cubicBezTo>
                  <a:cubicBezTo>
                    <a:pt x="35" y="2811"/>
                    <a:pt x="46" y="2821"/>
                    <a:pt x="46" y="2834"/>
                  </a:cubicBezTo>
                  <a:close/>
                  <a:moveTo>
                    <a:pt x="46" y="2972"/>
                  </a:moveTo>
                  <a:lnTo>
                    <a:pt x="46" y="3018"/>
                  </a:lnTo>
                  <a:cubicBezTo>
                    <a:pt x="46" y="3031"/>
                    <a:pt x="35" y="3041"/>
                    <a:pt x="23" y="3041"/>
                  </a:cubicBezTo>
                  <a:cubicBezTo>
                    <a:pt x="10" y="3041"/>
                    <a:pt x="0" y="3031"/>
                    <a:pt x="0" y="3018"/>
                  </a:cubicBezTo>
                  <a:lnTo>
                    <a:pt x="0" y="2972"/>
                  </a:lnTo>
                  <a:cubicBezTo>
                    <a:pt x="0" y="2959"/>
                    <a:pt x="10" y="2949"/>
                    <a:pt x="23" y="2949"/>
                  </a:cubicBezTo>
                  <a:cubicBezTo>
                    <a:pt x="35" y="2949"/>
                    <a:pt x="46" y="2959"/>
                    <a:pt x="46" y="2972"/>
                  </a:cubicBezTo>
                  <a:close/>
                  <a:moveTo>
                    <a:pt x="26" y="3084"/>
                  </a:moveTo>
                  <a:lnTo>
                    <a:pt x="72" y="3084"/>
                  </a:lnTo>
                  <a:cubicBezTo>
                    <a:pt x="85" y="3084"/>
                    <a:pt x="95" y="3094"/>
                    <a:pt x="95" y="3107"/>
                  </a:cubicBezTo>
                  <a:cubicBezTo>
                    <a:pt x="95" y="3120"/>
                    <a:pt x="85" y="3130"/>
                    <a:pt x="72" y="3130"/>
                  </a:cubicBezTo>
                  <a:lnTo>
                    <a:pt x="26" y="3130"/>
                  </a:lnTo>
                  <a:cubicBezTo>
                    <a:pt x="13" y="3130"/>
                    <a:pt x="3" y="3120"/>
                    <a:pt x="3" y="3107"/>
                  </a:cubicBezTo>
                  <a:cubicBezTo>
                    <a:pt x="3" y="3094"/>
                    <a:pt x="13" y="3084"/>
                    <a:pt x="26" y="3084"/>
                  </a:cubicBezTo>
                  <a:close/>
                  <a:moveTo>
                    <a:pt x="164" y="3084"/>
                  </a:moveTo>
                  <a:lnTo>
                    <a:pt x="210" y="3084"/>
                  </a:lnTo>
                  <a:cubicBezTo>
                    <a:pt x="223" y="3084"/>
                    <a:pt x="233" y="3094"/>
                    <a:pt x="233" y="3107"/>
                  </a:cubicBezTo>
                  <a:cubicBezTo>
                    <a:pt x="233" y="3120"/>
                    <a:pt x="223" y="3130"/>
                    <a:pt x="210" y="3130"/>
                  </a:cubicBezTo>
                  <a:lnTo>
                    <a:pt x="164" y="3130"/>
                  </a:lnTo>
                  <a:cubicBezTo>
                    <a:pt x="152" y="3130"/>
                    <a:pt x="141" y="3120"/>
                    <a:pt x="141" y="3107"/>
                  </a:cubicBezTo>
                  <a:cubicBezTo>
                    <a:pt x="141" y="3094"/>
                    <a:pt x="152" y="3084"/>
                    <a:pt x="164" y="3084"/>
                  </a:cubicBezTo>
                  <a:close/>
                  <a:moveTo>
                    <a:pt x="302" y="3084"/>
                  </a:moveTo>
                  <a:lnTo>
                    <a:pt x="349" y="3084"/>
                  </a:lnTo>
                  <a:cubicBezTo>
                    <a:pt x="361" y="3084"/>
                    <a:pt x="372" y="3094"/>
                    <a:pt x="372" y="3107"/>
                  </a:cubicBezTo>
                  <a:cubicBezTo>
                    <a:pt x="372" y="3120"/>
                    <a:pt x="361" y="3130"/>
                    <a:pt x="349" y="3130"/>
                  </a:cubicBezTo>
                  <a:lnTo>
                    <a:pt x="302" y="3130"/>
                  </a:lnTo>
                  <a:cubicBezTo>
                    <a:pt x="290" y="3130"/>
                    <a:pt x="279" y="3120"/>
                    <a:pt x="279" y="3107"/>
                  </a:cubicBezTo>
                  <a:cubicBezTo>
                    <a:pt x="279" y="3094"/>
                    <a:pt x="290" y="3084"/>
                    <a:pt x="302" y="3084"/>
                  </a:cubicBezTo>
                  <a:close/>
                  <a:moveTo>
                    <a:pt x="441" y="3084"/>
                  </a:moveTo>
                  <a:lnTo>
                    <a:pt x="487" y="3084"/>
                  </a:lnTo>
                  <a:cubicBezTo>
                    <a:pt x="500" y="3084"/>
                    <a:pt x="510" y="3094"/>
                    <a:pt x="510" y="3107"/>
                  </a:cubicBezTo>
                  <a:cubicBezTo>
                    <a:pt x="510" y="3120"/>
                    <a:pt x="500" y="3130"/>
                    <a:pt x="487" y="3130"/>
                  </a:cubicBezTo>
                  <a:lnTo>
                    <a:pt x="441" y="3130"/>
                  </a:lnTo>
                  <a:cubicBezTo>
                    <a:pt x="428" y="3130"/>
                    <a:pt x="418" y="3120"/>
                    <a:pt x="418" y="3107"/>
                  </a:cubicBezTo>
                  <a:cubicBezTo>
                    <a:pt x="418" y="3094"/>
                    <a:pt x="428" y="3084"/>
                    <a:pt x="441" y="3084"/>
                  </a:cubicBezTo>
                  <a:close/>
                  <a:moveTo>
                    <a:pt x="579" y="3084"/>
                  </a:moveTo>
                  <a:lnTo>
                    <a:pt x="625" y="3084"/>
                  </a:lnTo>
                  <a:cubicBezTo>
                    <a:pt x="638" y="3084"/>
                    <a:pt x="648" y="3094"/>
                    <a:pt x="648" y="3107"/>
                  </a:cubicBezTo>
                  <a:cubicBezTo>
                    <a:pt x="648" y="3120"/>
                    <a:pt x="638" y="3130"/>
                    <a:pt x="625" y="3130"/>
                  </a:cubicBezTo>
                  <a:lnTo>
                    <a:pt x="579" y="3130"/>
                  </a:lnTo>
                  <a:cubicBezTo>
                    <a:pt x="566" y="3130"/>
                    <a:pt x="556" y="3120"/>
                    <a:pt x="556" y="3107"/>
                  </a:cubicBezTo>
                  <a:cubicBezTo>
                    <a:pt x="556" y="3094"/>
                    <a:pt x="566" y="3084"/>
                    <a:pt x="579" y="3084"/>
                  </a:cubicBezTo>
                  <a:close/>
                  <a:moveTo>
                    <a:pt x="717" y="3084"/>
                  </a:moveTo>
                  <a:lnTo>
                    <a:pt x="763" y="3084"/>
                  </a:lnTo>
                  <a:cubicBezTo>
                    <a:pt x="776" y="3084"/>
                    <a:pt x="786" y="3094"/>
                    <a:pt x="786" y="3107"/>
                  </a:cubicBezTo>
                  <a:cubicBezTo>
                    <a:pt x="786" y="3120"/>
                    <a:pt x="776" y="3130"/>
                    <a:pt x="763" y="3130"/>
                  </a:cubicBezTo>
                  <a:lnTo>
                    <a:pt x="717" y="3130"/>
                  </a:lnTo>
                  <a:cubicBezTo>
                    <a:pt x="704" y="3130"/>
                    <a:pt x="694" y="3120"/>
                    <a:pt x="694" y="3107"/>
                  </a:cubicBezTo>
                  <a:cubicBezTo>
                    <a:pt x="694" y="3094"/>
                    <a:pt x="704" y="3084"/>
                    <a:pt x="717" y="3084"/>
                  </a:cubicBezTo>
                  <a:close/>
                  <a:moveTo>
                    <a:pt x="855" y="3084"/>
                  </a:moveTo>
                  <a:lnTo>
                    <a:pt x="902" y="3084"/>
                  </a:lnTo>
                  <a:cubicBezTo>
                    <a:pt x="914" y="3084"/>
                    <a:pt x="925" y="3094"/>
                    <a:pt x="925" y="3107"/>
                  </a:cubicBezTo>
                  <a:cubicBezTo>
                    <a:pt x="925" y="3120"/>
                    <a:pt x="914" y="3130"/>
                    <a:pt x="902" y="3130"/>
                  </a:cubicBezTo>
                  <a:lnTo>
                    <a:pt x="855" y="3130"/>
                  </a:lnTo>
                  <a:cubicBezTo>
                    <a:pt x="843" y="3130"/>
                    <a:pt x="832" y="3120"/>
                    <a:pt x="832" y="3107"/>
                  </a:cubicBezTo>
                  <a:cubicBezTo>
                    <a:pt x="832" y="3094"/>
                    <a:pt x="843" y="3084"/>
                    <a:pt x="855" y="3084"/>
                  </a:cubicBezTo>
                  <a:close/>
                  <a:moveTo>
                    <a:pt x="994" y="3084"/>
                  </a:moveTo>
                  <a:lnTo>
                    <a:pt x="1040" y="3084"/>
                  </a:lnTo>
                  <a:cubicBezTo>
                    <a:pt x="1052" y="3084"/>
                    <a:pt x="1063" y="3094"/>
                    <a:pt x="1063" y="3107"/>
                  </a:cubicBezTo>
                  <a:cubicBezTo>
                    <a:pt x="1063" y="3120"/>
                    <a:pt x="1052" y="3130"/>
                    <a:pt x="1040" y="3130"/>
                  </a:cubicBezTo>
                  <a:lnTo>
                    <a:pt x="994" y="3130"/>
                  </a:lnTo>
                  <a:cubicBezTo>
                    <a:pt x="981" y="3130"/>
                    <a:pt x="971" y="3120"/>
                    <a:pt x="971" y="3107"/>
                  </a:cubicBezTo>
                  <a:cubicBezTo>
                    <a:pt x="971" y="3094"/>
                    <a:pt x="981" y="3084"/>
                    <a:pt x="994" y="3084"/>
                  </a:cubicBezTo>
                  <a:close/>
                  <a:moveTo>
                    <a:pt x="1132" y="3084"/>
                  </a:moveTo>
                  <a:lnTo>
                    <a:pt x="1178" y="3084"/>
                  </a:lnTo>
                  <a:cubicBezTo>
                    <a:pt x="1191" y="3084"/>
                    <a:pt x="1201" y="3094"/>
                    <a:pt x="1201" y="3107"/>
                  </a:cubicBezTo>
                  <a:cubicBezTo>
                    <a:pt x="1201" y="3120"/>
                    <a:pt x="1191" y="3130"/>
                    <a:pt x="1178" y="3130"/>
                  </a:cubicBezTo>
                  <a:lnTo>
                    <a:pt x="1132" y="3130"/>
                  </a:lnTo>
                  <a:cubicBezTo>
                    <a:pt x="1119" y="3130"/>
                    <a:pt x="1109" y="3120"/>
                    <a:pt x="1109" y="3107"/>
                  </a:cubicBezTo>
                  <a:cubicBezTo>
                    <a:pt x="1109" y="3094"/>
                    <a:pt x="1119" y="3084"/>
                    <a:pt x="1132" y="3084"/>
                  </a:cubicBezTo>
                  <a:close/>
                  <a:moveTo>
                    <a:pt x="1270" y="3084"/>
                  </a:moveTo>
                  <a:lnTo>
                    <a:pt x="1316" y="3084"/>
                  </a:lnTo>
                  <a:cubicBezTo>
                    <a:pt x="1329" y="3084"/>
                    <a:pt x="1339" y="3094"/>
                    <a:pt x="1339" y="3107"/>
                  </a:cubicBezTo>
                  <a:cubicBezTo>
                    <a:pt x="1339" y="3120"/>
                    <a:pt x="1329" y="3130"/>
                    <a:pt x="1316" y="3130"/>
                  </a:cubicBezTo>
                  <a:lnTo>
                    <a:pt x="1270" y="3130"/>
                  </a:lnTo>
                  <a:cubicBezTo>
                    <a:pt x="1257" y="3130"/>
                    <a:pt x="1247" y="3120"/>
                    <a:pt x="1247" y="3107"/>
                  </a:cubicBezTo>
                  <a:cubicBezTo>
                    <a:pt x="1247" y="3094"/>
                    <a:pt x="1257" y="3084"/>
                    <a:pt x="1270" y="3084"/>
                  </a:cubicBezTo>
                  <a:close/>
                  <a:moveTo>
                    <a:pt x="1408" y="3084"/>
                  </a:moveTo>
                  <a:lnTo>
                    <a:pt x="1454" y="3084"/>
                  </a:lnTo>
                  <a:cubicBezTo>
                    <a:pt x="1467" y="3084"/>
                    <a:pt x="1478" y="3094"/>
                    <a:pt x="1478" y="3107"/>
                  </a:cubicBezTo>
                  <a:cubicBezTo>
                    <a:pt x="1478" y="3120"/>
                    <a:pt x="1467" y="3130"/>
                    <a:pt x="1454" y="3130"/>
                  </a:cubicBezTo>
                  <a:lnTo>
                    <a:pt x="1408" y="3130"/>
                  </a:lnTo>
                  <a:cubicBezTo>
                    <a:pt x="1396" y="3130"/>
                    <a:pt x="1385" y="3120"/>
                    <a:pt x="1385" y="3107"/>
                  </a:cubicBezTo>
                  <a:cubicBezTo>
                    <a:pt x="1385" y="3094"/>
                    <a:pt x="1396" y="3084"/>
                    <a:pt x="1408" y="3084"/>
                  </a:cubicBezTo>
                  <a:close/>
                  <a:moveTo>
                    <a:pt x="1547" y="3084"/>
                  </a:moveTo>
                  <a:lnTo>
                    <a:pt x="1593" y="3084"/>
                  </a:lnTo>
                  <a:cubicBezTo>
                    <a:pt x="1605" y="3084"/>
                    <a:pt x="1616" y="3094"/>
                    <a:pt x="1616" y="3107"/>
                  </a:cubicBezTo>
                  <a:cubicBezTo>
                    <a:pt x="1616" y="3120"/>
                    <a:pt x="1605" y="3130"/>
                    <a:pt x="1593" y="3130"/>
                  </a:cubicBezTo>
                  <a:lnTo>
                    <a:pt x="1547" y="3130"/>
                  </a:lnTo>
                  <a:cubicBezTo>
                    <a:pt x="1534" y="3130"/>
                    <a:pt x="1524" y="3120"/>
                    <a:pt x="1524" y="3107"/>
                  </a:cubicBezTo>
                  <a:cubicBezTo>
                    <a:pt x="1524" y="3094"/>
                    <a:pt x="1534" y="3084"/>
                    <a:pt x="1547" y="3084"/>
                  </a:cubicBezTo>
                  <a:close/>
                  <a:moveTo>
                    <a:pt x="1685" y="3084"/>
                  </a:moveTo>
                  <a:lnTo>
                    <a:pt x="1731" y="3084"/>
                  </a:lnTo>
                  <a:cubicBezTo>
                    <a:pt x="1744" y="3084"/>
                    <a:pt x="1754" y="3094"/>
                    <a:pt x="1754" y="3107"/>
                  </a:cubicBezTo>
                  <a:cubicBezTo>
                    <a:pt x="1754" y="3120"/>
                    <a:pt x="1744" y="3130"/>
                    <a:pt x="1731" y="3130"/>
                  </a:cubicBezTo>
                  <a:lnTo>
                    <a:pt x="1685" y="3130"/>
                  </a:lnTo>
                  <a:cubicBezTo>
                    <a:pt x="1672" y="3130"/>
                    <a:pt x="1662" y="3120"/>
                    <a:pt x="1662" y="3107"/>
                  </a:cubicBezTo>
                  <a:cubicBezTo>
                    <a:pt x="1662" y="3094"/>
                    <a:pt x="1672" y="3084"/>
                    <a:pt x="1685" y="3084"/>
                  </a:cubicBezTo>
                  <a:close/>
                  <a:moveTo>
                    <a:pt x="1823" y="3084"/>
                  </a:moveTo>
                  <a:lnTo>
                    <a:pt x="1869" y="3084"/>
                  </a:lnTo>
                  <a:cubicBezTo>
                    <a:pt x="1882" y="3084"/>
                    <a:pt x="1892" y="3094"/>
                    <a:pt x="1892" y="3107"/>
                  </a:cubicBezTo>
                  <a:cubicBezTo>
                    <a:pt x="1892" y="3120"/>
                    <a:pt x="1882" y="3130"/>
                    <a:pt x="1869" y="3130"/>
                  </a:cubicBezTo>
                  <a:lnTo>
                    <a:pt x="1823" y="3130"/>
                  </a:lnTo>
                  <a:cubicBezTo>
                    <a:pt x="1810" y="3130"/>
                    <a:pt x="1800" y="3120"/>
                    <a:pt x="1800" y="3107"/>
                  </a:cubicBezTo>
                  <a:cubicBezTo>
                    <a:pt x="1800" y="3094"/>
                    <a:pt x="1810" y="3084"/>
                    <a:pt x="1823" y="3084"/>
                  </a:cubicBezTo>
                  <a:close/>
                  <a:moveTo>
                    <a:pt x="1961" y="3084"/>
                  </a:moveTo>
                  <a:lnTo>
                    <a:pt x="2007" y="3084"/>
                  </a:lnTo>
                  <a:cubicBezTo>
                    <a:pt x="2020" y="3084"/>
                    <a:pt x="2030" y="3094"/>
                    <a:pt x="2030" y="3107"/>
                  </a:cubicBezTo>
                  <a:cubicBezTo>
                    <a:pt x="2030" y="3120"/>
                    <a:pt x="2020" y="3130"/>
                    <a:pt x="2007" y="3130"/>
                  </a:cubicBezTo>
                  <a:lnTo>
                    <a:pt x="1961" y="3130"/>
                  </a:lnTo>
                  <a:cubicBezTo>
                    <a:pt x="1949" y="3130"/>
                    <a:pt x="1938" y="3120"/>
                    <a:pt x="1938" y="3107"/>
                  </a:cubicBezTo>
                  <a:cubicBezTo>
                    <a:pt x="1938" y="3094"/>
                    <a:pt x="1949" y="3084"/>
                    <a:pt x="1961" y="3084"/>
                  </a:cubicBezTo>
                  <a:close/>
                  <a:moveTo>
                    <a:pt x="2100" y="3084"/>
                  </a:moveTo>
                  <a:lnTo>
                    <a:pt x="2146" y="3084"/>
                  </a:lnTo>
                  <a:cubicBezTo>
                    <a:pt x="2158" y="3084"/>
                    <a:pt x="2169" y="3094"/>
                    <a:pt x="2169" y="3107"/>
                  </a:cubicBezTo>
                  <a:cubicBezTo>
                    <a:pt x="2169" y="3120"/>
                    <a:pt x="2158" y="3130"/>
                    <a:pt x="2146" y="3130"/>
                  </a:cubicBezTo>
                  <a:lnTo>
                    <a:pt x="2100" y="3130"/>
                  </a:lnTo>
                  <a:cubicBezTo>
                    <a:pt x="2087" y="3130"/>
                    <a:pt x="2077" y="3120"/>
                    <a:pt x="2077" y="3107"/>
                  </a:cubicBezTo>
                  <a:cubicBezTo>
                    <a:pt x="2077" y="3094"/>
                    <a:pt x="2087" y="3084"/>
                    <a:pt x="2100" y="3084"/>
                  </a:cubicBezTo>
                  <a:close/>
                  <a:moveTo>
                    <a:pt x="2238" y="3084"/>
                  </a:moveTo>
                  <a:lnTo>
                    <a:pt x="2284" y="3084"/>
                  </a:lnTo>
                  <a:cubicBezTo>
                    <a:pt x="2297" y="3084"/>
                    <a:pt x="2307" y="3094"/>
                    <a:pt x="2307" y="3107"/>
                  </a:cubicBezTo>
                  <a:cubicBezTo>
                    <a:pt x="2307" y="3120"/>
                    <a:pt x="2297" y="3130"/>
                    <a:pt x="2284" y="3130"/>
                  </a:cubicBezTo>
                  <a:lnTo>
                    <a:pt x="2238" y="3130"/>
                  </a:lnTo>
                  <a:cubicBezTo>
                    <a:pt x="2225" y="3130"/>
                    <a:pt x="2215" y="3120"/>
                    <a:pt x="2215" y="3107"/>
                  </a:cubicBezTo>
                  <a:cubicBezTo>
                    <a:pt x="2215" y="3094"/>
                    <a:pt x="2225" y="3084"/>
                    <a:pt x="2238" y="3084"/>
                  </a:cubicBezTo>
                  <a:close/>
                  <a:moveTo>
                    <a:pt x="2376" y="3084"/>
                  </a:moveTo>
                  <a:lnTo>
                    <a:pt x="2422" y="3084"/>
                  </a:lnTo>
                  <a:cubicBezTo>
                    <a:pt x="2435" y="3084"/>
                    <a:pt x="2445" y="3094"/>
                    <a:pt x="2445" y="3107"/>
                  </a:cubicBezTo>
                  <a:cubicBezTo>
                    <a:pt x="2445" y="3120"/>
                    <a:pt x="2435" y="3130"/>
                    <a:pt x="2422" y="3130"/>
                  </a:cubicBezTo>
                  <a:lnTo>
                    <a:pt x="2376" y="3130"/>
                  </a:lnTo>
                  <a:cubicBezTo>
                    <a:pt x="2363" y="3130"/>
                    <a:pt x="2353" y="3120"/>
                    <a:pt x="2353" y="3107"/>
                  </a:cubicBezTo>
                  <a:cubicBezTo>
                    <a:pt x="2353" y="3094"/>
                    <a:pt x="2363" y="3084"/>
                    <a:pt x="2376" y="3084"/>
                  </a:cubicBezTo>
                  <a:close/>
                  <a:moveTo>
                    <a:pt x="2514" y="3084"/>
                  </a:moveTo>
                  <a:lnTo>
                    <a:pt x="2560" y="3084"/>
                  </a:lnTo>
                  <a:cubicBezTo>
                    <a:pt x="2573" y="3084"/>
                    <a:pt x="2583" y="3094"/>
                    <a:pt x="2583" y="3107"/>
                  </a:cubicBezTo>
                  <a:cubicBezTo>
                    <a:pt x="2583" y="3120"/>
                    <a:pt x="2573" y="3130"/>
                    <a:pt x="2560" y="3130"/>
                  </a:cubicBezTo>
                  <a:lnTo>
                    <a:pt x="2514" y="3130"/>
                  </a:lnTo>
                  <a:cubicBezTo>
                    <a:pt x="2502" y="3130"/>
                    <a:pt x="2491" y="3120"/>
                    <a:pt x="2491" y="3107"/>
                  </a:cubicBezTo>
                  <a:cubicBezTo>
                    <a:pt x="2491" y="3094"/>
                    <a:pt x="2502" y="3084"/>
                    <a:pt x="2514" y="3084"/>
                  </a:cubicBezTo>
                  <a:close/>
                  <a:moveTo>
                    <a:pt x="2653" y="3084"/>
                  </a:moveTo>
                  <a:lnTo>
                    <a:pt x="2699" y="3084"/>
                  </a:lnTo>
                  <a:cubicBezTo>
                    <a:pt x="2711" y="3084"/>
                    <a:pt x="2722" y="3094"/>
                    <a:pt x="2722" y="3107"/>
                  </a:cubicBezTo>
                  <a:cubicBezTo>
                    <a:pt x="2722" y="3120"/>
                    <a:pt x="2711" y="3130"/>
                    <a:pt x="2699" y="3130"/>
                  </a:cubicBezTo>
                  <a:lnTo>
                    <a:pt x="2653" y="3130"/>
                  </a:lnTo>
                  <a:cubicBezTo>
                    <a:pt x="2640" y="3130"/>
                    <a:pt x="2630" y="3120"/>
                    <a:pt x="2630" y="3107"/>
                  </a:cubicBezTo>
                  <a:cubicBezTo>
                    <a:pt x="2630" y="3094"/>
                    <a:pt x="2640" y="3084"/>
                    <a:pt x="2653" y="3084"/>
                  </a:cubicBezTo>
                  <a:close/>
                  <a:moveTo>
                    <a:pt x="2791" y="3084"/>
                  </a:moveTo>
                  <a:lnTo>
                    <a:pt x="2837" y="3084"/>
                  </a:lnTo>
                  <a:cubicBezTo>
                    <a:pt x="2850" y="3084"/>
                    <a:pt x="2860" y="3094"/>
                    <a:pt x="2860" y="3107"/>
                  </a:cubicBezTo>
                  <a:cubicBezTo>
                    <a:pt x="2860" y="3120"/>
                    <a:pt x="2850" y="3130"/>
                    <a:pt x="2837" y="3130"/>
                  </a:cubicBezTo>
                  <a:lnTo>
                    <a:pt x="2791" y="3130"/>
                  </a:lnTo>
                  <a:cubicBezTo>
                    <a:pt x="2778" y="3130"/>
                    <a:pt x="2768" y="3120"/>
                    <a:pt x="2768" y="3107"/>
                  </a:cubicBezTo>
                  <a:cubicBezTo>
                    <a:pt x="2768" y="3094"/>
                    <a:pt x="2778" y="3084"/>
                    <a:pt x="2791" y="3084"/>
                  </a:cubicBezTo>
                  <a:close/>
                  <a:moveTo>
                    <a:pt x="2929" y="3084"/>
                  </a:moveTo>
                  <a:lnTo>
                    <a:pt x="2975" y="3084"/>
                  </a:lnTo>
                  <a:cubicBezTo>
                    <a:pt x="2988" y="3084"/>
                    <a:pt x="2998" y="3094"/>
                    <a:pt x="2998" y="3107"/>
                  </a:cubicBezTo>
                  <a:cubicBezTo>
                    <a:pt x="2998" y="3120"/>
                    <a:pt x="2988" y="3130"/>
                    <a:pt x="2975" y="3130"/>
                  </a:cubicBezTo>
                  <a:lnTo>
                    <a:pt x="2929" y="3130"/>
                  </a:lnTo>
                  <a:cubicBezTo>
                    <a:pt x="2916" y="3130"/>
                    <a:pt x="2906" y="3120"/>
                    <a:pt x="2906" y="3107"/>
                  </a:cubicBezTo>
                  <a:cubicBezTo>
                    <a:pt x="2906" y="3094"/>
                    <a:pt x="2916" y="3084"/>
                    <a:pt x="2929" y="3084"/>
                  </a:cubicBezTo>
                  <a:close/>
                  <a:moveTo>
                    <a:pt x="3067" y="3084"/>
                  </a:moveTo>
                  <a:lnTo>
                    <a:pt x="3113" y="3084"/>
                  </a:lnTo>
                  <a:cubicBezTo>
                    <a:pt x="3126" y="3084"/>
                    <a:pt x="3136" y="3094"/>
                    <a:pt x="3136" y="3107"/>
                  </a:cubicBezTo>
                  <a:cubicBezTo>
                    <a:pt x="3136" y="3120"/>
                    <a:pt x="3126" y="3130"/>
                    <a:pt x="3113" y="3130"/>
                  </a:cubicBezTo>
                  <a:lnTo>
                    <a:pt x="3067" y="3130"/>
                  </a:lnTo>
                  <a:cubicBezTo>
                    <a:pt x="3055" y="3130"/>
                    <a:pt x="3044" y="3120"/>
                    <a:pt x="3044" y="3107"/>
                  </a:cubicBezTo>
                  <a:cubicBezTo>
                    <a:pt x="3044" y="3094"/>
                    <a:pt x="3055" y="3084"/>
                    <a:pt x="3067" y="3084"/>
                  </a:cubicBezTo>
                  <a:close/>
                  <a:moveTo>
                    <a:pt x="3206" y="3084"/>
                  </a:moveTo>
                  <a:lnTo>
                    <a:pt x="3252" y="3084"/>
                  </a:lnTo>
                  <a:cubicBezTo>
                    <a:pt x="3264" y="3084"/>
                    <a:pt x="3275" y="3094"/>
                    <a:pt x="3275" y="3107"/>
                  </a:cubicBezTo>
                  <a:cubicBezTo>
                    <a:pt x="3275" y="3120"/>
                    <a:pt x="3264" y="3130"/>
                    <a:pt x="3252" y="3130"/>
                  </a:cubicBezTo>
                  <a:lnTo>
                    <a:pt x="3206" y="3130"/>
                  </a:lnTo>
                  <a:cubicBezTo>
                    <a:pt x="3193" y="3130"/>
                    <a:pt x="3182" y="3120"/>
                    <a:pt x="3182" y="3107"/>
                  </a:cubicBezTo>
                  <a:cubicBezTo>
                    <a:pt x="3182" y="3094"/>
                    <a:pt x="3193" y="3084"/>
                    <a:pt x="3206" y="3084"/>
                  </a:cubicBezTo>
                  <a:close/>
                  <a:moveTo>
                    <a:pt x="3344" y="3084"/>
                  </a:moveTo>
                  <a:lnTo>
                    <a:pt x="3390" y="3084"/>
                  </a:lnTo>
                  <a:cubicBezTo>
                    <a:pt x="3403" y="3084"/>
                    <a:pt x="3413" y="3094"/>
                    <a:pt x="3413" y="3107"/>
                  </a:cubicBezTo>
                  <a:cubicBezTo>
                    <a:pt x="3413" y="3120"/>
                    <a:pt x="3403" y="3130"/>
                    <a:pt x="3390" y="3130"/>
                  </a:cubicBezTo>
                  <a:lnTo>
                    <a:pt x="3344" y="3130"/>
                  </a:lnTo>
                  <a:cubicBezTo>
                    <a:pt x="3331" y="3130"/>
                    <a:pt x="3321" y="3120"/>
                    <a:pt x="3321" y="3107"/>
                  </a:cubicBezTo>
                  <a:cubicBezTo>
                    <a:pt x="3321" y="3094"/>
                    <a:pt x="3331" y="3084"/>
                    <a:pt x="3344" y="3084"/>
                  </a:cubicBezTo>
                  <a:close/>
                  <a:moveTo>
                    <a:pt x="3482" y="3084"/>
                  </a:moveTo>
                  <a:lnTo>
                    <a:pt x="3528" y="3084"/>
                  </a:lnTo>
                  <a:cubicBezTo>
                    <a:pt x="3541" y="3084"/>
                    <a:pt x="3551" y="3094"/>
                    <a:pt x="3551" y="3107"/>
                  </a:cubicBezTo>
                  <a:cubicBezTo>
                    <a:pt x="3551" y="3120"/>
                    <a:pt x="3541" y="3130"/>
                    <a:pt x="3528" y="3130"/>
                  </a:cubicBezTo>
                  <a:lnTo>
                    <a:pt x="3482" y="3130"/>
                  </a:lnTo>
                  <a:cubicBezTo>
                    <a:pt x="3469" y="3130"/>
                    <a:pt x="3459" y="3120"/>
                    <a:pt x="3459" y="3107"/>
                  </a:cubicBezTo>
                  <a:cubicBezTo>
                    <a:pt x="3459" y="3094"/>
                    <a:pt x="3469" y="3084"/>
                    <a:pt x="3482" y="3084"/>
                  </a:cubicBezTo>
                  <a:close/>
                  <a:moveTo>
                    <a:pt x="3620" y="3084"/>
                  </a:moveTo>
                  <a:lnTo>
                    <a:pt x="3666" y="3084"/>
                  </a:lnTo>
                  <a:cubicBezTo>
                    <a:pt x="3679" y="3084"/>
                    <a:pt x="3689" y="3094"/>
                    <a:pt x="3689" y="3107"/>
                  </a:cubicBezTo>
                  <a:cubicBezTo>
                    <a:pt x="3689" y="3120"/>
                    <a:pt x="3679" y="3130"/>
                    <a:pt x="3666" y="3130"/>
                  </a:cubicBezTo>
                  <a:lnTo>
                    <a:pt x="3620" y="3130"/>
                  </a:lnTo>
                  <a:cubicBezTo>
                    <a:pt x="3608" y="3130"/>
                    <a:pt x="3597" y="3120"/>
                    <a:pt x="3597" y="3107"/>
                  </a:cubicBezTo>
                  <a:cubicBezTo>
                    <a:pt x="3597" y="3094"/>
                    <a:pt x="3608" y="3084"/>
                    <a:pt x="3620" y="3084"/>
                  </a:cubicBezTo>
                  <a:close/>
                  <a:moveTo>
                    <a:pt x="3758" y="3084"/>
                  </a:moveTo>
                  <a:lnTo>
                    <a:pt x="3805" y="3084"/>
                  </a:lnTo>
                  <a:cubicBezTo>
                    <a:pt x="3817" y="3084"/>
                    <a:pt x="3828" y="3094"/>
                    <a:pt x="3828" y="3107"/>
                  </a:cubicBezTo>
                  <a:cubicBezTo>
                    <a:pt x="3828" y="3120"/>
                    <a:pt x="3817" y="3130"/>
                    <a:pt x="3805" y="3130"/>
                  </a:cubicBezTo>
                  <a:lnTo>
                    <a:pt x="3758" y="3130"/>
                  </a:lnTo>
                  <a:cubicBezTo>
                    <a:pt x="3746" y="3130"/>
                    <a:pt x="3735" y="3120"/>
                    <a:pt x="3735" y="3107"/>
                  </a:cubicBezTo>
                  <a:cubicBezTo>
                    <a:pt x="3735" y="3094"/>
                    <a:pt x="3746" y="3084"/>
                    <a:pt x="3758" y="3084"/>
                  </a:cubicBezTo>
                  <a:close/>
                  <a:moveTo>
                    <a:pt x="3809" y="3043"/>
                  </a:moveTo>
                  <a:lnTo>
                    <a:pt x="3809" y="2997"/>
                  </a:lnTo>
                  <a:cubicBezTo>
                    <a:pt x="3809" y="2984"/>
                    <a:pt x="3820" y="2974"/>
                    <a:pt x="3832" y="2974"/>
                  </a:cubicBezTo>
                  <a:cubicBezTo>
                    <a:pt x="3845" y="2974"/>
                    <a:pt x="3856" y="2984"/>
                    <a:pt x="3856" y="2997"/>
                  </a:cubicBezTo>
                  <a:lnTo>
                    <a:pt x="3856" y="3043"/>
                  </a:lnTo>
                  <a:cubicBezTo>
                    <a:pt x="3856" y="3055"/>
                    <a:pt x="3845" y="3066"/>
                    <a:pt x="3832" y="3066"/>
                  </a:cubicBezTo>
                  <a:cubicBezTo>
                    <a:pt x="3820" y="3066"/>
                    <a:pt x="3809" y="3055"/>
                    <a:pt x="3809" y="3043"/>
                  </a:cubicBezTo>
                  <a:close/>
                  <a:moveTo>
                    <a:pt x="3809" y="2904"/>
                  </a:moveTo>
                  <a:lnTo>
                    <a:pt x="3809" y="2858"/>
                  </a:lnTo>
                  <a:cubicBezTo>
                    <a:pt x="3809" y="2846"/>
                    <a:pt x="3820" y="2835"/>
                    <a:pt x="3832" y="2835"/>
                  </a:cubicBezTo>
                  <a:cubicBezTo>
                    <a:pt x="3845" y="2835"/>
                    <a:pt x="3856" y="2846"/>
                    <a:pt x="3856" y="2858"/>
                  </a:cubicBezTo>
                  <a:lnTo>
                    <a:pt x="3856" y="2904"/>
                  </a:lnTo>
                  <a:cubicBezTo>
                    <a:pt x="3856" y="2917"/>
                    <a:pt x="3845" y="2927"/>
                    <a:pt x="3832" y="2927"/>
                  </a:cubicBezTo>
                  <a:cubicBezTo>
                    <a:pt x="3820" y="2927"/>
                    <a:pt x="3809" y="2917"/>
                    <a:pt x="3809" y="2904"/>
                  </a:cubicBezTo>
                  <a:close/>
                  <a:moveTo>
                    <a:pt x="3809" y="2766"/>
                  </a:moveTo>
                  <a:lnTo>
                    <a:pt x="3809" y="2720"/>
                  </a:lnTo>
                  <a:cubicBezTo>
                    <a:pt x="3809" y="2707"/>
                    <a:pt x="3820" y="2697"/>
                    <a:pt x="3832" y="2697"/>
                  </a:cubicBezTo>
                  <a:cubicBezTo>
                    <a:pt x="3845" y="2697"/>
                    <a:pt x="3856" y="2707"/>
                    <a:pt x="3856" y="2720"/>
                  </a:cubicBezTo>
                  <a:lnTo>
                    <a:pt x="3856" y="2766"/>
                  </a:lnTo>
                  <a:cubicBezTo>
                    <a:pt x="3856" y="2779"/>
                    <a:pt x="3845" y="2789"/>
                    <a:pt x="3832" y="2789"/>
                  </a:cubicBezTo>
                  <a:cubicBezTo>
                    <a:pt x="3820" y="2789"/>
                    <a:pt x="3809" y="2779"/>
                    <a:pt x="3809" y="2766"/>
                  </a:cubicBezTo>
                  <a:close/>
                  <a:moveTo>
                    <a:pt x="3809" y="2628"/>
                  </a:moveTo>
                  <a:lnTo>
                    <a:pt x="3809" y="2582"/>
                  </a:lnTo>
                  <a:cubicBezTo>
                    <a:pt x="3809" y="2569"/>
                    <a:pt x="3820" y="2559"/>
                    <a:pt x="3832" y="2559"/>
                  </a:cubicBezTo>
                  <a:cubicBezTo>
                    <a:pt x="3845" y="2559"/>
                    <a:pt x="3856" y="2569"/>
                    <a:pt x="3856" y="2582"/>
                  </a:cubicBezTo>
                  <a:lnTo>
                    <a:pt x="3856" y="2628"/>
                  </a:lnTo>
                  <a:cubicBezTo>
                    <a:pt x="3856" y="2641"/>
                    <a:pt x="3845" y="2651"/>
                    <a:pt x="3832" y="2651"/>
                  </a:cubicBezTo>
                  <a:cubicBezTo>
                    <a:pt x="3820" y="2651"/>
                    <a:pt x="3809" y="2641"/>
                    <a:pt x="3809" y="2628"/>
                  </a:cubicBezTo>
                  <a:close/>
                  <a:moveTo>
                    <a:pt x="3809" y="2490"/>
                  </a:moveTo>
                  <a:lnTo>
                    <a:pt x="3809" y="2444"/>
                  </a:lnTo>
                  <a:cubicBezTo>
                    <a:pt x="3809" y="2431"/>
                    <a:pt x="3820" y="2421"/>
                    <a:pt x="3832" y="2421"/>
                  </a:cubicBezTo>
                  <a:cubicBezTo>
                    <a:pt x="3845" y="2421"/>
                    <a:pt x="3856" y="2431"/>
                    <a:pt x="3856" y="2444"/>
                  </a:cubicBezTo>
                  <a:lnTo>
                    <a:pt x="3856" y="2490"/>
                  </a:lnTo>
                  <a:cubicBezTo>
                    <a:pt x="3856" y="2502"/>
                    <a:pt x="3845" y="2513"/>
                    <a:pt x="3832" y="2513"/>
                  </a:cubicBezTo>
                  <a:cubicBezTo>
                    <a:pt x="3820" y="2513"/>
                    <a:pt x="3809" y="2502"/>
                    <a:pt x="3809" y="2490"/>
                  </a:cubicBezTo>
                  <a:close/>
                  <a:moveTo>
                    <a:pt x="3809" y="2351"/>
                  </a:moveTo>
                  <a:lnTo>
                    <a:pt x="3809" y="2305"/>
                  </a:lnTo>
                  <a:cubicBezTo>
                    <a:pt x="3809" y="2293"/>
                    <a:pt x="3820" y="2282"/>
                    <a:pt x="3832" y="2282"/>
                  </a:cubicBezTo>
                  <a:cubicBezTo>
                    <a:pt x="3845" y="2282"/>
                    <a:pt x="3856" y="2293"/>
                    <a:pt x="3856" y="2305"/>
                  </a:cubicBezTo>
                  <a:lnTo>
                    <a:pt x="3856" y="2351"/>
                  </a:lnTo>
                  <a:cubicBezTo>
                    <a:pt x="3856" y="2364"/>
                    <a:pt x="3845" y="2374"/>
                    <a:pt x="3832" y="2374"/>
                  </a:cubicBezTo>
                  <a:cubicBezTo>
                    <a:pt x="3820" y="2374"/>
                    <a:pt x="3809" y="2364"/>
                    <a:pt x="3809" y="2351"/>
                  </a:cubicBezTo>
                  <a:close/>
                  <a:moveTo>
                    <a:pt x="3809" y="2213"/>
                  </a:moveTo>
                  <a:lnTo>
                    <a:pt x="3809" y="2167"/>
                  </a:lnTo>
                  <a:cubicBezTo>
                    <a:pt x="3809" y="2154"/>
                    <a:pt x="3820" y="2144"/>
                    <a:pt x="3832" y="2144"/>
                  </a:cubicBezTo>
                  <a:cubicBezTo>
                    <a:pt x="3845" y="2144"/>
                    <a:pt x="3856" y="2154"/>
                    <a:pt x="3856" y="2167"/>
                  </a:cubicBezTo>
                  <a:lnTo>
                    <a:pt x="3856" y="2213"/>
                  </a:lnTo>
                  <a:cubicBezTo>
                    <a:pt x="3856" y="2226"/>
                    <a:pt x="3845" y="2236"/>
                    <a:pt x="3832" y="2236"/>
                  </a:cubicBezTo>
                  <a:cubicBezTo>
                    <a:pt x="3820" y="2236"/>
                    <a:pt x="3809" y="2226"/>
                    <a:pt x="3809" y="2213"/>
                  </a:cubicBezTo>
                  <a:close/>
                  <a:moveTo>
                    <a:pt x="3809" y="2075"/>
                  </a:moveTo>
                  <a:lnTo>
                    <a:pt x="3809" y="2029"/>
                  </a:lnTo>
                  <a:cubicBezTo>
                    <a:pt x="3809" y="2016"/>
                    <a:pt x="3820" y="2006"/>
                    <a:pt x="3832" y="2006"/>
                  </a:cubicBezTo>
                  <a:cubicBezTo>
                    <a:pt x="3845" y="2006"/>
                    <a:pt x="3856" y="2016"/>
                    <a:pt x="3856" y="2029"/>
                  </a:cubicBezTo>
                  <a:lnTo>
                    <a:pt x="3856" y="2075"/>
                  </a:lnTo>
                  <a:cubicBezTo>
                    <a:pt x="3856" y="2088"/>
                    <a:pt x="3845" y="2098"/>
                    <a:pt x="3832" y="2098"/>
                  </a:cubicBezTo>
                  <a:cubicBezTo>
                    <a:pt x="3820" y="2098"/>
                    <a:pt x="3809" y="2088"/>
                    <a:pt x="3809" y="2075"/>
                  </a:cubicBezTo>
                  <a:close/>
                  <a:moveTo>
                    <a:pt x="3809" y="1937"/>
                  </a:moveTo>
                  <a:lnTo>
                    <a:pt x="3809" y="1891"/>
                  </a:lnTo>
                  <a:cubicBezTo>
                    <a:pt x="3809" y="1878"/>
                    <a:pt x="3820" y="1868"/>
                    <a:pt x="3832" y="1868"/>
                  </a:cubicBezTo>
                  <a:cubicBezTo>
                    <a:pt x="3845" y="1868"/>
                    <a:pt x="3856" y="1878"/>
                    <a:pt x="3856" y="1891"/>
                  </a:cubicBezTo>
                  <a:lnTo>
                    <a:pt x="3856" y="1937"/>
                  </a:lnTo>
                  <a:cubicBezTo>
                    <a:pt x="3856" y="1949"/>
                    <a:pt x="3845" y="1960"/>
                    <a:pt x="3832" y="1960"/>
                  </a:cubicBezTo>
                  <a:cubicBezTo>
                    <a:pt x="3820" y="1960"/>
                    <a:pt x="3809" y="1949"/>
                    <a:pt x="3809" y="1937"/>
                  </a:cubicBezTo>
                  <a:close/>
                  <a:moveTo>
                    <a:pt x="3809" y="1798"/>
                  </a:moveTo>
                  <a:lnTo>
                    <a:pt x="3809" y="1752"/>
                  </a:lnTo>
                  <a:cubicBezTo>
                    <a:pt x="3809" y="1740"/>
                    <a:pt x="3820" y="1729"/>
                    <a:pt x="3832" y="1729"/>
                  </a:cubicBezTo>
                  <a:cubicBezTo>
                    <a:pt x="3845" y="1729"/>
                    <a:pt x="3856" y="1740"/>
                    <a:pt x="3856" y="1752"/>
                  </a:cubicBezTo>
                  <a:lnTo>
                    <a:pt x="3856" y="1798"/>
                  </a:lnTo>
                  <a:cubicBezTo>
                    <a:pt x="3856" y="1811"/>
                    <a:pt x="3845" y="1822"/>
                    <a:pt x="3832" y="1822"/>
                  </a:cubicBezTo>
                  <a:cubicBezTo>
                    <a:pt x="3820" y="1822"/>
                    <a:pt x="3809" y="1811"/>
                    <a:pt x="3809" y="1798"/>
                  </a:cubicBezTo>
                  <a:close/>
                  <a:moveTo>
                    <a:pt x="3809" y="1660"/>
                  </a:moveTo>
                  <a:lnTo>
                    <a:pt x="3809" y="1614"/>
                  </a:lnTo>
                  <a:cubicBezTo>
                    <a:pt x="3809" y="1601"/>
                    <a:pt x="3820" y="1591"/>
                    <a:pt x="3832" y="1591"/>
                  </a:cubicBezTo>
                  <a:cubicBezTo>
                    <a:pt x="3845" y="1591"/>
                    <a:pt x="3856" y="1601"/>
                    <a:pt x="3856" y="1614"/>
                  </a:cubicBezTo>
                  <a:lnTo>
                    <a:pt x="3856" y="1660"/>
                  </a:lnTo>
                  <a:cubicBezTo>
                    <a:pt x="3856" y="1673"/>
                    <a:pt x="3845" y="1683"/>
                    <a:pt x="3832" y="1683"/>
                  </a:cubicBezTo>
                  <a:cubicBezTo>
                    <a:pt x="3820" y="1683"/>
                    <a:pt x="3809" y="1673"/>
                    <a:pt x="3809" y="1660"/>
                  </a:cubicBezTo>
                  <a:close/>
                  <a:moveTo>
                    <a:pt x="3809" y="1522"/>
                  </a:moveTo>
                  <a:lnTo>
                    <a:pt x="3809" y="1476"/>
                  </a:lnTo>
                  <a:cubicBezTo>
                    <a:pt x="3809" y="1463"/>
                    <a:pt x="3820" y="1453"/>
                    <a:pt x="3832" y="1453"/>
                  </a:cubicBezTo>
                  <a:cubicBezTo>
                    <a:pt x="3845" y="1453"/>
                    <a:pt x="3856" y="1463"/>
                    <a:pt x="3856" y="1476"/>
                  </a:cubicBezTo>
                  <a:lnTo>
                    <a:pt x="3856" y="1522"/>
                  </a:lnTo>
                  <a:cubicBezTo>
                    <a:pt x="3856" y="1535"/>
                    <a:pt x="3845" y="1545"/>
                    <a:pt x="3832" y="1545"/>
                  </a:cubicBezTo>
                  <a:cubicBezTo>
                    <a:pt x="3820" y="1545"/>
                    <a:pt x="3809" y="1535"/>
                    <a:pt x="3809" y="1522"/>
                  </a:cubicBezTo>
                  <a:close/>
                  <a:moveTo>
                    <a:pt x="3809" y="1384"/>
                  </a:moveTo>
                  <a:lnTo>
                    <a:pt x="3809" y="1338"/>
                  </a:lnTo>
                  <a:cubicBezTo>
                    <a:pt x="3809" y="1325"/>
                    <a:pt x="3820" y="1315"/>
                    <a:pt x="3832" y="1315"/>
                  </a:cubicBezTo>
                  <a:cubicBezTo>
                    <a:pt x="3845" y="1315"/>
                    <a:pt x="3856" y="1325"/>
                    <a:pt x="3856" y="1338"/>
                  </a:cubicBezTo>
                  <a:lnTo>
                    <a:pt x="3856" y="1384"/>
                  </a:lnTo>
                  <a:cubicBezTo>
                    <a:pt x="3856" y="1396"/>
                    <a:pt x="3845" y="1407"/>
                    <a:pt x="3832" y="1407"/>
                  </a:cubicBezTo>
                  <a:cubicBezTo>
                    <a:pt x="3820" y="1407"/>
                    <a:pt x="3809" y="1396"/>
                    <a:pt x="3809" y="1384"/>
                  </a:cubicBezTo>
                  <a:close/>
                  <a:moveTo>
                    <a:pt x="3809" y="1246"/>
                  </a:moveTo>
                  <a:lnTo>
                    <a:pt x="3809" y="1199"/>
                  </a:lnTo>
                  <a:cubicBezTo>
                    <a:pt x="3809" y="1187"/>
                    <a:pt x="3820" y="1176"/>
                    <a:pt x="3832" y="1176"/>
                  </a:cubicBezTo>
                  <a:cubicBezTo>
                    <a:pt x="3845" y="1176"/>
                    <a:pt x="3856" y="1187"/>
                    <a:pt x="3856" y="1199"/>
                  </a:cubicBezTo>
                  <a:lnTo>
                    <a:pt x="3856" y="1246"/>
                  </a:lnTo>
                  <a:cubicBezTo>
                    <a:pt x="3856" y="1258"/>
                    <a:pt x="3845" y="1269"/>
                    <a:pt x="3832" y="1269"/>
                  </a:cubicBezTo>
                  <a:cubicBezTo>
                    <a:pt x="3820" y="1269"/>
                    <a:pt x="3809" y="1258"/>
                    <a:pt x="3809" y="1246"/>
                  </a:cubicBezTo>
                  <a:close/>
                  <a:moveTo>
                    <a:pt x="3809" y="1107"/>
                  </a:moveTo>
                  <a:lnTo>
                    <a:pt x="3809" y="1061"/>
                  </a:lnTo>
                  <a:cubicBezTo>
                    <a:pt x="3809" y="1048"/>
                    <a:pt x="3820" y="1038"/>
                    <a:pt x="3832" y="1038"/>
                  </a:cubicBezTo>
                  <a:cubicBezTo>
                    <a:pt x="3845" y="1038"/>
                    <a:pt x="3856" y="1048"/>
                    <a:pt x="3856" y="1061"/>
                  </a:cubicBezTo>
                  <a:lnTo>
                    <a:pt x="3856" y="1107"/>
                  </a:lnTo>
                  <a:cubicBezTo>
                    <a:pt x="3856" y="1120"/>
                    <a:pt x="3845" y="1130"/>
                    <a:pt x="3832" y="1130"/>
                  </a:cubicBezTo>
                  <a:cubicBezTo>
                    <a:pt x="3820" y="1130"/>
                    <a:pt x="3809" y="1120"/>
                    <a:pt x="3809" y="1107"/>
                  </a:cubicBezTo>
                  <a:close/>
                  <a:moveTo>
                    <a:pt x="3809" y="969"/>
                  </a:moveTo>
                  <a:lnTo>
                    <a:pt x="3809" y="923"/>
                  </a:lnTo>
                  <a:cubicBezTo>
                    <a:pt x="3809" y="910"/>
                    <a:pt x="3820" y="900"/>
                    <a:pt x="3832" y="900"/>
                  </a:cubicBezTo>
                  <a:cubicBezTo>
                    <a:pt x="3845" y="900"/>
                    <a:pt x="3856" y="910"/>
                    <a:pt x="3856" y="923"/>
                  </a:cubicBezTo>
                  <a:lnTo>
                    <a:pt x="3856" y="969"/>
                  </a:lnTo>
                  <a:cubicBezTo>
                    <a:pt x="3856" y="982"/>
                    <a:pt x="3845" y="992"/>
                    <a:pt x="3832" y="992"/>
                  </a:cubicBezTo>
                  <a:cubicBezTo>
                    <a:pt x="3820" y="992"/>
                    <a:pt x="3809" y="982"/>
                    <a:pt x="3809" y="969"/>
                  </a:cubicBezTo>
                  <a:close/>
                  <a:moveTo>
                    <a:pt x="3809" y="831"/>
                  </a:moveTo>
                  <a:lnTo>
                    <a:pt x="3809" y="785"/>
                  </a:lnTo>
                  <a:cubicBezTo>
                    <a:pt x="3809" y="772"/>
                    <a:pt x="3820" y="762"/>
                    <a:pt x="3832" y="762"/>
                  </a:cubicBezTo>
                  <a:cubicBezTo>
                    <a:pt x="3845" y="762"/>
                    <a:pt x="3856" y="772"/>
                    <a:pt x="3856" y="785"/>
                  </a:cubicBezTo>
                  <a:lnTo>
                    <a:pt x="3856" y="831"/>
                  </a:lnTo>
                  <a:cubicBezTo>
                    <a:pt x="3856" y="844"/>
                    <a:pt x="3845" y="854"/>
                    <a:pt x="3832" y="854"/>
                  </a:cubicBezTo>
                  <a:cubicBezTo>
                    <a:pt x="3820" y="854"/>
                    <a:pt x="3809" y="844"/>
                    <a:pt x="3809" y="831"/>
                  </a:cubicBezTo>
                  <a:close/>
                  <a:moveTo>
                    <a:pt x="3809" y="693"/>
                  </a:moveTo>
                  <a:lnTo>
                    <a:pt x="3809" y="646"/>
                  </a:lnTo>
                  <a:cubicBezTo>
                    <a:pt x="3809" y="634"/>
                    <a:pt x="3820" y="623"/>
                    <a:pt x="3832" y="623"/>
                  </a:cubicBezTo>
                  <a:cubicBezTo>
                    <a:pt x="3845" y="623"/>
                    <a:pt x="3856" y="634"/>
                    <a:pt x="3856" y="646"/>
                  </a:cubicBezTo>
                  <a:lnTo>
                    <a:pt x="3856" y="693"/>
                  </a:lnTo>
                  <a:cubicBezTo>
                    <a:pt x="3856" y="705"/>
                    <a:pt x="3845" y="716"/>
                    <a:pt x="3832" y="716"/>
                  </a:cubicBezTo>
                  <a:cubicBezTo>
                    <a:pt x="3820" y="716"/>
                    <a:pt x="3809" y="705"/>
                    <a:pt x="3809" y="693"/>
                  </a:cubicBezTo>
                  <a:close/>
                  <a:moveTo>
                    <a:pt x="3809" y="554"/>
                  </a:moveTo>
                  <a:lnTo>
                    <a:pt x="3809" y="508"/>
                  </a:lnTo>
                  <a:cubicBezTo>
                    <a:pt x="3809" y="496"/>
                    <a:pt x="3820" y="485"/>
                    <a:pt x="3832" y="485"/>
                  </a:cubicBezTo>
                  <a:cubicBezTo>
                    <a:pt x="3845" y="485"/>
                    <a:pt x="3856" y="496"/>
                    <a:pt x="3856" y="508"/>
                  </a:cubicBezTo>
                  <a:lnTo>
                    <a:pt x="3856" y="554"/>
                  </a:lnTo>
                  <a:cubicBezTo>
                    <a:pt x="3856" y="567"/>
                    <a:pt x="3845" y="577"/>
                    <a:pt x="3832" y="577"/>
                  </a:cubicBezTo>
                  <a:cubicBezTo>
                    <a:pt x="3820" y="577"/>
                    <a:pt x="3809" y="567"/>
                    <a:pt x="3809" y="554"/>
                  </a:cubicBezTo>
                  <a:close/>
                  <a:moveTo>
                    <a:pt x="3809" y="416"/>
                  </a:moveTo>
                  <a:lnTo>
                    <a:pt x="3809" y="370"/>
                  </a:lnTo>
                  <a:cubicBezTo>
                    <a:pt x="3809" y="357"/>
                    <a:pt x="3820" y="347"/>
                    <a:pt x="3832" y="347"/>
                  </a:cubicBezTo>
                  <a:cubicBezTo>
                    <a:pt x="3845" y="347"/>
                    <a:pt x="3856" y="357"/>
                    <a:pt x="3856" y="370"/>
                  </a:cubicBezTo>
                  <a:lnTo>
                    <a:pt x="3856" y="416"/>
                  </a:lnTo>
                  <a:cubicBezTo>
                    <a:pt x="3856" y="429"/>
                    <a:pt x="3845" y="439"/>
                    <a:pt x="3832" y="439"/>
                  </a:cubicBezTo>
                  <a:cubicBezTo>
                    <a:pt x="3820" y="439"/>
                    <a:pt x="3809" y="429"/>
                    <a:pt x="3809" y="416"/>
                  </a:cubicBezTo>
                  <a:close/>
                  <a:moveTo>
                    <a:pt x="3809" y="278"/>
                  </a:moveTo>
                  <a:lnTo>
                    <a:pt x="3809" y="232"/>
                  </a:lnTo>
                  <a:cubicBezTo>
                    <a:pt x="3809" y="219"/>
                    <a:pt x="3820" y="209"/>
                    <a:pt x="3832" y="209"/>
                  </a:cubicBezTo>
                  <a:cubicBezTo>
                    <a:pt x="3845" y="209"/>
                    <a:pt x="3856" y="219"/>
                    <a:pt x="3856" y="232"/>
                  </a:cubicBezTo>
                  <a:lnTo>
                    <a:pt x="3856" y="278"/>
                  </a:lnTo>
                  <a:cubicBezTo>
                    <a:pt x="3856" y="291"/>
                    <a:pt x="3845" y="301"/>
                    <a:pt x="3832" y="301"/>
                  </a:cubicBezTo>
                  <a:cubicBezTo>
                    <a:pt x="3820" y="301"/>
                    <a:pt x="3809" y="291"/>
                    <a:pt x="3809" y="278"/>
                  </a:cubicBezTo>
                  <a:close/>
                  <a:moveTo>
                    <a:pt x="3809" y="140"/>
                  </a:moveTo>
                  <a:lnTo>
                    <a:pt x="3809" y="94"/>
                  </a:lnTo>
                  <a:cubicBezTo>
                    <a:pt x="3809" y="81"/>
                    <a:pt x="3820" y="70"/>
                    <a:pt x="3832" y="70"/>
                  </a:cubicBezTo>
                  <a:cubicBezTo>
                    <a:pt x="3845" y="70"/>
                    <a:pt x="3856" y="81"/>
                    <a:pt x="3856" y="94"/>
                  </a:cubicBezTo>
                  <a:lnTo>
                    <a:pt x="3856" y="140"/>
                  </a:lnTo>
                  <a:cubicBezTo>
                    <a:pt x="3856" y="152"/>
                    <a:pt x="3845" y="163"/>
                    <a:pt x="3832" y="163"/>
                  </a:cubicBezTo>
                  <a:cubicBezTo>
                    <a:pt x="3820" y="163"/>
                    <a:pt x="3809" y="152"/>
                    <a:pt x="3809" y="140"/>
                  </a:cubicBezTo>
                  <a:close/>
                  <a:moveTo>
                    <a:pt x="3811" y="46"/>
                  </a:moveTo>
                  <a:lnTo>
                    <a:pt x="3765" y="46"/>
                  </a:lnTo>
                  <a:cubicBezTo>
                    <a:pt x="3752" y="46"/>
                    <a:pt x="3742" y="35"/>
                    <a:pt x="3742" y="23"/>
                  </a:cubicBezTo>
                  <a:cubicBezTo>
                    <a:pt x="3742" y="10"/>
                    <a:pt x="3752" y="0"/>
                    <a:pt x="3765" y="0"/>
                  </a:cubicBezTo>
                  <a:lnTo>
                    <a:pt x="3811" y="0"/>
                  </a:lnTo>
                  <a:cubicBezTo>
                    <a:pt x="3824" y="0"/>
                    <a:pt x="3834" y="10"/>
                    <a:pt x="3834" y="23"/>
                  </a:cubicBezTo>
                  <a:cubicBezTo>
                    <a:pt x="3834" y="35"/>
                    <a:pt x="3824" y="46"/>
                    <a:pt x="3811" y="46"/>
                  </a:cubicBezTo>
                  <a:close/>
                  <a:moveTo>
                    <a:pt x="3673" y="46"/>
                  </a:moveTo>
                  <a:lnTo>
                    <a:pt x="3627" y="46"/>
                  </a:lnTo>
                  <a:cubicBezTo>
                    <a:pt x="3614" y="46"/>
                    <a:pt x="3604" y="35"/>
                    <a:pt x="3604" y="23"/>
                  </a:cubicBezTo>
                  <a:cubicBezTo>
                    <a:pt x="3604" y="10"/>
                    <a:pt x="3614" y="0"/>
                    <a:pt x="3627" y="0"/>
                  </a:cubicBezTo>
                  <a:lnTo>
                    <a:pt x="3673" y="0"/>
                  </a:lnTo>
                  <a:cubicBezTo>
                    <a:pt x="3686" y="0"/>
                    <a:pt x="3696" y="10"/>
                    <a:pt x="3696" y="23"/>
                  </a:cubicBezTo>
                  <a:cubicBezTo>
                    <a:pt x="3696" y="35"/>
                    <a:pt x="3686" y="46"/>
                    <a:pt x="3673" y="46"/>
                  </a:cubicBezTo>
                  <a:close/>
                  <a:moveTo>
                    <a:pt x="3535" y="46"/>
                  </a:moveTo>
                  <a:lnTo>
                    <a:pt x="3489" y="46"/>
                  </a:lnTo>
                  <a:cubicBezTo>
                    <a:pt x="3476" y="46"/>
                    <a:pt x="3465" y="35"/>
                    <a:pt x="3465" y="23"/>
                  </a:cubicBezTo>
                  <a:cubicBezTo>
                    <a:pt x="3465" y="10"/>
                    <a:pt x="3476" y="0"/>
                    <a:pt x="3489" y="0"/>
                  </a:cubicBezTo>
                  <a:lnTo>
                    <a:pt x="3535" y="0"/>
                  </a:lnTo>
                  <a:cubicBezTo>
                    <a:pt x="3547" y="0"/>
                    <a:pt x="3558" y="10"/>
                    <a:pt x="3558" y="23"/>
                  </a:cubicBezTo>
                  <a:cubicBezTo>
                    <a:pt x="3558" y="35"/>
                    <a:pt x="3547" y="46"/>
                    <a:pt x="3535" y="46"/>
                  </a:cubicBezTo>
                  <a:close/>
                  <a:moveTo>
                    <a:pt x="3396" y="46"/>
                  </a:moveTo>
                  <a:lnTo>
                    <a:pt x="3350" y="46"/>
                  </a:lnTo>
                  <a:cubicBezTo>
                    <a:pt x="3338" y="46"/>
                    <a:pt x="3327" y="35"/>
                    <a:pt x="3327" y="23"/>
                  </a:cubicBezTo>
                  <a:cubicBezTo>
                    <a:pt x="3327" y="10"/>
                    <a:pt x="3338" y="0"/>
                    <a:pt x="3350" y="0"/>
                  </a:cubicBezTo>
                  <a:lnTo>
                    <a:pt x="3396" y="0"/>
                  </a:lnTo>
                  <a:cubicBezTo>
                    <a:pt x="3409" y="0"/>
                    <a:pt x="3419" y="10"/>
                    <a:pt x="3419" y="23"/>
                  </a:cubicBezTo>
                  <a:cubicBezTo>
                    <a:pt x="3419" y="35"/>
                    <a:pt x="3409" y="46"/>
                    <a:pt x="3396" y="46"/>
                  </a:cubicBezTo>
                  <a:close/>
                  <a:moveTo>
                    <a:pt x="3258" y="46"/>
                  </a:moveTo>
                  <a:lnTo>
                    <a:pt x="3212" y="46"/>
                  </a:lnTo>
                  <a:cubicBezTo>
                    <a:pt x="3199" y="46"/>
                    <a:pt x="3189" y="35"/>
                    <a:pt x="3189" y="23"/>
                  </a:cubicBezTo>
                  <a:cubicBezTo>
                    <a:pt x="3189" y="10"/>
                    <a:pt x="3199" y="0"/>
                    <a:pt x="3212" y="0"/>
                  </a:cubicBezTo>
                  <a:lnTo>
                    <a:pt x="3258" y="0"/>
                  </a:lnTo>
                  <a:cubicBezTo>
                    <a:pt x="3271" y="0"/>
                    <a:pt x="3281" y="10"/>
                    <a:pt x="3281" y="23"/>
                  </a:cubicBezTo>
                  <a:cubicBezTo>
                    <a:pt x="3281" y="35"/>
                    <a:pt x="3271" y="46"/>
                    <a:pt x="3258" y="46"/>
                  </a:cubicBezTo>
                  <a:close/>
                  <a:moveTo>
                    <a:pt x="3120" y="46"/>
                  </a:moveTo>
                  <a:lnTo>
                    <a:pt x="3074" y="46"/>
                  </a:lnTo>
                  <a:cubicBezTo>
                    <a:pt x="3061" y="46"/>
                    <a:pt x="3051" y="35"/>
                    <a:pt x="3051" y="23"/>
                  </a:cubicBezTo>
                  <a:cubicBezTo>
                    <a:pt x="3051" y="10"/>
                    <a:pt x="3061" y="0"/>
                    <a:pt x="3074" y="0"/>
                  </a:cubicBezTo>
                  <a:lnTo>
                    <a:pt x="3120" y="0"/>
                  </a:lnTo>
                  <a:cubicBezTo>
                    <a:pt x="3133" y="0"/>
                    <a:pt x="3143" y="10"/>
                    <a:pt x="3143" y="23"/>
                  </a:cubicBezTo>
                  <a:cubicBezTo>
                    <a:pt x="3143" y="35"/>
                    <a:pt x="3133" y="46"/>
                    <a:pt x="3120" y="46"/>
                  </a:cubicBezTo>
                  <a:close/>
                  <a:moveTo>
                    <a:pt x="2982" y="46"/>
                  </a:moveTo>
                  <a:lnTo>
                    <a:pt x="2936" y="46"/>
                  </a:lnTo>
                  <a:cubicBezTo>
                    <a:pt x="2923" y="46"/>
                    <a:pt x="2913" y="35"/>
                    <a:pt x="2913" y="23"/>
                  </a:cubicBezTo>
                  <a:cubicBezTo>
                    <a:pt x="2913" y="10"/>
                    <a:pt x="2923" y="0"/>
                    <a:pt x="2936" y="0"/>
                  </a:cubicBezTo>
                  <a:lnTo>
                    <a:pt x="2982" y="0"/>
                  </a:lnTo>
                  <a:cubicBezTo>
                    <a:pt x="2994" y="0"/>
                    <a:pt x="3005" y="10"/>
                    <a:pt x="3005" y="23"/>
                  </a:cubicBezTo>
                  <a:cubicBezTo>
                    <a:pt x="3005" y="35"/>
                    <a:pt x="2994" y="46"/>
                    <a:pt x="2982" y="46"/>
                  </a:cubicBezTo>
                  <a:close/>
                  <a:moveTo>
                    <a:pt x="2843" y="46"/>
                  </a:moveTo>
                  <a:lnTo>
                    <a:pt x="2797" y="46"/>
                  </a:lnTo>
                  <a:cubicBezTo>
                    <a:pt x="2785" y="46"/>
                    <a:pt x="2774" y="35"/>
                    <a:pt x="2774" y="23"/>
                  </a:cubicBezTo>
                  <a:cubicBezTo>
                    <a:pt x="2774" y="10"/>
                    <a:pt x="2785" y="0"/>
                    <a:pt x="2797" y="0"/>
                  </a:cubicBezTo>
                  <a:lnTo>
                    <a:pt x="2843" y="0"/>
                  </a:lnTo>
                  <a:cubicBezTo>
                    <a:pt x="2856" y="0"/>
                    <a:pt x="2866" y="10"/>
                    <a:pt x="2866" y="23"/>
                  </a:cubicBezTo>
                  <a:cubicBezTo>
                    <a:pt x="2866" y="35"/>
                    <a:pt x="2856" y="46"/>
                    <a:pt x="2843" y="46"/>
                  </a:cubicBezTo>
                  <a:close/>
                  <a:moveTo>
                    <a:pt x="2705" y="46"/>
                  </a:moveTo>
                  <a:lnTo>
                    <a:pt x="2659" y="46"/>
                  </a:lnTo>
                  <a:cubicBezTo>
                    <a:pt x="2646" y="46"/>
                    <a:pt x="2636" y="35"/>
                    <a:pt x="2636" y="23"/>
                  </a:cubicBezTo>
                  <a:cubicBezTo>
                    <a:pt x="2636" y="10"/>
                    <a:pt x="2646" y="0"/>
                    <a:pt x="2659" y="0"/>
                  </a:cubicBezTo>
                  <a:lnTo>
                    <a:pt x="2705" y="0"/>
                  </a:lnTo>
                  <a:cubicBezTo>
                    <a:pt x="2718" y="0"/>
                    <a:pt x="2728" y="10"/>
                    <a:pt x="2728" y="23"/>
                  </a:cubicBezTo>
                  <a:cubicBezTo>
                    <a:pt x="2728" y="35"/>
                    <a:pt x="2718" y="46"/>
                    <a:pt x="2705" y="46"/>
                  </a:cubicBezTo>
                  <a:close/>
                  <a:moveTo>
                    <a:pt x="2567" y="46"/>
                  </a:moveTo>
                  <a:lnTo>
                    <a:pt x="2521" y="46"/>
                  </a:lnTo>
                  <a:cubicBezTo>
                    <a:pt x="2508" y="46"/>
                    <a:pt x="2498" y="35"/>
                    <a:pt x="2498" y="23"/>
                  </a:cubicBezTo>
                  <a:cubicBezTo>
                    <a:pt x="2498" y="10"/>
                    <a:pt x="2508" y="0"/>
                    <a:pt x="2521" y="0"/>
                  </a:cubicBezTo>
                  <a:lnTo>
                    <a:pt x="2567" y="0"/>
                  </a:lnTo>
                  <a:cubicBezTo>
                    <a:pt x="2580" y="0"/>
                    <a:pt x="2590" y="10"/>
                    <a:pt x="2590" y="23"/>
                  </a:cubicBezTo>
                  <a:cubicBezTo>
                    <a:pt x="2590" y="35"/>
                    <a:pt x="2580" y="46"/>
                    <a:pt x="2567" y="46"/>
                  </a:cubicBezTo>
                  <a:close/>
                  <a:moveTo>
                    <a:pt x="2429" y="46"/>
                  </a:moveTo>
                  <a:lnTo>
                    <a:pt x="2383" y="46"/>
                  </a:lnTo>
                  <a:cubicBezTo>
                    <a:pt x="2370" y="46"/>
                    <a:pt x="2360" y="35"/>
                    <a:pt x="2360" y="23"/>
                  </a:cubicBezTo>
                  <a:cubicBezTo>
                    <a:pt x="2360" y="10"/>
                    <a:pt x="2370" y="0"/>
                    <a:pt x="2383" y="0"/>
                  </a:cubicBezTo>
                  <a:lnTo>
                    <a:pt x="2429" y="0"/>
                  </a:lnTo>
                  <a:cubicBezTo>
                    <a:pt x="2441" y="0"/>
                    <a:pt x="2452" y="10"/>
                    <a:pt x="2452" y="23"/>
                  </a:cubicBezTo>
                  <a:cubicBezTo>
                    <a:pt x="2452" y="35"/>
                    <a:pt x="2441" y="46"/>
                    <a:pt x="2429" y="46"/>
                  </a:cubicBezTo>
                  <a:close/>
                  <a:moveTo>
                    <a:pt x="2290" y="46"/>
                  </a:moveTo>
                  <a:lnTo>
                    <a:pt x="2244" y="46"/>
                  </a:lnTo>
                  <a:cubicBezTo>
                    <a:pt x="2232" y="46"/>
                    <a:pt x="2221" y="35"/>
                    <a:pt x="2221" y="23"/>
                  </a:cubicBezTo>
                  <a:cubicBezTo>
                    <a:pt x="2221" y="10"/>
                    <a:pt x="2232" y="0"/>
                    <a:pt x="2244" y="0"/>
                  </a:cubicBezTo>
                  <a:lnTo>
                    <a:pt x="2290" y="0"/>
                  </a:lnTo>
                  <a:cubicBezTo>
                    <a:pt x="2303" y="0"/>
                    <a:pt x="2313" y="10"/>
                    <a:pt x="2313" y="23"/>
                  </a:cubicBezTo>
                  <a:cubicBezTo>
                    <a:pt x="2313" y="35"/>
                    <a:pt x="2303" y="46"/>
                    <a:pt x="2290" y="46"/>
                  </a:cubicBezTo>
                  <a:close/>
                  <a:moveTo>
                    <a:pt x="2152" y="46"/>
                  </a:moveTo>
                  <a:lnTo>
                    <a:pt x="2106" y="46"/>
                  </a:lnTo>
                  <a:cubicBezTo>
                    <a:pt x="2093" y="46"/>
                    <a:pt x="2083" y="35"/>
                    <a:pt x="2083" y="23"/>
                  </a:cubicBezTo>
                  <a:cubicBezTo>
                    <a:pt x="2083" y="10"/>
                    <a:pt x="2093" y="0"/>
                    <a:pt x="2106" y="0"/>
                  </a:cubicBezTo>
                  <a:lnTo>
                    <a:pt x="2152" y="0"/>
                  </a:lnTo>
                  <a:cubicBezTo>
                    <a:pt x="2165" y="0"/>
                    <a:pt x="2175" y="10"/>
                    <a:pt x="2175" y="23"/>
                  </a:cubicBezTo>
                  <a:cubicBezTo>
                    <a:pt x="2175" y="35"/>
                    <a:pt x="2165" y="46"/>
                    <a:pt x="2152" y="46"/>
                  </a:cubicBezTo>
                  <a:close/>
                  <a:moveTo>
                    <a:pt x="2014" y="46"/>
                  </a:moveTo>
                  <a:lnTo>
                    <a:pt x="1968" y="46"/>
                  </a:lnTo>
                  <a:cubicBezTo>
                    <a:pt x="1955" y="46"/>
                    <a:pt x="1945" y="35"/>
                    <a:pt x="1945" y="23"/>
                  </a:cubicBezTo>
                  <a:cubicBezTo>
                    <a:pt x="1945" y="10"/>
                    <a:pt x="1955" y="0"/>
                    <a:pt x="1968" y="0"/>
                  </a:cubicBezTo>
                  <a:lnTo>
                    <a:pt x="2014" y="0"/>
                  </a:lnTo>
                  <a:cubicBezTo>
                    <a:pt x="2027" y="0"/>
                    <a:pt x="2037" y="10"/>
                    <a:pt x="2037" y="23"/>
                  </a:cubicBezTo>
                  <a:cubicBezTo>
                    <a:pt x="2037" y="35"/>
                    <a:pt x="2027" y="46"/>
                    <a:pt x="2014" y="46"/>
                  </a:cubicBezTo>
                  <a:close/>
                  <a:moveTo>
                    <a:pt x="1876" y="46"/>
                  </a:moveTo>
                  <a:lnTo>
                    <a:pt x="1830" y="46"/>
                  </a:lnTo>
                  <a:cubicBezTo>
                    <a:pt x="1817" y="46"/>
                    <a:pt x="1807" y="35"/>
                    <a:pt x="1807" y="23"/>
                  </a:cubicBezTo>
                  <a:cubicBezTo>
                    <a:pt x="1807" y="10"/>
                    <a:pt x="1817" y="0"/>
                    <a:pt x="1830" y="0"/>
                  </a:cubicBezTo>
                  <a:lnTo>
                    <a:pt x="1876" y="0"/>
                  </a:lnTo>
                  <a:cubicBezTo>
                    <a:pt x="1888" y="0"/>
                    <a:pt x="1899" y="10"/>
                    <a:pt x="1899" y="23"/>
                  </a:cubicBezTo>
                  <a:cubicBezTo>
                    <a:pt x="1899" y="35"/>
                    <a:pt x="1888" y="46"/>
                    <a:pt x="1876" y="46"/>
                  </a:cubicBezTo>
                  <a:close/>
                  <a:moveTo>
                    <a:pt x="1737" y="46"/>
                  </a:moveTo>
                  <a:lnTo>
                    <a:pt x="1691" y="46"/>
                  </a:lnTo>
                  <a:cubicBezTo>
                    <a:pt x="1679" y="46"/>
                    <a:pt x="1668" y="35"/>
                    <a:pt x="1668" y="23"/>
                  </a:cubicBezTo>
                  <a:cubicBezTo>
                    <a:pt x="1668" y="10"/>
                    <a:pt x="1679" y="0"/>
                    <a:pt x="1691" y="0"/>
                  </a:cubicBezTo>
                  <a:lnTo>
                    <a:pt x="1737" y="0"/>
                  </a:lnTo>
                  <a:cubicBezTo>
                    <a:pt x="1750" y="0"/>
                    <a:pt x="1761" y="10"/>
                    <a:pt x="1761" y="23"/>
                  </a:cubicBezTo>
                  <a:cubicBezTo>
                    <a:pt x="1761" y="35"/>
                    <a:pt x="1750" y="46"/>
                    <a:pt x="1737" y="46"/>
                  </a:cubicBezTo>
                  <a:close/>
                  <a:moveTo>
                    <a:pt x="1599" y="46"/>
                  </a:moveTo>
                  <a:lnTo>
                    <a:pt x="1553" y="46"/>
                  </a:lnTo>
                  <a:cubicBezTo>
                    <a:pt x="1540" y="46"/>
                    <a:pt x="1530" y="35"/>
                    <a:pt x="1530" y="23"/>
                  </a:cubicBezTo>
                  <a:cubicBezTo>
                    <a:pt x="1530" y="10"/>
                    <a:pt x="1540" y="0"/>
                    <a:pt x="1553" y="0"/>
                  </a:cubicBezTo>
                  <a:lnTo>
                    <a:pt x="1599" y="0"/>
                  </a:lnTo>
                  <a:cubicBezTo>
                    <a:pt x="1612" y="0"/>
                    <a:pt x="1622" y="10"/>
                    <a:pt x="1622" y="23"/>
                  </a:cubicBezTo>
                  <a:cubicBezTo>
                    <a:pt x="1622" y="35"/>
                    <a:pt x="1612" y="46"/>
                    <a:pt x="1599" y="46"/>
                  </a:cubicBezTo>
                  <a:close/>
                  <a:moveTo>
                    <a:pt x="1461" y="46"/>
                  </a:moveTo>
                  <a:lnTo>
                    <a:pt x="1415" y="46"/>
                  </a:lnTo>
                  <a:cubicBezTo>
                    <a:pt x="1402" y="46"/>
                    <a:pt x="1392" y="35"/>
                    <a:pt x="1392" y="23"/>
                  </a:cubicBezTo>
                  <a:cubicBezTo>
                    <a:pt x="1392" y="10"/>
                    <a:pt x="1402" y="0"/>
                    <a:pt x="1415" y="0"/>
                  </a:cubicBezTo>
                  <a:lnTo>
                    <a:pt x="1461" y="0"/>
                  </a:lnTo>
                  <a:cubicBezTo>
                    <a:pt x="1474" y="0"/>
                    <a:pt x="1484" y="10"/>
                    <a:pt x="1484" y="23"/>
                  </a:cubicBezTo>
                  <a:cubicBezTo>
                    <a:pt x="1484" y="35"/>
                    <a:pt x="1474" y="46"/>
                    <a:pt x="1461" y="46"/>
                  </a:cubicBezTo>
                  <a:close/>
                  <a:moveTo>
                    <a:pt x="1323" y="46"/>
                  </a:moveTo>
                  <a:lnTo>
                    <a:pt x="1277" y="46"/>
                  </a:lnTo>
                  <a:cubicBezTo>
                    <a:pt x="1264" y="46"/>
                    <a:pt x="1254" y="35"/>
                    <a:pt x="1254" y="23"/>
                  </a:cubicBezTo>
                  <a:cubicBezTo>
                    <a:pt x="1254" y="10"/>
                    <a:pt x="1264" y="0"/>
                    <a:pt x="1277" y="0"/>
                  </a:cubicBezTo>
                  <a:lnTo>
                    <a:pt x="1323" y="0"/>
                  </a:lnTo>
                  <a:cubicBezTo>
                    <a:pt x="1335" y="0"/>
                    <a:pt x="1346" y="10"/>
                    <a:pt x="1346" y="23"/>
                  </a:cubicBezTo>
                  <a:cubicBezTo>
                    <a:pt x="1346" y="35"/>
                    <a:pt x="1335" y="46"/>
                    <a:pt x="1323" y="46"/>
                  </a:cubicBezTo>
                  <a:close/>
                  <a:moveTo>
                    <a:pt x="1185" y="46"/>
                  </a:moveTo>
                  <a:lnTo>
                    <a:pt x="1138" y="46"/>
                  </a:lnTo>
                  <a:cubicBezTo>
                    <a:pt x="1126" y="46"/>
                    <a:pt x="1115" y="35"/>
                    <a:pt x="1115" y="23"/>
                  </a:cubicBezTo>
                  <a:cubicBezTo>
                    <a:pt x="1115" y="10"/>
                    <a:pt x="1126" y="0"/>
                    <a:pt x="1138" y="0"/>
                  </a:cubicBezTo>
                  <a:lnTo>
                    <a:pt x="1185" y="0"/>
                  </a:lnTo>
                  <a:cubicBezTo>
                    <a:pt x="1197" y="0"/>
                    <a:pt x="1208" y="10"/>
                    <a:pt x="1208" y="23"/>
                  </a:cubicBezTo>
                  <a:cubicBezTo>
                    <a:pt x="1208" y="35"/>
                    <a:pt x="1197" y="46"/>
                    <a:pt x="1185" y="46"/>
                  </a:cubicBezTo>
                  <a:close/>
                  <a:moveTo>
                    <a:pt x="1046" y="46"/>
                  </a:moveTo>
                  <a:lnTo>
                    <a:pt x="1000" y="46"/>
                  </a:lnTo>
                  <a:cubicBezTo>
                    <a:pt x="987" y="46"/>
                    <a:pt x="977" y="35"/>
                    <a:pt x="977" y="23"/>
                  </a:cubicBezTo>
                  <a:cubicBezTo>
                    <a:pt x="977" y="10"/>
                    <a:pt x="987" y="0"/>
                    <a:pt x="1000" y="0"/>
                  </a:cubicBezTo>
                  <a:lnTo>
                    <a:pt x="1046" y="0"/>
                  </a:lnTo>
                  <a:cubicBezTo>
                    <a:pt x="1059" y="0"/>
                    <a:pt x="1069" y="10"/>
                    <a:pt x="1069" y="23"/>
                  </a:cubicBezTo>
                  <a:cubicBezTo>
                    <a:pt x="1069" y="35"/>
                    <a:pt x="1059" y="46"/>
                    <a:pt x="1046" y="46"/>
                  </a:cubicBezTo>
                  <a:close/>
                  <a:moveTo>
                    <a:pt x="908" y="46"/>
                  </a:moveTo>
                  <a:lnTo>
                    <a:pt x="862" y="46"/>
                  </a:lnTo>
                  <a:cubicBezTo>
                    <a:pt x="849" y="46"/>
                    <a:pt x="839" y="35"/>
                    <a:pt x="839" y="23"/>
                  </a:cubicBezTo>
                  <a:cubicBezTo>
                    <a:pt x="839" y="10"/>
                    <a:pt x="849" y="0"/>
                    <a:pt x="862" y="0"/>
                  </a:cubicBezTo>
                  <a:lnTo>
                    <a:pt x="908" y="0"/>
                  </a:lnTo>
                  <a:cubicBezTo>
                    <a:pt x="921" y="0"/>
                    <a:pt x="931" y="10"/>
                    <a:pt x="931" y="23"/>
                  </a:cubicBezTo>
                  <a:cubicBezTo>
                    <a:pt x="931" y="35"/>
                    <a:pt x="921" y="46"/>
                    <a:pt x="908" y="46"/>
                  </a:cubicBezTo>
                  <a:close/>
                  <a:moveTo>
                    <a:pt x="770" y="46"/>
                  </a:moveTo>
                  <a:lnTo>
                    <a:pt x="724" y="46"/>
                  </a:lnTo>
                  <a:cubicBezTo>
                    <a:pt x="711" y="46"/>
                    <a:pt x="701" y="35"/>
                    <a:pt x="701" y="23"/>
                  </a:cubicBezTo>
                  <a:cubicBezTo>
                    <a:pt x="701" y="10"/>
                    <a:pt x="711" y="0"/>
                    <a:pt x="724" y="0"/>
                  </a:cubicBezTo>
                  <a:lnTo>
                    <a:pt x="770" y="0"/>
                  </a:lnTo>
                  <a:cubicBezTo>
                    <a:pt x="783" y="0"/>
                    <a:pt x="793" y="10"/>
                    <a:pt x="793" y="23"/>
                  </a:cubicBezTo>
                  <a:cubicBezTo>
                    <a:pt x="793" y="35"/>
                    <a:pt x="783" y="46"/>
                    <a:pt x="770" y="46"/>
                  </a:cubicBezTo>
                  <a:close/>
                  <a:moveTo>
                    <a:pt x="632" y="46"/>
                  </a:moveTo>
                  <a:lnTo>
                    <a:pt x="585" y="46"/>
                  </a:lnTo>
                  <a:cubicBezTo>
                    <a:pt x="573" y="46"/>
                    <a:pt x="562" y="35"/>
                    <a:pt x="562" y="23"/>
                  </a:cubicBezTo>
                  <a:cubicBezTo>
                    <a:pt x="562" y="10"/>
                    <a:pt x="573" y="0"/>
                    <a:pt x="585" y="0"/>
                  </a:cubicBezTo>
                  <a:lnTo>
                    <a:pt x="632" y="0"/>
                  </a:lnTo>
                  <a:cubicBezTo>
                    <a:pt x="644" y="0"/>
                    <a:pt x="655" y="10"/>
                    <a:pt x="655" y="23"/>
                  </a:cubicBezTo>
                  <a:cubicBezTo>
                    <a:pt x="655" y="35"/>
                    <a:pt x="644" y="46"/>
                    <a:pt x="632" y="46"/>
                  </a:cubicBezTo>
                  <a:close/>
                  <a:moveTo>
                    <a:pt x="493" y="46"/>
                  </a:moveTo>
                  <a:lnTo>
                    <a:pt x="447" y="46"/>
                  </a:lnTo>
                  <a:cubicBezTo>
                    <a:pt x="435" y="46"/>
                    <a:pt x="424" y="35"/>
                    <a:pt x="424" y="23"/>
                  </a:cubicBezTo>
                  <a:cubicBezTo>
                    <a:pt x="424" y="10"/>
                    <a:pt x="435" y="0"/>
                    <a:pt x="447" y="0"/>
                  </a:cubicBezTo>
                  <a:lnTo>
                    <a:pt x="493" y="0"/>
                  </a:lnTo>
                  <a:cubicBezTo>
                    <a:pt x="506" y="0"/>
                    <a:pt x="516" y="10"/>
                    <a:pt x="516" y="23"/>
                  </a:cubicBezTo>
                  <a:cubicBezTo>
                    <a:pt x="516" y="35"/>
                    <a:pt x="506" y="46"/>
                    <a:pt x="493" y="46"/>
                  </a:cubicBezTo>
                  <a:close/>
                  <a:moveTo>
                    <a:pt x="355" y="46"/>
                  </a:moveTo>
                  <a:lnTo>
                    <a:pt x="309" y="46"/>
                  </a:lnTo>
                  <a:cubicBezTo>
                    <a:pt x="296" y="46"/>
                    <a:pt x="286" y="35"/>
                    <a:pt x="286" y="23"/>
                  </a:cubicBezTo>
                  <a:cubicBezTo>
                    <a:pt x="286" y="10"/>
                    <a:pt x="296" y="0"/>
                    <a:pt x="309" y="0"/>
                  </a:cubicBezTo>
                  <a:lnTo>
                    <a:pt x="355" y="0"/>
                  </a:lnTo>
                  <a:cubicBezTo>
                    <a:pt x="368" y="0"/>
                    <a:pt x="378" y="10"/>
                    <a:pt x="378" y="23"/>
                  </a:cubicBezTo>
                  <a:cubicBezTo>
                    <a:pt x="378" y="35"/>
                    <a:pt x="368" y="46"/>
                    <a:pt x="355" y="46"/>
                  </a:cubicBezTo>
                  <a:close/>
                  <a:moveTo>
                    <a:pt x="217" y="46"/>
                  </a:moveTo>
                  <a:lnTo>
                    <a:pt x="171" y="46"/>
                  </a:lnTo>
                  <a:cubicBezTo>
                    <a:pt x="158" y="46"/>
                    <a:pt x="148" y="35"/>
                    <a:pt x="148" y="23"/>
                  </a:cubicBezTo>
                  <a:cubicBezTo>
                    <a:pt x="148" y="10"/>
                    <a:pt x="158" y="0"/>
                    <a:pt x="171" y="0"/>
                  </a:cubicBezTo>
                  <a:lnTo>
                    <a:pt x="217" y="0"/>
                  </a:lnTo>
                  <a:cubicBezTo>
                    <a:pt x="230" y="0"/>
                    <a:pt x="240" y="10"/>
                    <a:pt x="240" y="23"/>
                  </a:cubicBezTo>
                  <a:cubicBezTo>
                    <a:pt x="240" y="35"/>
                    <a:pt x="230" y="46"/>
                    <a:pt x="217" y="46"/>
                  </a:cubicBezTo>
                  <a:close/>
                  <a:moveTo>
                    <a:pt x="79" y="46"/>
                  </a:moveTo>
                  <a:lnTo>
                    <a:pt x="33" y="46"/>
                  </a:lnTo>
                  <a:cubicBezTo>
                    <a:pt x="20" y="46"/>
                    <a:pt x="9" y="35"/>
                    <a:pt x="9" y="23"/>
                  </a:cubicBezTo>
                  <a:cubicBezTo>
                    <a:pt x="9" y="10"/>
                    <a:pt x="20" y="0"/>
                    <a:pt x="33" y="0"/>
                  </a:cubicBezTo>
                  <a:lnTo>
                    <a:pt x="79" y="0"/>
                  </a:lnTo>
                  <a:cubicBezTo>
                    <a:pt x="91" y="0"/>
                    <a:pt x="102" y="10"/>
                    <a:pt x="102" y="23"/>
                  </a:cubicBezTo>
                  <a:cubicBezTo>
                    <a:pt x="102" y="35"/>
                    <a:pt x="91" y="46"/>
                    <a:pt x="79" y="46"/>
                  </a:cubicBezTo>
                  <a:close/>
                </a:path>
              </a:pathLst>
            </a:custGeom>
            <a:solidFill>
              <a:srgbClr val="FF0000"/>
            </a:solidFill>
            <a:ln w="793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69" name="Rectangle 10"/>
            <p:cNvSpPr>
              <a:spLocks noChangeArrowheads="1"/>
            </p:cNvSpPr>
            <p:nvPr/>
          </p:nvSpPr>
          <p:spPr bwMode="auto">
            <a:xfrm>
              <a:off x="1045" y="2715"/>
              <a:ext cx="1080" cy="374"/>
            </a:xfrm>
            <a:prstGeom prst="rect">
              <a:avLst/>
            </a:prstGeom>
            <a:solidFill>
              <a:srgbClr val="C0E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70" name="Rectangle 11"/>
            <p:cNvSpPr>
              <a:spLocks noChangeArrowheads="1"/>
            </p:cNvSpPr>
            <p:nvPr/>
          </p:nvSpPr>
          <p:spPr bwMode="auto">
            <a:xfrm>
              <a:off x="1045" y="2715"/>
              <a:ext cx="1080" cy="3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71" name="Rectangle 12"/>
            <p:cNvSpPr>
              <a:spLocks noChangeArrowheads="1"/>
            </p:cNvSpPr>
            <p:nvPr/>
          </p:nvSpPr>
          <p:spPr bwMode="auto">
            <a:xfrm>
              <a:off x="1133" y="2741"/>
              <a:ext cx="94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 b="1">
                  <a:solidFill>
                    <a:srgbClr val="000000"/>
                  </a:solidFill>
                </a:rPr>
                <a:t>Makrotalouspolitiikka</a:t>
              </a:r>
              <a:endParaRPr lang="fi-FI"/>
            </a:p>
          </p:txBody>
        </p:sp>
        <p:sp>
          <p:nvSpPr>
            <p:cNvPr id="45072" name="Rectangle 13"/>
            <p:cNvSpPr>
              <a:spLocks noChangeArrowheads="1"/>
            </p:cNvSpPr>
            <p:nvPr/>
          </p:nvSpPr>
          <p:spPr bwMode="auto">
            <a:xfrm>
              <a:off x="1232" y="2850"/>
              <a:ext cx="6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(</a:t>
              </a:r>
              <a:endParaRPr lang="fi-FI"/>
            </a:p>
          </p:txBody>
        </p:sp>
        <p:sp>
          <p:nvSpPr>
            <p:cNvPr id="45073" name="Rectangle 14"/>
            <p:cNvSpPr>
              <a:spLocks noChangeArrowheads="1"/>
            </p:cNvSpPr>
            <p:nvPr/>
          </p:nvSpPr>
          <p:spPr bwMode="auto">
            <a:xfrm>
              <a:off x="1260" y="2850"/>
              <a:ext cx="21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raha</a:t>
              </a:r>
              <a:endParaRPr lang="fi-FI"/>
            </a:p>
          </p:txBody>
        </p:sp>
        <p:sp>
          <p:nvSpPr>
            <p:cNvPr id="45074" name="Rectangle 15"/>
            <p:cNvSpPr>
              <a:spLocks noChangeArrowheads="1"/>
            </p:cNvSpPr>
            <p:nvPr/>
          </p:nvSpPr>
          <p:spPr bwMode="auto">
            <a:xfrm>
              <a:off x="1436" y="2850"/>
              <a:ext cx="6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-</a:t>
              </a:r>
              <a:endParaRPr lang="fi-FI"/>
            </a:p>
          </p:txBody>
        </p:sp>
        <p:sp>
          <p:nvSpPr>
            <p:cNvPr id="45075" name="Rectangle 16"/>
            <p:cNvSpPr>
              <a:spLocks noChangeArrowheads="1"/>
            </p:cNvSpPr>
            <p:nvPr/>
          </p:nvSpPr>
          <p:spPr bwMode="auto">
            <a:xfrm>
              <a:off x="1469" y="2850"/>
              <a:ext cx="8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, </a:t>
              </a:r>
              <a:endParaRPr lang="fi-FI"/>
            </a:p>
          </p:txBody>
        </p:sp>
        <p:sp>
          <p:nvSpPr>
            <p:cNvPr id="45076" name="Rectangle 17"/>
            <p:cNvSpPr>
              <a:spLocks noChangeArrowheads="1"/>
            </p:cNvSpPr>
            <p:nvPr/>
          </p:nvSpPr>
          <p:spPr bwMode="auto">
            <a:xfrm>
              <a:off x="1518" y="2850"/>
              <a:ext cx="34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finanssi</a:t>
              </a:r>
              <a:endParaRPr lang="fi-FI"/>
            </a:p>
          </p:txBody>
        </p:sp>
        <p:sp>
          <p:nvSpPr>
            <p:cNvPr id="45077" name="Rectangle 18"/>
            <p:cNvSpPr>
              <a:spLocks noChangeArrowheads="1"/>
            </p:cNvSpPr>
            <p:nvPr/>
          </p:nvSpPr>
          <p:spPr bwMode="auto">
            <a:xfrm>
              <a:off x="1815" y="2850"/>
              <a:ext cx="6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-</a:t>
              </a:r>
              <a:endParaRPr lang="fi-FI"/>
            </a:p>
          </p:txBody>
        </p:sp>
        <p:sp>
          <p:nvSpPr>
            <p:cNvPr id="45078" name="Rectangle 19"/>
            <p:cNvSpPr>
              <a:spLocks noChangeArrowheads="1"/>
            </p:cNvSpPr>
            <p:nvPr/>
          </p:nvSpPr>
          <p:spPr bwMode="auto">
            <a:xfrm>
              <a:off x="1870" y="2850"/>
              <a:ext cx="11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ja</a:t>
              </a:r>
              <a:endParaRPr lang="fi-FI"/>
            </a:p>
          </p:txBody>
        </p:sp>
        <p:sp>
          <p:nvSpPr>
            <p:cNvPr id="45079" name="Rectangle 20"/>
            <p:cNvSpPr>
              <a:spLocks noChangeArrowheads="1"/>
            </p:cNvSpPr>
            <p:nvPr/>
          </p:nvSpPr>
          <p:spPr bwMode="auto">
            <a:xfrm>
              <a:off x="1133" y="2955"/>
              <a:ext cx="9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valuuttakurssipolitiikka</a:t>
              </a:r>
              <a:endParaRPr lang="fi-FI"/>
            </a:p>
          </p:txBody>
        </p:sp>
        <p:sp>
          <p:nvSpPr>
            <p:cNvPr id="45080" name="Rectangle 21"/>
            <p:cNvSpPr>
              <a:spLocks noChangeArrowheads="1"/>
            </p:cNvSpPr>
            <p:nvPr/>
          </p:nvSpPr>
          <p:spPr bwMode="auto">
            <a:xfrm>
              <a:off x="2008" y="2955"/>
              <a:ext cx="6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)</a:t>
              </a:r>
              <a:endParaRPr lang="fi-FI"/>
            </a:p>
          </p:txBody>
        </p:sp>
        <p:sp>
          <p:nvSpPr>
            <p:cNvPr id="45081" name="Rectangle 22"/>
            <p:cNvSpPr>
              <a:spLocks noChangeArrowheads="1"/>
            </p:cNvSpPr>
            <p:nvPr/>
          </p:nvSpPr>
          <p:spPr bwMode="auto">
            <a:xfrm>
              <a:off x="3663" y="2715"/>
              <a:ext cx="1081" cy="374"/>
            </a:xfrm>
            <a:prstGeom prst="rect">
              <a:avLst/>
            </a:prstGeom>
            <a:solidFill>
              <a:srgbClr val="C0E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82" name="Rectangle 23"/>
            <p:cNvSpPr>
              <a:spLocks noChangeArrowheads="1"/>
            </p:cNvSpPr>
            <p:nvPr/>
          </p:nvSpPr>
          <p:spPr bwMode="auto">
            <a:xfrm>
              <a:off x="3663" y="2715"/>
              <a:ext cx="1081" cy="3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83" name="Rectangle 24"/>
            <p:cNvSpPr>
              <a:spLocks noChangeArrowheads="1"/>
            </p:cNvSpPr>
            <p:nvPr/>
          </p:nvSpPr>
          <p:spPr bwMode="auto">
            <a:xfrm>
              <a:off x="3789" y="2796"/>
              <a:ext cx="86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 b="1">
                  <a:solidFill>
                    <a:srgbClr val="000000"/>
                  </a:solidFill>
                </a:rPr>
                <a:t>Rahoitussääntely ja</a:t>
              </a:r>
              <a:endParaRPr lang="fi-FI"/>
            </a:p>
          </p:txBody>
        </p:sp>
        <p:sp>
          <p:nvSpPr>
            <p:cNvPr id="45084" name="Rectangle 25"/>
            <p:cNvSpPr>
              <a:spLocks noChangeArrowheads="1"/>
            </p:cNvSpPr>
            <p:nvPr/>
          </p:nvSpPr>
          <p:spPr bwMode="auto">
            <a:xfrm>
              <a:off x="4009" y="2900"/>
              <a:ext cx="7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 b="1">
                  <a:solidFill>
                    <a:srgbClr val="000000"/>
                  </a:solidFill>
                </a:rPr>
                <a:t>-</a:t>
              </a:r>
              <a:endParaRPr lang="fi-FI"/>
            </a:p>
          </p:txBody>
        </p:sp>
        <p:sp>
          <p:nvSpPr>
            <p:cNvPr id="45085" name="Rectangle 26"/>
            <p:cNvSpPr>
              <a:spLocks noChangeArrowheads="1"/>
            </p:cNvSpPr>
            <p:nvPr/>
          </p:nvSpPr>
          <p:spPr bwMode="auto">
            <a:xfrm>
              <a:off x="4042" y="2900"/>
              <a:ext cx="40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 b="1">
                  <a:solidFill>
                    <a:srgbClr val="000000"/>
                  </a:solidFill>
                </a:rPr>
                <a:t>valvonta</a:t>
              </a:r>
              <a:endParaRPr lang="fi-FI"/>
            </a:p>
          </p:txBody>
        </p:sp>
        <p:sp>
          <p:nvSpPr>
            <p:cNvPr id="45086" name="Rectangle 27"/>
            <p:cNvSpPr>
              <a:spLocks noChangeArrowheads="1"/>
            </p:cNvSpPr>
            <p:nvPr/>
          </p:nvSpPr>
          <p:spPr bwMode="auto">
            <a:xfrm>
              <a:off x="2354" y="3276"/>
              <a:ext cx="1081" cy="374"/>
            </a:xfrm>
            <a:prstGeom prst="rect">
              <a:avLst/>
            </a:prstGeom>
            <a:solidFill>
              <a:srgbClr val="B2BD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87" name="Rectangle 28"/>
            <p:cNvSpPr>
              <a:spLocks noChangeArrowheads="1"/>
            </p:cNvSpPr>
            <p:nvPr/>
          </p:nvSpPr>
          <p:spPr bwMode="auto">
            <a:xfrm>
              <a:off x="2354" y="3276"/>
              <a:ext cx="1081" cy="3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88" name="Rectangle 29"/>
            <p:cNvSpPr>
              <a:spLocks noChangeArrowheads="1"/>
            </p:cNvSpPr>
            <p:nvPr/>
          </p:nvSpPr>
          <p:spPr bwMode="auto">
            <a:xfrm>
              <a:off x="2382" y="3345"/>
              <a:ext cx="9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fi-FI"/>
            </a:p>
          </p:txBody>
        </p:sp>
        <p:sp>
          <p:nvSpPr>
            <p:cNvPr id="45089" name="Rectangle 30"/>
            <p:cNvSpPr>
              <a:spLocks noChangeArrowheads="1"/>
            </p:cNvSpPr>
            <p:nvPr/>
          </p:nvSpPr>
          <p:spPr bwMode="auto">
            <a:xfrm>
              <a:off x="2513" y="3356"/>
              <a:ext cx="63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rahoitusvakaus</a:t>
              </a:r>
              <a:endParaRPr lang="fi-FI"/>
            </a:p>
          </p:txBody>
        </p:sp>
        <p:sp>
          <p:nvSpPr>
            <p:cNvPr id="45090" name="Rectangle 31"/>
            <p:cNvSpPr>
              <a:spLocks noChangeArrowheads="1"/>
            </p:cNvSpPr>
            <p:nvPr/>
          </p:nvSpPr>
          <p:spPr bwMode="auto">
            <a:xfrm>
              <a:off x="2382" y="3455"/>
              <a:ext cx="9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fi-FI"/>
            </a:p>
          </p:txBody>
        </p:sp>
        <p:sp>
          <p:nvSpPr>
            <p:cNvPr id="45091" name="Rectangle 32"/>
            <p:cNvSpPr>
              <a:spLocks noChangeArrowheads="1"/>
            </p:cNvSpPr>
            <p:nvPr/>
          </p:nvSpPr>
          <p:spPr bwMode="auto">
            <a:xfrm>
              <a:off x="2513" y="3466"/>
              <a:ext cx="64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järjestelmäriskit</a:t>
              </a:r>
              <a:endParaRPr lang="fi-FI"/>
            </a:p>
          </p:txBody>
        </p:sp>
        <p:sp>
          <p:nvSpPr>
            <p:cNvPr id="45092" name="Rectangle 33"/>
            <p:cNvSpPr>
              <a:spLocks noChangeArrowheads="1"/>
            </p:cNvSpPr>
            <p:nvPr/>
          </p:nvSpPr>
          <p:spPr bwMode="auto">
            <a:xfrm>
              <a:off x="2354" y="2715"/>
              <a:ext cx="1081" cy="374"/>
            </a:xfrm>
            <a:prstGeom prst="rect">
              <a:avLst/>
            </a:prstGeom>
            <a:solidFill>
              <a:srgbClr val="B2BD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93" name="Rectangle 34"/>
            <p:cNvSpPr>
              <a:spLocks noChangeArrowheads="1"/>
            </p:cNvSpPr>
            <p:nvPr/>
          </p:nvSpPr>
          <p:spPr bwMode="auto">
            <a:xfrm>
              <a:off x="2354" y="2715"/>
              <a:ext cx="1081" cy="3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94" name="Rectangle 35"/>
            <p:cNvSpPr>
              <a:spLocks noChangeArrowheads="1"/>
            </p:cNvSpPr>
            <p:nvPr/>
          </p:nvSpPr>
          <p:spPr bwMode="auto">
            <a:xfrm>
              <a:off x="2425" y="2845"/>
              <a:ext cx="98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 b="1">
                  <a:solidFill>
                    <a:srgbClr val="000000"/>
                  </a:solidFill>
                </a:rPr>
                <a:t>Makrovakauspolitiikka</a:t>
              </a:r>
              <a:endParaRPr lang="fi-FI"/>
            </a:p>
          </p:txBody>
        </p:sp>
        <p:sp>
          <p:nvSpPr>
            <p:cNvPr id="45095" name="Rectangle 36"/>
            <p:cNvSpPr>
              <a:spLocks noChangeArrowheads="1"/>
            </p:cNvSpPr>
            <p:nvPr/>
          </p:nvSpPr>
          <p:spPr bwMode="auto">
            <a:xfrm>
              <a:off x="2305" y="2350"/>
              <a:ext cx="12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700" b="1">
                  <a:solidFill>
                    <a:srgbClr val="000000"/>
                  </a:solidFill>
                </a:rPr>
                <a:t>… ja kriisin jälkeen</a:t>
              </a:r>
              <a:endParaRPr lang="fi-FI"/>
            </a:p>
          </p:txBody>
        </p:sp>
        <p:sp>
          <p:nvSpPr>
            <p:cNvPr id="45096" name="Line 37"/>
            <p:cNvSpPr>
              <a:spLocks noChangeShapeType="1"/>
            </p:cNvSpPr>
            <p:nvPr/>
          </p:nvSpPr>
          <p:spPr bwMode="auto">
            <a:xfrm>
              <a:off x="1585" y="3089"/>
              <a:ext cx="1" cy="12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97" name="Freeform 38"/>
            <p:cNvSpPr>
              <a:spLocks/>
            </p:cNvSpPr>
            <p:nvPr/>
          </p:nvSpPr>
          <p:spPr bwMode="auto">
            <a:xfrm>
              <a:off x="1562" y="3205"/>
              <a:ext cx="47" cy="71"/>
            </a:xfrm>
            <a:custGeom>
              <a:avLst/>
              <a:gdLst>
                <a:gd name="T0" fmla="*/ 47 w 47"/>
                <a:gd name="T1" fmla="*/ 0 h 71"/>
                <a:gd name="T2" fmla="*/ 23 w 47"/>
                <a:gd name="T3" fmla="*/ 71 h 71"/>
                <a:gd name="T4" fmla="*/ 0 w 47"/>
                <a:gd name="T5" fmla="*/ 0 h 71"/>
                <a:gd name="T6" fmla="*/ 47 w 47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71"/>
                <a:gd name="T14" fmla="*/ 47 w 47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71">
                  <a:moveTo>
                    <a:pt x="47" y="0"/>
                  </a:moveTo>
                  <a:lnTo>
                    <a:pt x="23" y="71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98" name="Line 39"/>
            <p:cNvSpPr>
              <a:spLocks noChangeShapeType="1"/>
            </p:cNvSpPr>
            <p:nvPr/>
          </p:nvSpPr>
          <p:spPr bwMode="auto">
            <a:xfrm>
              <a:off x="2895" y="3089"/>
              <a:ext cx="1" cy="12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099" name="Freeform 40"/>
            <p:cNvSpPr>
              <a:spLocks/>
            </p:cNvSpPr>
            <p:nvPr/>
          </p:nvSpPr>
          <p:spPr bwMode="auto">
            <a:xfrm>
              <a:off x="2870" y="3205"/>
              <a:ext cx="48" cy="71"/>
            </a:xfrm>
            <a:custGeom>
              <a:avLst/>
              <a:gdLst>
                <a:gd name="T0" fmla="*/ 48 w 48"/>
                <a:gd name="T1" fmla="*/ 0 h 71"/>
                <a:gd name="T2" fmla="*/ 25 w 48"/>
                <a:gd name="T3" fmla="*/ 71 h 71"/>
                <a:gd name="T4" fmla="*/ 0 w 48"/>
                <a:gd name="T5" fmla="*/ 0 h 71"/>
                <a:gd name="T6" fmla="*/ 48 w 48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71"/>
                <a:gd name="T14" fmla="*/ 48 w 4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71">
                  <a:moveTo>
                    <a:pt x="48" y="0"/>
                  </a:moveTo>
                  <a:lnTo>
                    <a:pt x="25" y="71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00" name="Line 41"/>
            <p:cNvSpPr>
              <a:spLocks noChangeShapeType="1"/>
            </p:cNvSpPr>
            <p:nvPr/>
          </p:nvSpPr>
          <p:spPr bwMode="auto">
            <a:xfrm>
              <a:off x="4203" y="3089"/>
              <a:ext cx="1" cy="12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01" name="Freeform 42"/>
            <p:cNvSpPr>
              <a:spLocks/>
            </p:cNvSpPr>
            <p:nvPr/>
          </p:nvSpPr>
          <p:spPr bwMode="auto">
            <a:xfrm>
              <a:off x="4180" y="3205"/>
              <a:ext cx="47" cy="71"/>
            </a:xfrm>
            <a:custGeom>
              <a:avLst/>
              <a:gdLst>
                <a:gd name="T0" fmla="*/ 47 w 47"/>
                <a:gd name="T1" fmla="*/ 0 h 71"/>
                <a:gd name="T2" fmla="*/ 23 w 47"/>
                <a:gd name="T3" fmla="*/ 71 h 71"/>
                <a:gd name="T4" fmla="*/ 0 w 47"/>
                <a:gd name="T5" fmla="*/ 0 h 71"/>
                <a:gd name="T6" fmla="*/ 47 w 47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71"/>
                <a:gd name="T14" fmla="*/ 47 w 47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71">
                  <a:moveTo>
                    <a:pt x="47" y="0"/>
                  </a:moveTo>
                  <a:lnTo>
                    <a:pt x="23" y="71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02" name="Line 43"/>
            <p:cNvSpPr>
              <a:spLocks noChangeShapeType="1"/>
            </p:cNvSpPr>
            <p:nvPr/>
          </p:nvSpPr>
          <p:spPr bwMode="auto">
            <a:xfrm>
              <a:off x="2191" y="2902"/>
              <a:ext cx="98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03" name="Freeform 44"/>
            <p:cNvSpPr>
              <a:spLocks/>
            </p:cNvSpPr>
            <p:nvPr/>
          </p:nvSpPr>
          <p:spPr bwMode="auto">
            <a:xfrm>
              <a:off x="2125" y="2878"/>
              <a:ext cx="72" cy="48"/>
            </a:xfrm>
            <a:custGeom>
              <a:avLst/>
              <a:gdLst>
                <a:gd name="T0" fmla="*/ 72 w 72"/>
                <a:gd name="T1" fmla="*/ 48 h 48"/>
                <a:gd name="T2" fmla="*/ 0 w 72"/>
                <a:gd name="T3" fmla="*/ 24 h 48"/>
                <a:gd name="T4" fmla="*/ 72 w 72"/>
                <a:gd name="T5" fmla="*/ 0 h 48"/>
                <a:gd name="T6" fmla="*/ 72 w 72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48"/>
                <a:gd name="T14" fmla="*/ 72 w 72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48">
                  <a:moveTo>
                    <a:pt x="72" y="48"/>
                  </a:moveTo>
                  <a:lnTo>
                    <a:pt x="0" y="24"/>
                  </a:lnTo>
                  <a:lnTo>
                    <a:pt x="72" y="0"/>
                  </a:lnTo>
                  <a:lnTo>
                    <a:pt x="7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04" name="Freeform 45"/>
            <p:cNvSpPr>
              <a:spLocks/>
            </p:cNvSpPr>
            <p:nvPr/>
          </p:nvSpPr>
          <p:spPr bwMode="auto">
            <a:xfrm>
              <a:off x="2283" y="2878"/>
              <a:ext cx="71" cy="48"/>
            </a:xfrm>
            <a:custGeom>
              <a:avLst/>
              <a:gdLst>
                <a:gd name="T0" fmla="*/ 0 w 71"/>
                <a:gd name="T1" fmla="*/ 0 h 48"/>
                <a:gd name="T2" fmla="*/ 71 w 71"/>
                <a:gd name="T3" fmla="*/ 24 h 48"/>
                <a:gd name="T4" fmla="*/ 0 w 71"/>
                <a:gd name="T5" fmla="*/ 48 h 48"/>
                <a:gd name="T6" fmla="*/ 0 w 71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48"/>
                <a:gd name="T14" fmla="*/ 71 w 7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48">
                  <a:moveTo>
                    <a:pt x="0" y="0"/>
                  </a:moveTo>
                  <a:lnTo>
                    <a:pt x="71" y="24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05" name="Line 46"/>
            <p:cNvSpPr>
              <a:spLocks noChangeShapeType="1"/>
            </p:cNvSpPr>
            <p:nvPr/>
          </p:nvSpPr>
          <p:spPr bwMode="auto">
            <a:xfrm>
              <a:off x="3500" y="2902"/>
              <a:ext cx="98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06" name="Freeform 47"/>
            <p:cNvSpPr>
              <a:spLocks/>
            </p:cNvSpPr>
            <p:nvPr/>
          </p:nvSpPr>
          <p:spPr bwMode="auto">
            <a:xfrm>
              <a:off x="3435" y="2878"/>
              <a:ext cx="71" cy="48"/>
            </a:xfrm>
            <a:custGeom>
              <a:avLst/>
              <a:gdLst>
                <a:gd name="T0" fmla="*/ 71 w 71"/>
                <a:gd name="T1" fmla="*/ 48 h 48"/>
                <a:gd name="T2" fmla="*/ 0 w 71"/>
                <a:gd name="T3" fmla="*/ 24 h 48"/>
                <a:gd name="T4" fmla="*/ 71 w 71"/>
                <a:gd name="T5" fmla="*/ 0 h 48"/>
                <a:gd name="T6" fmla="*/ 71 w 7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48"/>
                <a:gd name="T14" fmla="*/ 71 w 7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48">
                  <a:moveTo>
                    <a:pt x="71" y="48"/>
                  </a:moveTo>
                  <a:lnTo>
                    <a:pt x="0" y="24"/>
                  </a:lnTo>
                  <a:lnTo>
                    <a:pt x="71" y="0"/>
                  </a:lnTo>
                  <a:lnTo>
                    <a:pt x="7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07" name="Freeform 48"/>
            <p:cNvSpPr>
              <a:spLocks/>
            </p:cNvSpPr>
            <p:nvPr/>
          </p:nvSpPr>
          <p:spPr bwMode="auto">
            <a:xfrm>
              <a:off x="3592" y="2878"/>
              <a:ext cx="71" cy="48"/>
            </a:xfrm>
            <a:custGeom>
              <a:avLst/>
              <a:gdLst>
                <a:gd name="T0" fmla="*/ 0 w 71"/>
                <a:gd name="T1" fmla="*/ 0 h 48"/>
                <a:gd name="T2" fmla="*/ 71 w 71"/>
                <a:gd name="T3" fmla="*/ 24 h 48"/>
                <a:gd name="T4" fmla="*/ 0 w 71"/>
                <a:gd name="T5" fmla="*/ 48 h 48"/>
                <a:gd name="T6" fmla="*/ 0 w 71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48"/>
                <a:gd name="T14" fmla="*/ 71 w 7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48">
                  <a:moveTo>
                    <a:pt x="0" y="0"/>
                  </a:moveTo>
                  <a:lnTo>
                    <a:pt x="71" y="24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08" name="Line 49"/>
            <p:cNvSpPr>
              <a:spLocks noChangeShapeType="1"/>
            </p:cNvSpPr>
            <p:nvPr/>
          </p:nvSpPr>
          <p:spPr bwMode="auto">
            <a:xfrm>
              <a:off x="2022" y="3089"/>
              <a:ext cx="275" cy="15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09" name="Freeform 50"/>
            <p:cNvSpPr>
              <a:spLocks/>
            </p:cNvSpPr>
            <p:nvPr/>
          </p:nvSpPr>
          <p:spPr bwMode="auto">
            <a:xfrm>
              <a:off x="2280" y="3220"/>
              <a:ext cx="74" cy="56"/>
            </a:xfrm>
            <a:custGeom>
              <a:avLst/>
              <a:gdLst>
                <a:gd name="T0" fmla="*/ 23 w 74"/>
                <a:gd name="T1" fmla="*/ 0 h 56"/>
                <a:gd name="T2" fmla="*/ 74 w 74"/>
                <a:gd name="T3" fmla="*/ 56 h 56"/>
                <a:gd name="T4" fmla="*/ 0 w 74"/>
                <a:gd name="T5" fmla="*/ 42 h 56"/>
                <a:gd name="T6" fmla="*/ 23 w 74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56"/>
                <a:gd name="T14" fmla="*/ 74 w 74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56">
                  <a:moveTo>
                    <a:pt x="23" y="0"/>
                  </a:moveTo>
                  <a:lnTo>
                    <a:pt x="74" y="56"/>
                  </a:lnTo>
                  <a:lnTo>
                    <a:pt x="0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10" name="Line 51"/>
            <p:cNvSpPr>
              <a:spLocks noChangeShapeType="1"/>
            </p:cNvSpPr>
            <p:nvPr/>
          </p:nvSpPr>
          <p:spPr bwMode="auto">
            <a:xfrm flipH="1">
              <a:off x="3492" y="3089"/>
              <a:ext cx="296" cy="156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11" name="Freeform 52"/>
            <p:cNvSpPr>
              <a:spLocks/>
            </p:cNvSpPr>
            <p:nvPr/>
          </p:nvSpPr>
          <p:spPr bwMode="auto">
            <a:xfrm>
              <a:off x="3435" y="3221"/>
              <a:ext cx="74" cy="55"/>
            </a:xfrm>
            <a:custGeom>
              <a:avLst/>
              <a:gdLst>
                <a:gd name="T0" fmla="*/ 74 w 74"/>
                <a:gd name="T1" fmla="*/ 42 h 55"/>
                <a:gd name="T2" fmla="*/ 0 w 74"/>
                <a:gd name="T3" fmla="*/ 55 h 55"/>
                <a:gd name="T4" fmla="*/ 52 w 74"/>
                <a:gd name="T5" fmla="*/ 0 h 55"/>
                <a:gd name="T6" fmla="*/ 74 w 74"/>
                <a:gd name="T7" fmla="*/ 42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55"/>
                <a:gd name="T14" fmla="*/ 74 w 74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55">
                  <a:moveTo>
                    <a:pt x="74" y="42"/>
                  </a:moveTo>
                  <a:lnTo>
                    <a:pt x="0" y="55"/>
                  </a:lnTo>
                  <a:lnTo>
                    <a:pt x="52" y="0"/>
                  </a:lnTo>
                  <a:lnTo>
                    <a:pt x="74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12" name="Rectangle 53"/>
            <p:cNvSpPr>
              <a:spLocks noChangeArrowheads="1"/>
            </p:cNvSpPr>
            <p:nvPr/>
          </p:nvSpPr>
          <p:spPr bwMode="auto">
            <a:xfrm>
              <a:off x="941" y="3857"/>
              <a:ext cx="28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Lähde</a:t>
              </a:r>
              <a:endParaRPr lang="fi-FI"/>
            </a:p>
          </p:txBody>
        </p:sp>
        <p:sp>
          <p:nvSpPr>
            <p:cNvPr id="45113" name="Rectangle 54"/>
            <p:cNvSpPr>
              <a:spLocks noChangeArrowheads="1"/>
            </p:cNvSpPr>
            <p:nvPr/>
          </p:nvSpPr>
          <p:spPr bwMode="auto">
            <a:xfrm>
              <a:off x="1183" y="3857"/>
              <a:ext cx="8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: </a:t>
              </a:r>
              <a:endParaRPr lang="fi-FI"/>
            </a:p>
          </p:txBody>
        </p:sp>
        <p:sp>
          <p:nvSpPr>
            <p:cNvPr id="45114" name="Rectangle 55"/>
            <p:cNvSpPr>
              <a:spLocks noChangeArrowheads="1"/>
            </p:cNvSpPr>
            <p:nvPr/>
          </p:nvSpPr>
          <p:spPr bwMode="auto">
            <a:xfrm>
              <a:off x="1232" y="3857"/>
              <a:ext cx="18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IMF</a:t>
              </a:r>
              <a:endParaRPr lang="fi-FI"/>
            </a:p>
          </p:txBody>
        </p:sp>
        <p:sp>
          <p:nvSpPr>
            <p:cNvPr id="45115" name="Rectangle 56"/>
            <p:cNvSpPr>
              <a:spLocks noChangeArrowheads="1"/>
            </p:cNvSpPr>
            <p:nvPr/>
          </p:nvSpPr>
          <p:spPr bwMode="auto">
            <a:xfrm>
              <a:off x="1381" y="3857"/>
              <a:ext cx="6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.</a:t>
              </a:r>
              <a:endParaRPr lang="fi-FI"/>
            </a:p>
          </p:txBody>
        </p:sp>
        <p:sp>
          <p:nvSpPr>
            <p:cNvPr id="45116" name="Rectangle 57"/>
            <p:cNvSpPr>
              <a:spLocks noChangeArrowheads="1"/>
            </p:cNvSpPr>
            <p:nvPr/>
          </p:nvSpPr>
          <p:spPr bwMode="auto">
            <a:xfrm>
              <a:off x="3643" y="1811"/>
              <a:ext cx="1080" cy="374"/>
            </a:xfrm>
            <a:prstGeom prst="rect">
              <a:avLst/>
            </a:prstGeom>
            <a:solidFill>
              <a:srgbClr val="C0E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17" name="Rectangle 58"/>
            <p:cNvSpPr>
              <a:spLocks noChangeArrowheads="1"/>
            </p:cNvSpPr>
            <p:nvPr/>
          </p:nvSpPr>
          <p:spPr bwMode="auto">
            <a:xfrm>
              <a:off x="3643" y="1811"/>
              <a:ext cx="1080" cy="3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18" name="Rectangle 59"/>
            <p:cNvSpPr>
              <a:spLocks noChangeArrowheads="1"/>
            </p:cNvSpPr>
            <p:nvPr/>
          </p:nvSpPr>
          <p:spPr bwMode="auto">
            <a:xfrm>
              <a:off x="3817" y="1894"/>
              <a:ext cx="77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Instituutiokohtaiset</a:t>
              </a:r>
              <a:endParaRPr lang="fi-FI"/>
            </a:p>
          </p:txBody>
        </p:sp>
        <p:sp>
          <p:nvSpPr>
            <p:cNvPr id="45119" name="Rectangle 60"/>
            <p:cNvSpPr>
              <a:spLocks noChangeArrowheads="1"/>
            </p:cNvSpPr>
            <p:nvPr/>
          </p:nvSpPr>
          <p:spPr bwMode="auto">
            <a:xfrm>
              <a:off x="4091" y="1998"/>
              <a:ext cx="22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riskit</a:t>
              </a:r>
              <a:endParaRPr lang="fi-FI"/>
            </a:p>
          </p:txBody>
        </p:sp>
        <p:sp>
          <p:nvSpPr>
            <p:cNvPr id="45120" name="Rectangle 61"/>
            <p:cNvSpPr>
              <a:spLocks noChangeArrowheads="1"/>
            </p:cNvSpPr>
            <p:nvPr/>
          </p:nvSpPr>
          <p:spPr bwMode="auto">
            <a:xfrm>
              <a:off x="1024" y="1811"/>
              <a:ext cx="1081" cy="374"/>
            </a:xfrm>
            <a:prstGeom prst="rect">
              <a:avLst/>
            </a:prstGeom>
            <a:solidFill>
              <a:srgbClr val="C0E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21" name="Rectangle 62"/>
            <p:cNvSpPr>
              <a:spLocks noChangeArrowheads="1"/>
            </p:cNvSpPr>
            <p:nvPr/>
          </p:nvSpPr>
          <p:spPr bwMode="auto">
            <a:xfrm>
              <a:off x="1024" y="1811"/>
              <a:ext cx="1081" cy="3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22" name="Rectangle 63"/>
            <p:cNvSpPr>
              <a:spLocks noChangeArrowheads="1"/>
            </p:cNvSpPr>
            <p:nvPr/>
          </p:nvSpPr>
          <p:spPr bwMode="auto">
            <a:xfrm>
              <a:off x="1051" y="1883"/>
              <a:ext cx="9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fi-FI"/>
            </a:p>
          </p:txBody>
        </p:sp>
        <p:sp>
          <p:nvSpPr>
            <p:cNvPr id="45123" name="Rectangle 64"/>
            <p:cNvSpPr>
              <a:spLocks noChangeArrowheads="1"/>
            </p:cNvSpPr>
            <p:nvPr/>
          </p:nvSpPr>
          <p:spPr bwMode="auto">
            <a:xfrm>
              <a:off x="1117" y="1894"/>
              <a:ext cx="50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hintavakaus</a:t>
              </a:r>
              <a:endParaRPr lang="fi-FI"/>
            </a:p>
          </p:txBody>
        </p:sp>
        <p:sp>
          <p:nvSpPr>
            <p:cNvPr id="45124" name="Rectangle 65"/>
            <p:cNvSpPr>
              <a:spLocks noChangeArrowheads="1"/>
            </p:cNvSpPr>
            <p:nvPr/>
          </p:nvSpPr>
          <p:spPr bwMode="auto">
            <a:xfrm>
              <a:off x="1051" y="1987"/>
              <a:ext cx="9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fi-FI"/>
            </a:p>
          </p:txBody>
        </p:sp>
        <p:sp>
          <p:nvSpPr>
            <p:cNvPr id="45125" name="Rectangle 66"/>
            <p:cNvSpPr>
              <a:spLocks noChangeArrowheads="1"/>
            </p:cNvSpPr>
            <p:nvPr/>
          </p:nvSpPr>
          <p:spPr bwMode="auto">
            <a:xfrm>
              <a:off x="1117" y="1998"/>
              <a:ext cx="95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taloudellinen aktiviteetti</a:t>
              </a:r>
              <a:endParaRPr lang="fi-FI"/>
            </a:p>
          </p:txBody>
        </p:sp>
        <p:sp>
          <p:nvSpPr>
            <p:cNvPr id="45126" name="Rectangle 67"/>
            <p:cNvSpPr>
              <a:spLocks noChangeArrowheads="1"/>
            </p:cNvSpPr>
            <p:nvPr/>
          </p:nvSpPr>
          <p:spPr bwMode="auto">
            <a:xfrm>
              <a:off x="1024" y="1250"/>
              <a:ext cx="1081" cy="374"/>
            </a:xfrm>
            <a:prstGeom prst="rect">
              <a:avLst/>
            </a:prstGeom>
            <a:solidFill>
              <a:srgbClr val="C0E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27" name="Rectangle 68"/>
            <p:cNvSpPr>
              <a:spLocks noChangeArrowheads="1"/>
            </p:cNvSpPr>
            <p:nvPr/>
          </p:nvSpPr>
          <p:spPr bwMode="auto">
            <a:xfrm>
              <a:off x="1024" y="1250"/>
              <a:ext cx="1081" cy="3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28" name="Rectangle 69"/>
            <p:cNvSpPr>
              <a:spLocks noChangeArrowheads="1"/>
            </p:cNvSpPr>
            <p:nvPr/>
          </p:nvSpPr>
          <p:spPr bwMode="auto">
            <a:xfrm>
              <a:off x="1117" y="1273"/>
              <a:ext cx="94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 b="1">
                  <a:solidFill>
                    <a:srgbClr val="000000"/>
                  </a:solidFill>
                </a:rPr>
                <a:t>Makrotalouspolitiikka</a:t>
              </a:r>
              <a:endParaRPr lang="fi-FI"/>
            </a:p>
          </p:txBody>
        </p:sp>
        <p:sp>
          <p:nvSpPr>
            <p:cNvPr id="45129" name="Rectangle 70"/>
            <p:cNvSpPr>
              <a:spLocks noChangeArrowheads="1"/>
            </p:cNvSpPr>
            <p:nvPr/>
          </p:nvSpPr>
          <p:spPr bwMode="auto">
            <a:xfrm>
              <a:off x="1210" y="1388"/>
              <a:ext cx="6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(</a:t>
              </a:r>
              <a:endParaRPr lang="fi-FI"/>
            </a:p>
          </p:txBody>
        </p:sp>
        <p:sp>
          <p:nvSpPr>
            <p:cNvPr id="45130" name="Rectangle 71"/>
            <p:cNvSpPr>
              <a:spLocks noChangeArrowheads="1"/>
            </p:cNvSpPr>
            <p:nvPr/>
          </p:nvSpPr>
          <p:spPr bwMode="auto">
            <a:xfrm>
              <a:off x="1243" y="1388"/>
              <a:ext cx="21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raha</a:t>
              </a:r>
              <a:endParaRPr lang="fi-FI"/>
            </a:p>
          </p:txBody>
        </p:sp>
        <p:sp>
          <p:nvSpPr>
            <p:cNvPr id="45131" name="Rectangle 72"/>
            <p:cNvSpPr>
              <a:spLocks noChangeArrowheads="1"/>
            </p:cNvSpPr>
            <p:nvPr/>
          </p:nvSpPr>
          <p:spPr bwMode="auto">
            <a:xfrm>
              <a:off x="1419" y="1388"/>
              <a:ext cx="6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-</a:t>
              </a:r>
              <a:endParaRPr lang="fi-FI"/>
            </a:p>
          </p:txBody>
        </p:sp>
        <p:sp>
          <p:nvSpPr>
            <p:cNvPr id="45132" name="Rectangle 73"/>
            <p:cNvSpPr>
              <a:spLocks noChangeArrowheads="1"/>
            </p:cNvSpPr>
            <p:nvPr/>
          </p:nvSpPr>
          <p:spPr bwMode="auto">
            <a:xfrm>
              <a:off x="1447" y="1388"/>
              <a:ext cx="8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, </a:t>
              </a:r>
              <a:endParaRPr lang="fi-FI"/>
            </a:p>
          </p:txBody>
        </p:sp>
        <p:sp>
          <p:nvSpPr>
            <p:cNvPr id="45133" name="Rectangle 74"/>
            <p:cNvSpPr>
              <a:spLocks noChangeArrowheads="1"/>
            </p:cNvSpPr>
            <p:nvPr/>
          </p:nvSpPr>
          <p:spPr bwMode="auto">
            <a:xfrm>
              <a:off x="1496" y="1388"/>
              <a:ext cx="34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finanssi</a:t>
              </a:r>
              <a:endParaRPr lang="fi-FI"/>
            </a:p>
          </p:txBody>
        </p:sp>
        <p:sp>
          <p:nvSpPr>
            <p:cNvPr id="45134" name="Rectangle 75"/>
            <p:cNvSpPr>
              <a:spLocks noChangeArrowheads="1"/>
            </p:cNvSpPr>
            <p:nvPr/>
          </p:nvSpPr>
          <p:spPr bwMode="auto">
            <a:xfrm>
              <a:off x="1793" y="1388"/>
              <a:ext cx="6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-</a:t>
              </a:r>
              <a:endParaRPr lang="fi-FI"/>
            </a:p>
          </p:txBody>
        </p:sp>
        <p:sp>
          <p:nvSpPr>
            <p:cNvPr id="45135" name="Rectangle 76"/>
            <p:cNvSpPr>
              <a:spLocks noChangeArrowheads="1"/>
            </p:cNvSpPr>
            <p:nvPr/>
          </p:nvSpPr>
          <p:spPr bwMode="auto">
            <a:xfrm>
              <a:off x="1848" y="1388"/>
              <a:ext cx="11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ja</a:t>
              </a:r>
              <a:endParaRPr lang="fi-FI"/>
            </a:p>
          </p:txBody>
        </p:sp>
        <p:sp>
          <p:nvSpPr>
            <p:cNvPr id="45136" name="Rectangle 77"/>
            <p:cNvSpPr>
              <a:spLocks noChangeArrowheads="1"/>
            </p:cNvSpPr>
            <p:nvPr/>
          </p:nvSpPr>
          <p:spPr bwMode="auto">
            <a:xfrm>
              <a:off x="1111" y="1492"/>
              <a:ext cx="9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valuuttakurssipolitiikka</a:t>
              </a:r>
              <a:endParaRPr lang="fi-FI"/>
            </a:p>
          </p:txBody>
        </p:sp>
        <p:sp>
          <p:nvSpPr>
            <p:cNvPr id="45137" name="Rectangle 78"/>
            <p:cNvSpPr>
              <a:spLocks noChangeArrowheads="1"/>
            </p:cNvSpPr>
            <p:nvPr/>
          </p:nvSpPr>
          <p:spPr bwMode="auto">
            <a:xfrm>
              <a:off x="1986" y="1492"/>
              <a:ext cx="6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)</a:t>
              </a:r>
              <a:endParaRPr lang="fi-FI"/>
            </a:p>
          </p:txBody>
        </p:sp>
        <p:sp>
          <p:nvSpPr>
            <p:cNvPr id="45138" name="Rectangle 79"/>
            <p:cNvSpPr>
              <a:spLocks noChangeArrowheads="1"/>
            </p:cNvSpPr>
            <p:nvPr/>
          </p:nvSpPr>
          <p:spPr bwMode="auto">
            <a:xfrm>
              <a:off x="3643" y="1250"/>
              <a:ext cx="1080" cy="374"/>
            </a:xfrm>
            <a:prstGeom prst="rect">
              <a:avLst/>
            </a:prstGeom>
            <a:solidFill>
              <a:srgbClr val="C0E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39" name="Rectangle 80"/>
            <p:cNvSpPr>
              <a:spLocks noChangeArrowheads="1"/>
            </p:cNvSpPr>
            <p:nvPr/>
          </p:nvSpPr>
          <p:spPr bwMode="auto">
            <a:xfrm>
              <a:off x="3643" y="1250"/>
              <a:ext cx="1080" cy="3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40" name="Rectangle 81"/>
            <p:cNvSpPr>
              <a:spLocks noChangeArrowheads="1"/>
            </p:cNvSpPr>
            <p:nvPr/>
          </p:nvSpPr>
          <p:spPr bwMode="auto">
            <a:xfrm>
              <a:off x="3767" y="1328"/>
              <a:ext cx="86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 b="1">
                  <a:solidFill>
                    <a:srgbClr val="000000"/>
                  </a:solidFill>
                </a:rPr>
                <a:t>Rahoitussääntely ja</a:t>
              </a:r>
              <a:endParaRPr lang="fi-FI"/>
            </a:p>
          </p:txBody>
        </p:sp>
        <p:sp>
          <p:nvSpPr>
            <p:cNvPr id="45141" name="Rectangle 82"/>
            <p:cNvSpPr>
              <a:spLocks noChangeArrowheads="1"/>
            </p:cNvSpPr>
            <p:nvPr/>
          </p:nvSpPr>
          <p:spPr bwMode="auto">
            <a:xfrm>
              <a:off x="3987" y="1432"/>
              <a:ext cx="7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 b="1">
                  <a:solidFill>
                    <a:srgbClr val="000000"/>
                  </a:solidFill>
                </a:rPr>
                <a:t>-</a:t>
              </a:r>
              <a:endParaRPr lang="fi-FI"/>
            </a:p>
          </p:txBody>
        </p:sp>
        <p:sp>
          <p:nvSpPr>
            <p:cNvPr id="45142" name="Rectangle 83"/>
            <p:cNvSpPr>
              <a:spLocks noChangeArrowheads="1"/>
            </p:cNvSpPr>
            <p:nvPr/>
          </p:nvSpPr>
          <p:spPr bwMode="auto">
            <a:xfrm>
              <a:off x="4020" y="1432"/>
              <a:ext cx="40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 b="1">
                  <a:solidFill>
                    <a:srgbClr val="000000"/>
                  </a:solidFill>
                </a:rPr>
                <a:t>valvonta</a:t>
              </a:r>
              <a:endParaRPr lang="fi-FI"/>
            </a:p>
          </p:txBody>
        </p:sp>
        <p:sp>
          <p:nvSpPr>
            <p:cNvPr id="45143" name="Line 84"/>
            <p:cNvSpPr>
              <a:spLocks noChangeShapeType="1"/>
            </p:cNvSpPr>
            <p:nvPr/>
          </p:nvSpPr>
          <p:spPr bwMode="auto">
            <a:xfrm>
              <a:off x="1564" y="1624"/>
              <a:ext cx="1" cy="12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44" name="Freeform 85"/>
            <p:cNvSpPr>
              <a:spLocks/>
            </p:cNvSpPr>
            <p:nvPr/>
          </p:nvSpPr>
          <p:spPr bwMode="auto">
            <a:xfrm>
              <a:off x="1541" y="1739"/>
              <a:ext cx="47" cy="72"/>
            </a:xfrm>
            <a:custGeom>
              <a:avLst/>
              <a:gdLst>
                <a:gd name="T0" fmla="*/ 47 w 47"/>
                <a:gd name="T1" fmla="*/ 0 h 72"/>
                <a:gd name="T2" fmla="*/ 23 w 47"/>
                <a:gd name="T3" fmla="*/ 72 h 72"/>
                <a:gd name="T4" fmla="*/ 0 w 47"/>
                <a:gd name="T5" fmla="*/ 0 h 72"/>
                <a:gd name="T6" fmla="*/ 47 w 4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72"/>
                <a:gd name="T14" fmla="*/ 47 w 4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72">
                  <a:moveTo>
                    <a:pt x="47" y="0"/>
                  </a:moveTo>
                  <a:lnTo>
                    <a:pt x="23" y="7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45" name="Line 86"/>
            <p:cNvSpPr>
              <a:spLocks noChangeShapeType="1"/>
            </p:cNvSpPr>
            <p:nvPr/>
          </p:nvSpPr>
          <p:spPr bwMode="auto">
            <a:xfrm>
              <a:off x="4183" y="1624"/>
              <a:ext cx="1" cy="12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46" name="Freeform 87"/>
            <p:cNvSpPr>
              <a:spLocks/>
            </p:cNvSpPr>
            <p:nvPr/>
          </p:nvSpPr>
          <p:spPr bwMode="auto">
            <a:xfrm>
              <a:off x="4159" y="1739"/>
              <a:ext cx="48" cy="72"/>
            </a:xfrm>
            <a:custGeom>
              <a:avLst/>
              <a:gdLst>
                <a:gd name="T0" fmla="*/ 48 w 48"/>
                <a:gd name="T1" fmla="*/ 0 h 72"/>
                <a:gd name="T2" fmla="*/ 24 w 48"/>
                <a:gd name="T3" fmla="*/ 72 h 72"/>
                <a:gd name="T4" fmla="*/ 0 w 48"/>
                <a:gd name="T5" fmla="*/ 0 h 72"/>
                <a:gd name="T6" fmla="*/ 48 w 48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72"/>
                <a:gd name="T14" fmla="*/ 48 w 48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72">
                  <a:moveTo>
                    <a:pt x="48" y="0"/>
                  </a:moveTo>
                  <a:lnTo>
                    <a:pt x="24" y="72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47" name="Rectangle 89"/>
            <p:cNvSpPr>
              <a:spLocks noChangeArrowheads="1"/>
            </p:cNvSpPr>
            <p:nvPr/>
          </p:nvSpPr>
          <p:spPr bwMode="auto">
            <a:xfrm>
              <a:off x="4724" y="63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i-FI"/>
            </a:p>
          </p:txBody>
        </p:sp>
        <p:sp>
          <p:nvSpPr>
            <p:cNvPr id="45148" name="Rectangle 90"/>
            <p:cNvSpPr>
              <a:spLocks noChangeArrowheads="1"/>
            </p:cNvSpPr>
            <p:nvPr/>
          </p:nvSpPr>
          <p:spPr bwMode="auto">
            <a:xfrm>
              <a:off x="2491" y="970"/>
              <a:ext cx="9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700" b="1">
                  <a:solidFill>
                    <a:srgbClr val="000000"/>
                  </a:solidFill>
                </a:rPr>
                <a:t>Ennen kriisiä</a:t>
              </a:r>
              <a:endParaRPr lang="fi-FI"/>
            </a:p>
          </p:txBody>
        </p:sp>
        <p:sp>
          <p:nvSpPr>
            <p:cNvPr id="45149" name="Rectangle 91"/>
            <p:cNvSpPr>
              <a:spLocks noChangeArrowheads="1"/>
            </p:cNvSpPr>
            <p:nvPr/>
          </p:nvSpPr>
          <p:spPr bwMode="auto">
            <a:xfrm>
              <a:off x="1045" y="3276"/>
              <a:ext cx="1080" cy="374"/>
            </a:xfrm>
            <a:prstGeom prst="rect">
              <a:avLst/>
            </a:prstGeom>
            <a:solidFill>
              <a:srgbClr val="C0E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50" name="Rectangle 92"/>
            <p:cNvSpPr>
              <a:spLocks noChangeArrowheads="1"/>
            </p:cNvSpPr>
            <p:nvPr/>
          </p:nvSpPr>
          <p:spPr bwMode="auto">
            <a:xfrm>
              <a:off x="1045" y="3276"/>
              <a:ext cx="1080" cy="3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51" name="Rectangle 93"/>
            <p:cNvSpPr>
              <a:spLocks noChangeArrowheads="1"/>
            </p:cNvSpPr>
            <p:nvPr/>
          </p:nvSpPr>
          <p:spPr bwMode="auto">
            <a:xfrm>
              <a:off x="1073" y="3345"/>
              <a:ext cx="9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fi-FI"/>
            </a:p>
          </p:txBody>
        </p:sp>
        <p:sp>
          <p:nvSpPr>
            <p:cNvPr id="45152" name="Rectangle 94"/>
            <p:cNvSpPr>
              <a:spLocks noChangeArrowheads="1"/>
            </p:cNvSpPr>
            <p:nvPr/>
          </p:nvSpPr>
          <p:spPr bwMode="auto">
            <a:xfrm>
              <a:off x="1139" y="3356"/>
              <a:ext cx="50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hintavakaus</a:t>
              </a:r>
              <a:endParaRPr lang="fi-FI"/>
            </a:p>
          </p:txBody>
        </p:sp>
        <p:sp>
          <p:nvSpPr>
            <p:cNvPr id="45153" name="Rectangle 95"/>
            <p:cNvSpPr>
              <a:spLocks noChangeArrowheads="1"/>
            </p:cNvSpPr>
            <p:nvPr/>
          </p:nvSpPr>
          <p:spPr bwMode="auto">
            <a:xfrm>
              <a:off x="1073" y="3455"/>
              <a:ext cx="9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fi-FI"/>
            </a:p>
          </p:txBody>
        </p:sp>
        <p:sp>
          <p:nvSpPr>
            <p:cNvPr id="45154" name="Rectangle 96"/>
            <p:cNvSpPr>
              <a:spLocks noChangeArrowheads="1"/>
            </p:cNvSpPr>
            <p:nvPr/>
          </p:nvSpPr>
          <p:spPr bwMode="auto">
            <a:xfrm>
              <a:off x="1139" y="3466"/>
              <a:ext cx="95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taloudellinen aktiviteetti</a:t>
              </a:r>
              <a:endParaRPr lang="fi-FI"/>
            </a:p>
          </p:txBody>
        </p:sp>
        <p:sp>
          <p:nvSpPr>
            <p:cNvPr id="45155" name="Rectangle 97"/>
            <p:cNvSpPr>
              <a:spLocks noChangeArrowheads="1"/>
            </p:cNvSpPr>
            <p:nvPr/>
          </p:nvSpPr>
          <p:spPr bwMode="auto">
            <a:xfrm>
              <a:off x="3663" y="3276"/>
              <a:ext cx="1081" cy="374"/>
            </a:xfrm>
            <a:prstGeom prst="rect">
              <a:avLst/>
            </a:prstGeom>
            <a:solidFill>
              <a:srgbClr val="C0E6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56" name="Rectangle 98"/>
            <p:cNvSpPr>
              <a:spLocks noChangeArrowheads="1"/>
            </p:cNvSpPr>
            <p:nvPr/>
          </p:nvSpPr>
          <p:spPr bwMode="auto">
            <a:xfrm>
              <a:off x="3663" y="3276"/>
              <a:ext cx="1081" cy="3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157" name="Rectangle 99"/>
            <p:cNvSpPr>
              <a:spLocks noChangeArrowheads="1"/>
            </p:cNvSpPr>
            <p:nvPr/>
          </p:nvSpPr>
          <p:spPr bwMode="auto">
            <a:xfrm>
              <a:off x="3839" y="3362"/>
              <a:ext cx="77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Instituutiokohtaiset</a:t>
              </a:r>
              <a:endParaRPr lang="fi-FI"/>
            </a:p>
          </p:txBody>
        </p:sp>
        <p:sp>
          <p:nvSpPr>
            <p:cNvPr id="45158" name="Rectangle 100"/>
            <p:cNvSpPr>
              <a:spLocks noChangeArrowheads="1"/>
            </p:cNvSpPr>
            <p:nvPr/>
          </p:nvSpPr>
          <p:spPr bwMode="auto">
            <a:xfrm>
              <a:off x="4113" y="3466"/>
              <a:ext cx="22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100">
                  <a:solidFill>
                    <a:srgbClr val="000000"/>
                  </a:solidFill>
                </a:rPr>
                <a:t>riskit</a:t>
              </a:r>
              <a:endParaRPr lang="fi-F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Kohti vakaampaa euroaluetta</a:t>
            </a:r>
          </a:p>
        </p:txBody>
      </p:sp>
      <p:sp>
        <p:nvSpPr>
          <p:cNvPr id="46083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fi-FI" smtClean="0"/>
              <a:t>Jäsenvaltiot</a:t>
            </a:r>
          </a:p>
        </p:txBody>
      </p:sp>
      <p:sp>
        <p:nvSpPr>
          <p:cNvPr id="46084" name="Content Placeholder 7"/>
          <p:cNvSpPr>
            <a:spLocks noGrp="1"/>
          </p:cNvSpPr>
          <p:nvPr>
            <p:ph sz="half" idx="2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fi-FI" smtClean="0"/>
              <a:t>Paremmat säännöt</a:t>
            </a:r>
          </a:p>
          <a:p>
            <a:pPr lvl="1" eaLnBrk="1" hangingPunct="1"/>
            <a:r>
              <a:rPr lang="fi-FI" smtClean="0"/>
              <a:t>Six-pack, two-pack, …</a:t>
            </a:r>
          </a:p>
          <a:p>
            <a:pPr lvl="1" eaLnBrk="1" hangingPunct="1"/>
            <a:r>
              <a:rPr lang="fi-FI" smtClean="0"/>
              <a:t>Koko kansantalouden tasapaino tärkeää </a:t>
            </a:r>
          </a:p>
          <a:p>
            <a:pPr lvl="1" eaLnBrk="1" hangingPunct="1"/>
            <a:endParaRPr lang="fi-FI" smtClean="0"/>
          </a:p>
          <a:p>
            <a:pPr eaLnBrk="1" hangingPunct="1"/>
            <a:r>
              <a:rPr lang="fi-FI" smtClean="0"/>
              <a:t>Markkinakuri</a:t>
            </a:r>
          </a:p>
          <a:p>
            <a:pPr lvl="1" eaLnBrk="1" hangingPunct="1"/>
            <a:r>
              <a:rPr lang="fi-FI" smtClean="0"/>
              <a:t>Maat eivät ole identtisiä</a:t>
            </a:r>
          </a:p>
          <a:p>
            <a:pPr lvl="1" eaLnBrk="1" hangingPunct="1"/>
            <a:r>
              <a:rPr lang="fi-FI" smtClean="0"/>
              <a:t>Riskit näkyvät hinnassa</a:t>
            </a:r>
          </a:p>
          <a:p>
            <a:pPr lvl="1" eaLnBrk="1" hangingPunct="1"/>
            <a:endParaRPr lang="fi-FI" smtClean="0"/>
          </a:p>
        </p:txBody>
      </p:sp>
      <p:sp>
        <p:nvSpPr>
          <p:cNvPr id="46085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fi-FI" smtClean="0"/>
              <a:t>Rahoitusjärjestelmä</a:t>
            </a:r>
          </a:p>
        </p:txBody>
      </p:sp>
      <p:sp>
        <p:nvSpPr>
          <p:cNvPr id="46086" name="Content Placeholder 9"/>
          <p:cNvSpPr>
            <a:spLocks noGrp="1"/>
          </p:cNvSpPr>
          <p:nvPr>
            <p:ph sz="quarter" idx="4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fi-FI" smtClean="0"/>
              <a:t>Paremmat säännöt</a:t>
            </a:r>
          </a:p>
          <a:p>
            <a:pPr lvl="1" eaLnBrk="1" hangingPunct="1"/>
            <a:r>
              <a:rPr lang="fi-FI" smtClean="0"/>
              <a:t>Pankkiunioni</a:t>
            </a:r>
          </a:p>
          <a:p>
            <a:pPr lvl="1" eaLnBrk="1" hangingPunct="1"/>
            <a:r>
              <a:rPr lang="fi-FI" smtClean="0"/>
              <a:t>Yhdenmukainen soveltaminen ja tulkinta</a:t>
            </a:r>
          </a:p>
          <a:p>
            <a:pPr lvl="1" eaLnBrk="1" hangingPunct="1"/>
            <a:endParaRPr lang="fi-FI" smtClean="0"/>
          </a:p>
          <a:p>
            <a:pPr eaLnBrk="1" hangingPunct="1"/>
            <a:r>
              <a:rPr lang="fi-FI" smtClean="0"/>
              <a:t>Markkinakuri</a:t>
            </a:r>
          </a:p>
          <a:p>
            <a:pPr lvl="1" eaLnBrk="1" hangingPunct="1"/>
            <a:r>
              <a:rPr lang="fi-FI" smtClean="0"/>
              <a:t>Pankit eivät ole identtisiä</a:t>
            </a:r>
          </a:p>
          <a:p>
            <a:pPr lvl="1" eaLnBrk="1" hangingPunct="1"/>
            <a:r>
              <a:rPr lang="fi-FI" smtClean="0"/>
              <a:t>Riski näkyy hinnassa</a:t>
            </a:r>
          </a:p>
          <a:p>
            <a:pPr eaLnBrk="1" hangingPunct="1"/>
            <a:endParaRPr lang="fi-FI" smtClean="0"/>
          </a:p>
        </p:txBody>
      </p:sp>
      <p:sp>
        <p:nvSpPr>
          <p:cNvPr id="471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471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471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D155E-0ABF-42DE-B102-0DD51CE7E01C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i-FI" smtClean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0825" y="1628775"/>
            <a:ext cx="4321175" cy="4608513"/>
          </a:xfrm>
          <a:prstGeom prst="rect">
            <a:avLst/>
          </a:prstGeom>
          <a:noFill/>
          <a:ln w="3175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0" y="1628775"/>
            <a:ext cx="4321175" cy="4608513"/>
          </a:xfrm>
          <a:prstGeom prst="rect">
            <a:avLst/>
          </a:prstGeom>
          <a:noFill/>
          <a:ln w="3175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Yhteenveto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8713787" cy="4525963"/>
          </a:xfrm>
        </p:spPr>
        <p:txBody>
          <a:bodyPr/>
          <a:lstStyle/>
          <a:p>
            <a:pPr eaLnBrk="1" hangingPunct="1"/>
            <a:r>
              <a:rPr lang="fi-FI" b="1" i="1" smtClean="0"/>
              <a:t>Suhdannetilanne ja kansainvälisen talouden näkymät</a:t>
            </a:r>
          </a:p>
          <a:p>
            <a:pPr lvl="1" eaLnBrk="1" hangingPunct="1"/>
            <a:r>
              <a:rPr lang="fi-FI" i="1" smtClean="0"/>
              <a:t>Hyvä uutinen: ennusteita ei ole tarvinnut korjata alaspäin</a:t>
            </a:r>
          </a:p>
          <a:p>
            <a:pPr lvl="1" eaLnBrk="1" hangingPunct="1"/>
            <a:r>
              <a:rPr lang="fi-FI" i="1" smtClean="0"/>
              <a:t>Kansainvälisen talouden näkymät ovat edelleen vaisut</a:t>
            </a:r>
          </a:p>
          <a:p>
            <a:pPr eaLnBrk="1" hangingPunct="1"/>
            <a:r>
              <a:rPr lang="fi-FI" b="1" i="1" smtClean="0"/>
              <a:t>Rahapolitiikan ennakoiva viestintä</a:t>
            </a:r>
          </a:p>
          <a:p>
            <a:pPr lvl="1" eaLnBrk="1" hangingPunct="1"/>
            <a:r>
              <a:rPr lang="fi-FI" i="1" smtClean="0"/>
              <a:t>EKP:n neuvosto odottaa rahapoliittisten korkojen pysyvän nykyisellä tasollaan tai sitä alempina pidemmän aikaa </a:t>
            </a:r>
          </a:p>
          <a:p>
            <a:pPr lvl="1" eaLnBrk="1" hangingPunct="1"/>
            <a:r>
              <a:rPr lang="fi-FI" i="1" smtClean="0"/>
              <a:t>Arvio on ehdollinen suhteessa inflaationäkymiin</a:t>
            </a:r>
            <a:endParaRPr lang="fi-FI" b="1" i="1" smtClean="0"/>
          </a:p>
          <a:p>
            <a:pPr eaLnBrk="1" hangingPunct="1"/>
            <a:r>
              <a:rPr lang="fi-FI" b="1" i="1" smtClean="0"/>
              <a:t>Pankkiunioni </a:t>
            </a:r>
          </a:p>
          <a:p>
            <a:pPr lvl="1" eaLnBrk="1" hangingPunct="1"/>
            <a:r>
              <a:rPr lang="fi-FI" i="1" smtClean="0"/>
              <a:t>Merkittävä rakenteellinen uudistus</a:t>
            </a:r>
          </a:p>
          <a:p>
            <a:pPr lvl="1" eaLnBrk="1" hangingPunct="1"/>
            <a:r>
              <a:rPr lang="fi-FI" i="1" smtClean="0"/>
              <a:t>Vahvistaa luottamusta pankkeihin ja niiden toimintakykyyn</a:t>
            </a:r>
          </a:p>
          <a:p>
            <a:pPr lvl="1" eaLnBrk="1" hangingPunct="1"/>
            <a:endParaRPr lang="fi-FI" smtClean="0"/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C8598-59C6-4902-B4AE-1F62BA9D75B9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33400" y="2205038"/>
            <a:ext cx="8077200" cy="1143000"/>
          </a:xfrm>
        </p:spPr>
        <p:txBody>
          <a:bodyPr/>
          <a:lstStyle/>
          <a:p>
            <a:pPr eaLnBrk="1" hangingPunct="1"/>
            <a:r>
              <a:rPr lang="fi-FI" i="1" smtClean="0"/>
              <a:t>Lopuksi Suomen talouspolitiikasta kesäkuun ennusteen jälkeen</a:t>
            </a:r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0D0E7-3ADB-4080-B53D-8D3F4D2FABE4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Suomi: arvio työllisyys- ja kasvusopimuksen vaikutuksista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650" y="1844675"/>
          <a:ext cx="7560840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1824"/>
                <a:gridCol w="2891223"/>
                <a:gridCol w="963741"/>
                <a:gridCol w="1044052"/>
              </a:tblGrid>
              <a:tr h="370840"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2014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2015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b="1" dirty="0" smtClean="0"/>
                        <a:t>Ansiotaso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Muutos, %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1,5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1,6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Ero</a:t>
                      </a:r>
                      <a:r>
                        <a:rPr lang="fi-FI" sz="1600" baseline="0" dirty="0" smtClean="0"/>
                        <a:t> kesäkuun ennusteeseen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 dirty="0" smtClean="0"/>
                        <a:t>-0,4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 dirty="0" smtClean="0"/>
                        <a:t>-1,0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b="1" dirty="0" smtClean="0"/>
                        <a:t>Bruttokansantuote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smtClean="0"/>
                        <a:t>Muutos,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0,9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1,8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Ero</a:t>
                      </a:r>
                      <a:r>
                        <a:rPr lang="fi-FI" sz="1600" baseline="0" dirty="0" smtClean="0"/>
                        <a:t> kesäkuun ennusteeseen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 dirty="0" smtClean="0"/>
                        <a:t>0,2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 dirty="0" smtClean="0"/>
                        <a:t>0,4</a:t>
                      </a:r>
                      <a:endParaRPr lang="fi-FI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b="1" dirty="0" smtClean="0"/>
                        <a:t>Inflaatio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smtClean="0"/>
                        <a:t>Muutos,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1,8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1,5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Ero</a:t>
                      </a:r>
                      <a:r>
                        <a:rPr lang="fi-FI" sz="1600" baseline="0" dirty="0" smtClean="0"/>
                        <a:t> kesäkuun ennusteeseen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 dirty="0" smtClean="0"/>
                        <a:t>-0,1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 dirty="0" smtClean="0"/>
                        <a:t>-0,2</a:t>
                      </a:r>
                      <a:endParaRPr lang="fi-FI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b="1" dirty="0" smtClean="0"/>
                        <a:t>Yksikkötyökustannukset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smtClean="0"/>
                        <a:t>Muutos,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0,8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0,4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Ero</a:t>
                      </a:r>
                      <a:r>
                        <a:rPr lang="fi-FI" sz="1600" baseline="0" dirty="0" smtClean="0"/>
                        <a:t> kesäkuun ennusteeseen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 dirty="0" smtClean="0"/>
                        <a:t>-0,3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 dirty="0" smtClean="0"/>
                        <a:t>-0,9</a:t>
                      </a:r>
                      <a:endParaRPr lang="fi-FI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b="1" dirty="0" smtClean="0"/>
                        <a:t>Työlliset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smtClean="0"/>
                        <a:t>Määrä,</a:t>
                      </a:r>
                      <a:r>
                        <a:rPr lang="fi-FI" sz="1600" baseline="0" dirty="0" smtClean="0"/>
                        <a:t> 1000 henkeä</a:t>
                      </a:r>
                      <a:endParaRPr lang="fi-FI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2453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dirty="0" smtClean="0"/>
                        <a:t>2469</a:t>
                      </a:r>
                      <a:endParaRPr lang="fi-FI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Ero</a:t>
                      </a:r>
                      <a:r>
                        <a:rPr lang="fi-FI" sz="1600" baseline="0" dirty="0" smtClean="0"/>
                        <a:t> kesäkuun ennusteeseen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 dirty="0" smtClean="0"/>
                        <a:t>3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600" b="1" dirty="0" smtClean="0"/>
                        <a:t>15</a:t>
                      </a:r>
                      <a:endParaRPr lang="fi-FI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24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27988" y="6524625"/>
            <a:ext cx="976312" cy="2889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98561-550F-4535-A5E3-CDE1EBCDBD0B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i-FI" smtClean="0"/>
          </a:p>
        </p:txBody>
      </p:sp>
      <p:sp>
        <p:nvSpPr>
          <p:cNvPr id="49218" name="Oval 5"/>
          <p:cNvSpPr>
            <a:spLocks noChangeArrowheads="1"/>
          </p:cNvSpPr>
          <p:nvPr/>
        </p:nvSpPr>
        <p:spPr bwMode="auto">
          <a:xfrm>
            <a:off x="6732588" y="3213100"/>
            <a:ext cx="1727200" cy="5032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  <p:sp>
        <p:nvSpPr>
          <p:cNvPr id="50243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/>
              <a:t>17.9.2013</a:t>
            </a:r>
            <a:endParaRPr lang="fi-FI" dirty="0"/>
          </a:p>
        </p:txBody>
      </p:sp>
      <p:sp>
        <p:nvSpPr>
          <p:cNvPr id="502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Suomi: rakenneuudistusten tarve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Font typeface="Symbol" pitchFamily="18" charset="2"/>
              <a:buNone/>
              <a:defRPr/>
            </a:pPr>
            <a:r>
              <a:rPr lang="fi-FI" b="1" i="1" dirty="0" smtClean="0"/>
              <a:t>Suomen Pankki tuonut aiemmin esiin (mm. edellisen Euro &amp; talouden julkistamistilaisuus 11.6.2013):</a:t>
            </a:r>
          </a:p>
          <a:p>
            <a:pPr>
              <a:spcBef>
                <a:spcPts val="1800"/>
              </a:spcBef>
              <a:defRPr/>
            </a:pPr>
            <a:r>
              <a:rPr lang="fi-FI" b="1" i="1" dirty="0" smtClean="0"/>
              <a:t>Suomen ongelmat pääosin rakenteellisia</a:t>
            </a:r>
          </a:p>
          <a:p>
            <a:pPr lvl="1">
              <a:defRPr/>
            </a:pPr>
            <a:r>
              <a:rPr lang="fi-FI" i="1" dirty="0" smtClean="0"/>
              <a:t>Muita ongelmia kansainvälinen suhdannetilanne ja Suomen kustannuskilpailukyky</a:t>
            </a:r>
          </a:p>
          <a:p>
            <a:pPr>
              <a:spcBef>
                <a:spcPts val="1800"/>
              </a:spcBef>
              <a:defRPr/>
            </a:pPr>
            <a:r>
              <a:rPr lang="fi-FI" b="1" i="1" dirty="0" smtClean="0"/>
              <a:t>Mahdollisten rakenneuudistusten alueita</a:t>
            </a:r>
          </a:p>
          <a:p>
            <a:pPr lvl="1">
              <a:defRPr/>
            </a:pPr>
            <a:r>
              <a:rPr lang="fi-FI" i="1" dirty="0" smtClean="0"/>
              <a:t>Työn tarjonta</a:t>
            </a:r>
          </a:p>
          <a:p>
            <a:pPr lvl="1">
              <a:defRPr/>
            </a:pPr>
            <a:r>
              <a:rPr lang="fi-FI" i="1" dirty="0" smtClean="0"/>
              <a:t>Tuottavuus julkisesti rahoitetuissa palveluissa</a:t>
            </a:r>
          </a:p>
          <a:p>
            <a:pPr lvl="1">
              <a:defRPr/>
            </a:pPr>
            <a:r>
              <a:rPr lang="fi-FI" i="1" dirty="0" smtClean="0"/>
              <a:t>Kilpailu palveluissa ja rakentamisessa</a:t>
            </a:r>
          </a:p>
          <a:p>
            <a:pPr lvl="1">
              <a:defRPr/>
            </a:pPr>
            <a:r>
              <a:rPr lang="fi-FI" i="1" dirty="0" smtClean="0"/>
              <a:t>Maan ja asuntojen tarjonta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8" y="6524625"/>
            <a:ext cx="976312" cy="288925"/>
          </a:xfrm>
        </p:spPr>
        <p:txBody>
          <a:bodyPr/>
          <a:lstStyle/>
          <a:p>
            <a:pPr>
              <a:defRPr/>
            </a:pPr>
            <a:fld id="{FE0E1009-E24A-4D31-9850-38994DA01E33}" type="slidenum">
              <a:rPr lang="fi-FI" smtClean="0"/>
              <a:pPr>
                <a:defRPr/>
              </a:pPr>
              <a:t>35</a:t>
            </a:fld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/>
              <a:t>17.9.2013</a:t>
            </a:r>
            <a:endParaRPr lang="fi-FI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 bwMode="auto">
          <a:xfrm>
            <a:off x="1331913" y="6524625"/>
            <a:ext cx="14398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fi-FI" sz="900">
                <a:solidFill>
                  <a:srgbClr val="00356C"/>
                </a:solidFill>
                <a:latin typeface="+mn-lt"/>
                <a:cs typeface="+mn-cs"/>
              </a:rPr>
              <a:t>Erkki Liikanen</a:t>
            </a:r>
            <a:endParaRPr lang="fi-FI" sz="900">
              <a:solidFill>
                <a:srgbClr val="00356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Suomi: hallituksen rakennepoliittinen ohjelma 29.8.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i="1" smtClean="0"/>
              <a:t>Ohjelmassa linjataan uudistuksia, jotka voivat</a:t>
            </a:r>
          </a:p>
          <a:p>
            <a:pPr lvl="1"/>
            <a:r>
              <a:rPr lang="fi-FI" b="1" i="1" smtClean="0"/>
              <a:t>Parantaa työllisyyttä ja muuten tukea talouskasvua kestävällä tavalla</a:t>
            </a:r>
          </a:p>
          <a:p>
            <a:pPr lvl="1"/>
            <a:r>
              <a:rPr lang="fi-FI" b="1" i="1" smtClean="0"/>
              <a:t>Kohentaa merkittävästi julkisen talouden pitkän aikavälin kestävyyttä</a:t>
            </a:r>
          </a:p>
          <a:p>
            <a:pPr>
              <a:spcBef>
                <a:spcPts val="1800"/>
              </a:spcBef>
            </a:pPr>
            <a:r>
              <a:rPr lang="fi-FI" b="1" i="1" smtClean="0"/>
              <a:t>Ohjelman vaikutuksia voidaan arvioida tarkemmin, kun toimenpiteiden yksityiskohdat ovat tiedossa</a:t>
            </a:r>
          </a:p>
          <a:p>
            <a:endParaRPr lang="fi-FI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7988" y="6524625"/>
            <a:ext cx="976312" cy="288925"/>
          </a:xfrm>
        </p:spPr>
        <p:txBody>
          <a:bodyPr/>
          <a:lstStyle/>
          <a:p>
            <a:pPr>
              <a:defRPr/>
            </a:pPr>
            <a:fld id="{67828DF2-20D6-4872-B962-CF09EFB296ED}" type="slidenum">
              <a:rPr lang="fi-FI" smtClean="0"/>
              <a:pPr>
                <a:defRPr/>
              </a:pPr>
              <a:t>36</a:t>
            </a:fld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/>
              <a:t>17.9.2013</a:t>
            </a:r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33400" y="2205038"/>
            <a:ext cx="8077200" cy="1143000"/>
          </a:xfrm>
        </p:spPr>
        <p:txBody>
          <a:bodyPr/>
          <a:lstStyle/>
          <a:p>
            <a:pPr eaLnBrk="1" hangingPunct="1"/>
            <a:r>
              <a:rPr lang="fi-FI" i="1" smtClean="0"/>
              <a:t>Kiitos!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569417-42AF-4EA6-AF24-7FCD59E62E71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205038"/>
            <a:ext cx="8077200" cy="1511300"/>
          </a:xfrm>
        </p:spPr>
        <p:txBody>
          <a:bodyPr/>
          <a:lstStyle/>
          <a:p>
            <a:pPr eaLnBrk="1" hangingPunct="1"/>
            <a:r>
              <a:rPr lang="fi-FI" i="1" smtClean="0"/>
              <a:t>Suhdannetilanne ja Suomen Pankin kansainvälisen talouden ennuste</a:t>
            </a: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7B477E-3469-41C7-8A40-FF92C084809B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51838" cy="1143000"/>
          </a:xfrm>
        </p:spPr>
        <p:txBody>
          <a:bodyPr/>
          <a:lstStyle/>
          <a:p>
            <a:pPr eaLnBrk="1" hangingPunct="1"/>
            <a:r>
              <a:rPr lang="fi-FI" smtClean="0"/>
              <a:t>Osakekurssit viestivät eroista kasvunäkymissä</a:t>
            </a:r>
          </a:p>
        </p:txBody>
      </p:sp>
      <p:sp>
        <p:nvSpPr>
          <p:cNvPr id="2052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2053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5DE2A2-751E-45D1-829F-B97503CC891A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i-FI" smtClean="0"/>
          </a:p>
        </p:txBody>
      </p:sp>
      <p:sp>
        <p:nvSpPr>
          <p:cNvPr id="205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pic>
        <p:nvPicPr>
          <p:cNvPr id="19462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893763"/>
            <a:ext cx="8658225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ject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981075"/>
            <a:ext cx="87471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1143000"/>
          </a:xfrm>
        </p:spPr>
        <p:txBody>
          <a:bodyPr/>
          <a:lstStyle/>
          <a:p>
            <a:pPr eaLnBrk="1" hangingPunct="1"/>
            <a:r>
              <a:rPr lang="fi-FI" b="1" smtClean="0"/>
              <a:t>Korkomarkkinoiden viesti on samankaltainen</a:t>
            </a:r>
          </a:p>
        </p:txBody>
      </p:sp>
      <p:sp>
        <p:nvSpPr>
          <p:cNvPr id="3076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3077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21036D-C16A-409A-9246-2CD64A228044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i-FI" smtClean="0"/>
          </a:p>
        </p:txBody>
      </p:sp>
      <p:sp>
        <p:nvSpPr>
          <p:cNvPr id="307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875463" y="4797425"/>
            <a:ext cx="936625" cy="863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875463" y="4292600"/>
            <a:ext cx="936625" cy="865188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804025" y="3860800"/>
            <a:ext cx="936625" cy="863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eaLnBrk="1" hangingPunct="1"/>
            <a:r>
              <a:rPr lang="fi-FI" smtClean="0"/>
              <a:t>Kiinassa reaalitalouden data herättää kysymyksiä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EA3AE-7E3F-4F33-BB6A-459281D5C6AD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i-FI" smtClean="0"/>
          </a:p>
        </p:txBody>
      </p:sp>
      <p:pic>
        <p:nvPicPr>
          <p:cNvPr id="21510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995363"/>
            <a:ext cx="7545388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1" name="Straight Arrow Connector 7"/>
          <p:cNvCxnSpPr>
            <a:cxnSpLocks noChangeShapeType="1"/>
          </p:cNvCxnSpPr>
          <p:nvPr/>
        </p:nvCxnSpPr>
        <p:spPr bwMode="auto">
          <a:xfrm flipH="1" flipV="1">
            <a:off x="7451725" y="3284538"/>
            <a:ext cx="936625" cy="288925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12" name="Straight Arrow Connector 10"/>
          <p:cNvCxnSpPr>
            <a:cxnSpLocks noChangeShapeType="1"/>
          </p:cNvCxnSpPr>
          <p:nvPr/>
        </p:nvCxnSpPr>
        <p:spPr bwMode="auto">
          <a:xfrm flipH="1">
            <a:off x="7308850" y="3933825"/>
            <a:ext cx="1008063" cy="287338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8388350" y="3429000"/>
            <a:ext cx="576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800">
                <a:solidFill>
                  <a:srgbClr val="FF0000"/>
                </a:solidFill>
              </a:rPr>
              <a:t>?</a:t>
            </a:r>
            <a:endParaRPr lang="fi-FI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eaLnBrk="1" hangingPunct="1"/>
            <a:r>
              <a:rPr lang="fi-FI" smtClean="0"/>
              <a:t>Kiinassa reaalitalouden data herättää kysymyksiä, euroalueen tiedot odotettua parempia 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1F8E0E-093D-4DE1-A9B7-1C9F107B0A80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i-FI" smtClean="0"/>
          </a:p>
        </p:txBody>
      </p:sp>
      <p:pic>
        <p:nvPicPr>
          <p:cNvPr id="22534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995363"/>
            <a:ext cx="7545388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5" name="Straight Arrow Connector 7"/>
          <p:cNvCxnSpPr>
            <a:cxnSpLocks noChangeShapeType="1"/>
          </p:cNvCxnSpPr>
          <p:nvPr/>
        </p:nvCxnSpPr>
        <p:spPr bwMode="auto">
          <a:xfrm flipH="1" flipV="1">
            <a:off x="7524750" y="3284538"/>
            <a:ext cx="935038" cy="288925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2536" name="Straight Arrow Connector 8"/>
          <p:cNvCxnSpPr>
            <a:cxnSpLocks noChangeShapeType="1"/>
          </p:cNvCxnSpPr>
          <p:nvPr/>
        </p:nvCxnSpPr>
        <p:spPr bwMode="auto">
          <a:xfrm flipH="1">
            <a:off x="7524750" y="3213100"/>
            <a:ext cx="935038" cy="0"/>
          </a:xfrm>
          <a:prstGeom prst="straightConnector1">
            <a:avLst/>
          </a:prstGeom>
          <a:noFill/>
          <a:ln w="22225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22537" name="Straight Arrow Connector 10"/>
          <p:cNvCxnSpPr>
            <a:cxnSpLocks noChangeShapeType="1"/>
          </p:cNvCxnSpPr>
          <p:nvPr/>
        </p:nvCxnSpPr>
        <p:spPr bwMode="auto">
          <a:xfrm flipH="1">
            <a:off x="7451725" y="3933825"/>
            <a:ext cx="1008063" cy="287338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8532813" y="3500438"/>
            <a:ext cx="57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800">
                <a:solidFill>
                  <a:srgbClr val="FF0000"/>
                </a:solidFill>
              </a:rPr>
              <a:t>?</a:t>
            </a:r>
            <a:endParaRPr lang="fi-FI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077200" cy="1008063"/>
          </a:xfrm>
        </p:spPr>
        <p:txBody>
          <a:bodyPr/>
          <a:lstStyle/>
          <a:p>
            <a:pPr eaLnBrk="1" hangingPunct="1"/>
            <a:r>
              <a:rPr lang="fi-FI" smtClean="0"/>
              <a:t>Teollisuuden luottamus kohentunut erityisesti euroalueella ja Yhdysvalloissa 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17.9.2013</a:t>
            </a:r>
            <a:endParaRPr lang="fi-FI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/>
              <a:t>Erkki Liikanen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36E9CF-663F-4279-87CE-73F0D7C6F5C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i-FI" smtClean="0"/>
          </a:p>
        </p:txBody>
      </p:sp>
      <p:pic>
        <p:nvPicPr>
          <p:cNvPr id="23558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74725"/>
            <a:ext cx="8424862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Oval 6"/>
          <p:cNvSpPr>
            <a:spLocks noChangeArrowheads="1"/>
          </p:cNvSpPr>
          <p:nvPr/>
        </p:nvSpPr>
        <p:spPr bwMode="auto">
          <a:xfrm>
            <a:off x="6875463" y="2781300"/>
            <a:ext cx="504825" cy="15843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a_vaaleansininen_vaaka">
  <a:themeElements>
    <a:clrScheme name="supa_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9999"/>
      </a:accent3>
      <a:accent4>
        <a:srgbClr val="99CC00"/>
      </a:accent4>
      <a:accent5>
        <a:srgbClr val="808080"/>
      </a:accent5>
      <a:accent6>
        <a:srgbClr val="000000"/>
      </a:accent6>
      <a:hlink>
        <a:srgbClr val="009999"/>
      </a:hlink>
      <a:folHlink>
        <a:srgbClr val="99CC00"/>
      </a:folHlink>
    </a:clrScheme>
    <a:fontScheme name="1 SP_vaaleansininen_eurologol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 SP_vaaleansininen_eurologo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9387C237A99439053722C2AB2BA47" ma:contentTypeVersion="1" ma:contentTypeDescription="Create a new document." ma:contentTypeScope="" ma:versionID="07923a1f55772d8135991eaa1980de6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1D2B89-E3BA-47F5-9AE7-D8405F321450}"/>
</file>

<file path=customXml/itemProps2.xml><?xml version="1.0" encoding="utf-8"?>
<ds:datastoreItem xmlns:ds="http://schemas.openxmlformats.org/officeDocument/2006/customXml" ds:itemID="{68FBE21A-2B31-4321-B403-F17F45EC2F24}"/>
</file>

<file path=customXml/itemProps3.xml><?xml version="1.0" encoding="utf-8"?>
<ds:datastoreItem xmlns:ds="http://schemas.openxmlformats.org/officeDocument/2006/customXml" ds:itemID="{177CF3FC-7983-4FBD-B08B-A16CB6C99F46}"/>
</file>

<file path=docProps/app.xml><?xml version="1.0" encoding="utf-8"?>
<Properties xmlns="http://schemas.openxmlformats.org/officeDocument/2006/extended-properties" xmlns:vt="http://schemas.openxmlformats.org/officeDocument/2006/docPropsVTypes">
  <Template>vaaka_vaaleansininen_eurologolla</Template>
  <TotalTime>0</TotalTime>
  <Words>1194</Words>
  <Application>Microsoft Office PowerPoint</Application>
  <PresentationFormat>On-screen Show (4:3)</PresentationFormat>
  <Paragraphs>471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Symbol</vt:lpstr>
      <vt:lpstr>Calibri</vt:lpstr>
      <vt:lpstr>supa_vaaleansininen_vaaka</vt:lpstr>
      <vt:lpstr>Microsoft Office PowerPoint 97 - 2003 -esitys</vt:lpstr>
      <vt:lpstr>Euro &amp; talous 4/2013 Rahapolitiikka ja kansainvälinen talous</vt:lpstr>
      <vt:lpstr>Rahapolitiikka ja kansainvälinen talous</vt:lpstr>
      <vt:lpstr>Esityksen teemat</vt:lpstr>
      <vt:lpstr>Suhdannetilanne ja Suomen Pankin kansainvälisen talouden ennuste</vt:lpstr>
      <vt:lpstr>Osakekurssit viestivät eroista kasvunäkymissä</vt:lpstr>
      <vt:lpstr>Korkomarkkinoiden viesti on samankaltainen</vt:lpstr>
      <vt:lpstr>Kiinassa reaalitalouden data herättää kysymyksiä</vt:lpstr>
      <vt:lpstr>Kiinassa reaalitalouden data herättää kysymyksiä, euroalueen tiedot odotettua parempia </vt:lpstr>
      <vt:lpstr>Teollisuuden luottamus kohentunut erityisesti euroalueella ja Yhdysvalloissa </vt:lpstr>
      <vt:lpstr>Euroalueen kuluttajien luottamus kohentunut, erityisesti Italiassa ja Espanjassa</vt:lpstr>
      <vt:lpstr>Julkiset velkasuhteet jatkaneet kasvuaan</vt:lpstr>
      <vt:lpstr>Euroalueen työttömyys yhä korkea</vt:lpstr>
      <vt:lpstr>Tuotannolliset investoinnit ja maailmankauppa hidastuneet lähes yhdensuuntaisesti</vt:lpstr>
      <vt:lpstr>Nousevien talouksien kasvu on hidastunut </vt:lpstr>
      <vt:lpstr>Suomen Pankin kasvuennuste: muutokset pieniä</vt:lpstr>
      <vt:lpstr>Suomen Pankin ennuste: inflaatio jatkuu hitaana</vt:lpstr>
      <vt:lpstr>Ennusteen riskit</vt:lpstr>
      <vt:lpstr>EKP:n ennakoiva viestintä tehostaa kasvua tukevaa rahapolitiikkaa</vt:lpstr>
      <vt:lpstr>Historiallisen matalien korkojen aika jatkuu viidettä vuotta</vt:lpstr>
      <vt:lpstr>Keskuspankkiluottojen takaisinmaksu supistanut eurojärjestelmän tasetta </vt:lpstr>
      <vt:lpstr>Rahapolitiikan ennakoiva viestintä</vt:lpstr>
      <vt:lpstr>EKP:n neuvoston ennakoiva viestintä</vt:lpstr>
      <vt:lpstr>Kasvua tukeva rahapolitiikka välittyy vaimeasti</vt:lpstr>
      <vt:lpstr>Erityisesti PK-yritysten rahoitusolojen kireys jarruttaa taloutta </vt:lpstr>
      <vt:lpstr>Hoitamattomien lainojen kasvu ylläpitänyt epävarmuutta pankkien taseiden kunnosta</vt:lpstr>
      <vt:lpstr>Pankkiunioni on merkittävä rakenteellinen uudistus</vt:lpstr>
      <vt:lpstr>Pankkien valvonnan ja kriisinratkaisun instituutioita tulee vahvistaa </vt:lpstr>
      <vt:lpstr>Mistä osista pankkiunionin tulisi koostua?</vt:lpstr>
      <vt:lpstr>Mistä on jo sovittu?  Miten pankkiunionin rakentaminen etenee? </vt:lpstr>
      <vt:lpstr>Viranomaisten tulee edistää koko rahoitusjärjestelmän vakautta</vt:lpstr>
      <vt:lpstr>Kohti vakaampaa euroaluetta</vt:lpstr>
      <vt:lpstr>Yhteenveto</vt:lpstr>
      <vt:lpstr>Lopuksi Suomen talouspolitiikasta kesäkuun ennusteen jälkeen</vt:lpstr>
      <vt:lpstr>Suomi: arvio työllisyys- ja kasvusopimuksen vaikutuksista</vt:lpstr>
      <vt:lpstr>Suomi: rakenneuudistusten tarve</vt:lpstr>
      <vt:lpstr>Suomi: hallituksen rakennepoliittinen ohjelma 29.8.</vt:lpstr>
      <vt:lpstr>Kiitos!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2013-09-17T06:16:31Z</dcterms:created>
  <dcterms:modified xsi:type="dcterms:W3CDTF">2013-09-17T06:41:42Z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0x0101009199387C237A99439053722C2AB2BA47</vt:lpwstr>
  </property>
  <property fmtid="{D5CDD505-2E9C-101B-9397-08002B2CF9AE}" pid="3" name="HeaderStyleDefinitions">
    <vt:lpwstr/>
  </property>
</Properties>
</file>