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281" r:id="rId6"/>
    <p:sldId id="282" r:id="rId7"/>
    <p:sldId id="283" r:id="rId8"/>
    <p:sldId id="287" r:id="rId9"/>
    <p:sldId id="288" r:id="rId10"/>
    <p:sldId id="265" r:id="rId11"/>
    <p:sldId id="285" r:id="rId12"/>
    <p:sldId id="284" r:id="rId13"/>
    <p:sldId id="286" r:id="rId14"/>
    <p:sldId id="289" r:id="rId15"/>
  </p:sldIdLst>
  <p:sldSz cx="9144000" cy="6858000" type="screen4x3"/>
  <p:notesSz cx="6669088" cy="9872663"/>
  <p:defaultTextStyle>
    <a:defPPr>
      <a:defRPr lang="fi-FI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5EF"/>
    <a:srgbClr val="1F487C"/>
    <a:srgbClr val="AE9FAC"/>
    <a:srgbClr val="4B5EAA"/>
    <a:srgbClr val="3F3E3E"/>
    <a:srgbClr val="51569E"/>
    <a:srgbClr val="414042"/>
    <a:srgbClr val="00436F"/>
    <a:srgbClr val="00356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1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862" y="90"/>
      </p:cViewPr>
      <p:guideLst>
        <p:guide orient="horz" pos="310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 banking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Sheet1!$A$2:$A$32</c:f>
              <c:strCache>
                <c:ptCount val="31"/>
                <c:pt idx="0">
                  <c:v>Iceland</c:v>
                </c:pt>
                <c:pt idx="1">
                  <c:v>Norway</c:v>
                </c:pt>
                <c:pt idx="2">
                  <c:v>Denmark</c:v>
                </c:pt>
                <c:pt idx="3">
                  <c:v>Finland</c:v>
                </c:pt>
                <c:pt idx="4">
                  <c:v>Netherlands</c:v>
                </c:pt>
                <c:pt idx="5">
                  <c:v>Sweden</c:v>
                </c:pt>
                <c:pt idx="6">
                  <c:v>Estonia</c:v>
                </c:pt>
                <c:pt idx="7">
                  <c:v>Luxembourg</c:v>
                </c:pt>
                <c:pt idx="8">
                  <c:v>Belgium</c:v>
                </c:pt>
                <c:pt idx="9">
                  <c:v>United Kingdom</c:v>
                </c:pt>
                <c:pt idx="10">
                  <c:v>Latvia</c:v>
                </c:pt>
                <c:pt idx="11">
                  <c:v>France</c:v>
                </c:pt>
                <c:pt idx="12">
                  <c:v>Lithuania</c:v>
                </c:pt>
                <c:pt idx="13">
                  <c:v>Germany</c:v>
                </c:pt>
                <c:pt idx="14">
                  <c:v>Austria</c:v>
                </c:pt>
                <c:pt idx="15">
                  <c:v>Ireland</c:v>
                </c:pt>
                <c:pt idx="16">
                  <c:v>Czech Republic</c:v>
                </c:pt>
                <c:pt idx="17">
                  <c:v>EU</c:v>
                </c:pt>
                <c:pt idx="18">
                  <c:v>Malta</c:v>
                </c:pt>
                <c:pt idx="19">
                  <c:v>Slovakia</c:v>
                </c:pt>
                <c:pt idx="20">
                  <c:v>Spain</c:v>
                </c:pt>
                <c:pt idx="21">
                  <c:v>Poland</c:v>
                </c:pt>
                <c:pt idx="22">
                  <c:v>Croatia</c:v>
                </c:pt>
                <c:pt idx="23">
                  <c:v>Hungary</c:v>
                </c:pt>
                <c:pt idx="24">
                  <c:v>Slovenia</c:v>
                </c:pt>
                <c:pt idx="25">
                  <c:v>Italy</c:v>
                </c:pt>
                <c:pt idx="26">
                  <c:v>Portugal</c:v>
                </c:pt>
                <c:pt idx="27">
                  <c:v>Cyprus</c:v>
                </c:pt>
                <c:pt idx="28">
                  <c:v>Greece</c:v>
                </c:pt>
                <c:pt idx="29">
                  <c:v>Romania</c:v>
                </c:pt>
                <c:pt idx="30">
                  <c:v>Bulgaria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0.91</c:v>
                </c:pt>
                <c:pt idx="1">
                  <c:v>0.91</c:v>
                </c:pt>
                <c:pt idx="2">
                  <c:v>0.88</c:v>
                </c:pt>
                <c:pt idx="3">
                  <c:v>0.86</c:v>
                </c:pt>
                <c:pt idx="4">
                  <c:v>0.85</c:v>
                </c:pt>
                <c:pt idx="5">
                  <c:v>0.83</c:v>
                </c:pt>
                <c:pt idx="6">
                  <c:v>0.79</c:v>
                </c:pt>
                <c:pt idx="7">
                  <c:v>0.71</c:v>
                </c:pt>
                <c:pt idx="8">
                  <c:v>0.64</c:v>
                </c:pt>
                <c:pt idx="9">
                  <c:v>0.64</c:v>
                </c:pt>
                <c:pt idx="10">
                  <c:v>0.62</c:v>
                </c:pt>
                <c:pt idx="11">
                  <c:v>0.59</c:v>
                </c:pt>
                <c:pt idx="12">
                  <c:v>0.54</c:v>
                </c:pt>
                <c:pt idx="13">
                  <c:v>0.53</c:v>
                </c:pt>
                <c:pt idx="14">
                  <c:v>0.53</c:v>
                </c:pt>
                <c:pt idx="15">
                  <c:v>0.52</c:v>
                </c:pt>
                <c:pt idx="16">
                  <c:v>0.51</c:v>
                </c:pt>
                <c:pt idx="17">
                  <c:v>0.49</c:v>
                </c:pt>
                <c:pt idx="18">
                  <c:v>0.46</c:v>
                </c:pt>
                <c:pt idx="19">
                  <c:v>0.45</c:v>
                </c:pt>
                <c:pt idx="20">
                  <c:v>0.43</c:v>
                </c:pt>
                <c:pt idx="21">
                  <c:v>0.39</c:v>
                </c:pt>
                <c:pt idx="22">
                  <c:v>0.38</c:v>
                </c:pt>
                <c:pt idx="23">
                  <c:v>0.35</c:v>
                </c:pt>
                <c:pt idx="24">
                  <c:v>0.35</c:v>
                </c:pt>
                <c:pt idx="25">
                  <c:v>0.28999999999999998</c:v>
                </c:pt>
                <c:pt idx="26">
                  <c:v>0.28999999999999998</c:v>
                </c:pt>
                <c:pt idx="27">
                  <c:v>0.28000000000000003</c:v>
                </c:pt>
                <c:pt idx="28">
                  <c:v>0.19</c:v>
                </c:pt>
                <c:pt idx="29">
                  <c:v>0.05</c:v>
                </c:pt>
                <c:pt idx="30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Online investment services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Sheet1!$A$2:$A$32</c:f>
              <c:strCache>
                <c:ptCount val="31"/>
                <c:pt idx="0">
                  <c:v>Iceland</c:v>
                </c:pt>
                <c:pt idx="1">
                  <c:v>Norway</c:v>
                </c:pt>
                <c:pt idx="2">
                  <c:v>Denmark</c:v>
                </c:pt>
                <c:pt idx="3">
                  <c:v>Finland</c:v>
                </c:pt>
                <c:pt idx="4">
                  <c:v>Netherlands</c:v>
                </c:pt>
                <c:pt idx="5">
                  <c:v>Sweden</c:v>
                </c:pt>
                <c:pt idx="6">
                  <c:v>Estonia</c:v>
                </c:pt>
                <c:pt idx="7">
                  <c:v>Luxembourg</c:v>
                </c:pt>
                <c:pt idx="8">
                  <c:v>Belgium</c:v>
                </c:pt>
                <c:pt idx="9">
                  <c:v>United Kingdom</c:v>
                </c:pt>
                <c:pt idx="10">
                  <c:v>Latvia</c:v>
                </c:pt>
                <c:pt idx="11">
                  <c:v>France</c:v>
                </c:pt>
                <c:pt idx="12">
                  <c:v>Lithuania</c:v>
                </c:pt>
                <c:pt idx="13">
                  <c:v>Germany</c:v>
                </c:pt>
                <c:pt idx="14">
                  <c:v>Austria</c:v>
                </c:pt>
                <c:pt idx="15">
                  <c:v>Ireland</c:v>
                </c:pt>
                <c:pt idx="16">
                  <c:v>Czech Republic</c:v>
                </c:pt>
                <c:pt idx="17">
                  <c:v>EU</c:v>
                </c:pt>
                <c:pt idx="18">
                  <c:v>Malta</c:v>
                </c:pt>
                <c:pt idx="19">
                  <c:v>Slovakia</c:v>
                </c:pt>
                <c:pt idx="20">
                  <c:v>Spain</c:v>
                </c:pt>
                <c:pt idx="21">
                  <c:v>Poland</c:v>
                </c:pt>
                <c:pt idx="22">
                  <c:v>Croatia</c:v>
                </c:pt>
                <c:pt idx="23">
                  <c:v>Hungary</c:v>
                </c:pt>
                <c:pt idx="24">
                  <c:v>Slovenia</c:v>
                </c:pt>
                <c:pt idx="25">
                  <c:v>Italy</c:v>
                </c:pt>
                <c:pt idx="26">
                  <c:v>Portugal</c:v>
                </c:pt>
                <c:pt idx="27">
                  <c:v>Cyprus</c:v>
                </c:pt>
                <c:pt idx="28">
                  <c:v>Greece</c:v>
                </c:pt>
                <c:pt idx="29">
                  <c:v>Romania</c:v>
                </c:pt>
                <c:pt idx="30">
                  <c:v>Bulgaria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</c:v>
                </c:pt>
                <c:pt idx="1">
                  <c:v>0.1</c:v>
                </c:pt>
                <c:pt idx="2">
                  <c:v>0</c:v>
                </c:pt>
                <c:pt idx="3">
                  <c:v>0.12</c:v>
                </c:pt>
                <c:pt idx="4">
                  <c:v>7.0000000000000007E-2</c:v>
                </c:pt>
                <c:pt idx="5">
                  <c:v>0.19</c:v>
                </c:pt>
                <c:pt idx="6">
                  <c:v>0.03</c:v>
                </c:pt>
                <c:pt idx="7">
                  <c:v>0.08</c:v>
                </c:pt>
                <c:pt idx="8">
                  <c:v>0.03</c:v>
                </c:pt>
                <c:pt idx="9">
                  <c:v>0.06</c:v>
                </c:pt>
                <c:pt idx="10">
                  <c:v>0.01</c:v>
                </c:pt>
                <c:pt idx="11">
                  <c:v>0.03</c:v>
                </c:pt>
                <c:pt idx="12">
                  <c:v>0.01</c:v>
                </c:pt>
                <c:pt idx="13">
                  <c:v>0.06</c:v>
                </c:pt>
                <c:pt idx="14">
                  <c:v>0.03</c:v>
                </c:pt>
                <c:pt idx="15">
                  <c:v>0.01</c:v>
                </c:pt>
                <c:pt idx="16">
                  <c:v>0</c:v>
                </c:pt>
                <c:pt idx="17">
                  <c:v>0.04</c:v>
                </c:pt>
                <c:pt idx="18">
                  <c:v>0.02</c:v>
                </c:pt>
                <c:pt idx="19">
                  <c:v>0.01</c:v>
                </c:pt>
                <c:pt idx="20">
                  <c:v>0.02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0.02</c:v>
                </c:pt>
                <c:pt idx="26">
                  <c:v>0.02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 insurance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Sheet1!$A$2:$A$32</c:f>
              <c:strCache>
                <c:ptCount val="31"/>
                <c:pt idx="0">
                  <c:v>Iceland</c:v>
                </c:pt>
                <c:pt idx="1">
                  <c:v>Norway</c:v>
                </c:pt>
                <c:pt idx="2">
                  <c:v>Denmark</c:v>
                </c:pt>
                <c:pt idx="3">
                  <c:v>Finland</c:v>
                </c:pt>
                <c:pt idx="4">
                  <c:v>Netherlands</c:v>
                </c:pt>
                <c:pt idx="5">
                  <c:v>Sweden</c:v>
                </c:pt>
                <c:pt idx="6">
                  <c:v>Estonia</c:v>
                </c:pt>
                <c:pt idx="7">
                  <c:v>Luxembourg</c:v>
                </c:pt>
                <c:pt idx="8">
                  <c:v>Belgium</c:v>
                </c:pt>
                <c:pt idx="9">
                  <c:v>United Kingdom</c:v>
                </c:pt>
                <c:pt idx="10">
                  <c:v>Latvia</c:v>
                </c:pt>
                <c:pt idx="11">
                  <c:v>France</c:v>
                </c:pt>
                <c:pt idx="12">
                  <c:v>Lithuania</c:v>
                </c:pt>
                <c:pt idx="13">
                  <c:v>Germany</c:v>
                </c:pt>
                <c:pt idx="14">
                  <c:v>Austria</c:v>
                </c:pt>
                <c:pt idx="15">
                  <c:v>Ireland</c:v>
                </c:pt>
                <c:pt idx="16">
                  <c:v>Czech Republic</c:v>
                </c:pt>
                <c:pt idx="17">
                  <c:v>EU</c:v>
                </c:pt>
                <c:pt idx="18">
                  <c:v>Malta</c:v>
                </c:pt>
                <c:pt idx="19">
                  <c:v>Slovakia</c:v>
                </c:pt>
                <c:pt idx="20">
                  <c:v>Spain</c:v>
                </c:pt>
                <c:pt idx="21">
                  <c:v>Poland</c:v>
                </c:pt>
                <c:pt idx="22">
                  <c:v>Croatia</c:v>
                </c:pt>
                <c:pt idx="23">
                  <c:v>Hungary</c:v>
                </c:pt>
                <c:pt idx="24">
                  <c:v>Slovenia</c:v>
                </c:pt>
                <c:pt idx="25">
                  <c:v>Italy</c:v>
                </c:pt>
                <c:pt idx="26">
                  <c:v>Portugal</c:v>
                </c:pt>
                <c:pt idx="27">
                  <c:v>Cyprus</c:v>
                </c:pt>
                <c:pt idx="28">
                  <c:v>Greece</c:v>
                </c:pt>
                <c:pt idx="29">
                  <c:v>Romania</c:v>
                </c:pt>
                <c:pt idx="30">
                  <c:v>Bulgaria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0</c:v>
                </c:pt>
                <c:pt idx="1">
                  <c:v>0.24</c:v>
                </c:pt>
                <c:pt idx="2">
                  <c:v>0</c:v>
                </c:pt>
                <c:pt idx="3">
                  <c:v>0.19</c:v>
                </c:pt>
                <c:pt idx="4">
                  <c:v>0.31</c:v>
                </c:pt>
                <c:pt idx="5">
                  <c:v>0.14000000000000001</c:v>
                </c:pt>
                <c:pt idx="6">
                  <c:v>0.3</c:v>
                </c:pt>
                <c:pt idx="7">
                  <c:v>0.1</c:v>
                </c:pt>
                <c:pt idx="8">
                  <c:v>0.04</c:v>
                </c:pt>
                <c:pt idx="9">
                  <c:v>0.34</c:v>
                </c:pt>
                <c:pt idx="10">
                  <c:v>0.21</c:v>
                </c:pt>
                <c:pt idx="11">
                  <c:v>0.05</c:v>
                </c:pt>
                <c:pt idx="12">
                  <c:v>0.1</c:v>
                </c:pt>
                <c:pt idx="13">
                  <c:v>0.1</c:v>
                </c:pt>
                <c:pt idx="14">
                  <c:v>0.03</c:v>
                </c:pt>
                <c:pt idx="15">
                  <c:v>0.15</c:v>
                </c:pt>
                <c:pt idx="16">
                  <c:v>0.1</c:v>
                </c:pt>
                <c:pt idx="17">
                  <c:v>0.11</c:v>
                </c:pt>
                <c:pt idx="18">
                  <c:v>7.0000000000000007E-2</c:v>
                </c:pt>
                <c:pt idx="19">
                  <c:v>7.0000000000000007E-2</c:v>
                </c:pt>
                <c:pt idx="20">
                  <c:v>0.04</c:v>
                </c:pt>
                <c:pt idx="21">
                  <c:v>0.03</c:v>
                </c:pt>
                <c:pt idx="22">
                  <c:v>0.02</c:v>
                </c:pt>
                <c:pt idx="23">
                  <c:v>0.03</c:v>
                </c:pt>
                <c:pt idx="24">
                  <c:v>0.02</c:v>
                </c:pt>
                <c:pt idx="25">
                  <c:v>0.05</c:v>
                </c:pt>
                <c:pt idx="26">
                  <c:v>0.05</c:v>
                </c:pt>
                <c:pt idx="27">
                  <c:v>0.02</c:v>
                </c:pt>
                <c:pt idx="28">
                  <c:v>0.03</c:v>
                </c:pt>
                <c:pt idx="29">
                  <c:v>0.01</c:v>
                </c:pt>
                <c:pt idx="30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Online lending services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Sheet1!$A$2:$A$32</c:f>
              <c:strCache>
                <c:ptCount val="31"/>
                <c:pt idx="0">
                  <c:v>Iceland</c:v>
                </c:pt>
                <c:pt idx="1">
                  <c:v>Norway</c:v>
                </c:pt>
                <c:pt idx="2">
                  <c:v>Denmark</c:v>
                </c:pt>
                <c:pt idx="3">
                  <c:v>Finland</c:v>
                </c:pt>
                <c:pt idx="4">
                  <c:v>Netherlands</c:v>
                </c:pt>
                <c:pt idx="5">
                  <c:v>Sweden</c:v>
                </c:pt>
                <c:pt idx="6">
                  <c:v>Estonia</c:v>
                </c:pt>
                <c:pt idx="7">
                  <c:v>Luxembourg</c:v>
                </c:pt>
                <c:pt idx="8">
                  <c:v>Belgium</c:v>
                </c:pt>
                <c:pt idx="9">
                  <c:v>United Kingdom</c:v>
                </c:pt>
                <c:pt idx="10">
                  <c:v>Latvia</c:v>
                </c:pt>
                <c:pt idx="11">
                  <c:v>France</c:v>
                </c:pt>
                <c:pt idx="12">
                  <c:v>Lithuania</c:v>
                </c:pt>
                <c:pt idx="13">
                  <c:v>Germany</c:v>
                </c:pt>
                <c:pt idx="14">
                  <c:v>Austria</c:v>
                </c:pt>
                <c:pt idx="15">
                  <c:v>Ireland</c:v>
                </c:pt>
                <c:pt idx="16">
                  <c:v>Czech Republic</c:v>
                </c:pt>
                <c:pt idx="17">
                  <c:v>EU</c:v>
                </c:pt>
                <c:pt idx="18">
                  <c:v>Malta</c:v>
                </c:pt>
                <c:pt idx="19">
                  <c:v>Slovakia</c:v>
                </c:pt>
                <c:pt idx="20">
                  <c:v>Spain</c:v>
                </c:pt>
                <c:pt idx="21">
                  <c:v>Poland</c:v>
                </c:pt>
                <c:pt idx="22">
                  <c:v>Croatia</c:v>
                </c:pt>
                <c:pt idx="23">
                  <c:v>Hungary</c:v>
                </c:pt>
                <c:pt idx="24">
                  <c:v>Slovenia</c:v>
                </c:pt>
                <c:pt idx="25">
                  <c:v>Italy</c:v>
                </c:pt>
                <c:pt idx="26">
                  <c:v>Portugal</c:v>
                </c:pt>
                <c:pt idx="27">
                  <c:v>Cyprus</c:v>
                </c:pt>
                <c:pt idx="28">
                  <c:v>Greece</c:v>
                </c:pt>
                <c:pt idx="29">
                  <c:v>Romania</c:v>
                </c:pt>
                <c:pt idx="30">
                  <c:v>Bulgaria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0</c:v>
                </c:pt>
                <c:pt idx="1">
                  <c:v>0.16</c:v>
                </c:pt>
                <c:pt idx="2">
                  <c:v>0</c:v>
                </c:pt>
                <c:pt idx="3">
                  <c:v>0.09</c:v>
                </c:pt>
                <c:pt idx="4">
                  <c:v>0.04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0.03</c:v>
                </c:pt>
                <c:pt idx="8">
                  <c:v>0.02</c:v>
                </c:pt>
                <c:pt idx="9">
                  <c:v>0.06</c:v>
                </c:pt>
                <c:pt idx="10">
                  <c:v>0.06</c:v>
                </c:pt>
                <c:pt idx="11">
                  <c:v>0.02</c:v>
                </c:pt>
                <c:pt idx="12">
                  <c:v>0.01</c:v>
                </c:pt>
                <c:pt idx="13">
                  <c:v>0.03</c:v>
                </c:pt>
                <c:pt idx="14">
                  <c:v>0</c:v>
                </c:pt>
                <c:pt idx="15">
                  <c:v>0.02</c:v>
                </c:pt>
                <c:pt idx="16">
                  <c:v>0.01</c:v>
                </c:pt>
                <c:pt idx="17">
                  <c:v>0.02</c:v>
                </c:pt>
                <c:pt idx="18">
                  <c:v>0.01</c:v>
                </c:pt>
                <c:pt idx="19">
                  <c:v>0.03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0.01</c:v>
                </c:pt>
                <c:pt idx="27">
                  <c:v>0</c:v>
                </c:pt>
                <c:pt idx="28">
                  <c:v>0.01</c:v>
                </c:pt>
                <c:pt idx="29">
                  <c:v>0</c:v>
                </c:pt>
                <c:pt idx="30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840400"/>
        <c:axId val="113843536"/>
      </c:barChart>
      <c:catAx>
        <c:axId val="11384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43536"/>
        <c:crosses val="autoZero"/>
        <c:auto val="1"/>
        <c:lblAlgn val="ctr"/>
        <c:lblOffset val="100"/>
        <c:noMultiLvlLbl val="0"/>
      </c:catAx>
      <c:valAx>
        <c:axId val="11384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4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8460426746042343E-2"/>
          <c:y val="1.7692593281411841E-2"/>
          <c:w val="0.90004883607357966"/>
          <c:h val="5.2997443397052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as the primary payment method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Sheet1!$B$2:$B$18</c:f>
              <c:numCache>
                <c:formatCode>0%</c:formatCode>
                <c:ptCount val="17"/>
                <c:pt idx="0">
                  <c:v>0.71</c:v>
                </c:pt>
                <c:pt idx="1">
                  <c:v>0.68</c:v>
                </c:pt>
                <c:pt idx="2">
                  <c:v>0.65</c:v>
                </c:pt>
                <c:pt idx="3">
                  <c:v>0.61</c:v>
                </c:pt>
                <c:pt idx="4">
                  <c:v>0.57999999999999996</c:v>
                </c:pt>
                <c:pt idx="5">
                  <c:v>0.48</c:v>
                </c:pt>
                <c:pt idx="6">
                  <c:v>0.45</c:v>
                </c:pt>
                <c:pt idx="7">
                  <c:v>0.43</c:v>
                </c:pt>
                <c:pt idx="8">
                  <c:v>0.39</c:v>
                </c:pt>
                <c:pt idx="9">
                  <c:v>0.37</c:v>
                </c:pt>
                <c:pt idx="10">
                  <c:v>0.35</c:v>
                </c:pt>
                <c:pt idx="11">
                  <c:v>0.32</c:v>
                </c:pt>
                <c:pt idx="12">
                  <c:v>0.28000000000000003</c:v>
                </c:pt>
                <c:pt idx="13">
                  <c:v>0.28000000000000003</c:v>
                </c:pt>
                <c:pt idx="14">
                  <c:v>0.26</c:v>
                </c:pt>
                <c:pt idx="15">
                  <c:v>0.23</c:v>
                </c:pt>
                <c:pt idx="16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Card as the primary payment method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Sheet1!$C$2:$C$18</c:f>
              <c:numCache>
                <c:formatCode>0%</c:formatCode>
                <c:ptCount val="17"/>
                <c:pt idx="0">
                  <c:v>0.22</c:v>
                </c:pt>
                <c:pt idx="1">
                  <c:v>0.24</c:v>
                </c:pt>
                <c:pt idx="2">
                  <c:v>0.26</c:v>
                </c:pt>
                <c:pt idx="3">
                  <c:v>0.31</c:v>
                </c:pt>
                <c:pt idx="4">
                  <c:v>0.36</c:v>
                </c:pt>
                <c:pt idx="5">
                  <c:v>0.49</c:v>
                </c:pt>
                <c:pt idx="6">
                  <c:v>0.52</c:v>
                </c:pt>
                <c:pt idx="7">
                  <c:v>0.56999999999999995</c:v>
                </c:pt>
                <c:pt idx="8">
                  <c:v>0.6</c:v>
                </c:pt>
                <c:pt idx="9">
                  <c:v>0.64</c:v>
                </c:pt>
                <c:pt idx="10">
                  <c:v>0.64</c:v>
                </c:pt>
                <c:pt idx="11">
                  <c:v>0.67</c:v>
                </c:pt>
                <c:pt idx="12">
                  <c:v>0.72</c:v>
                </c:pt>
                <c:pt idx="13">
                  <c:v>0.72</c:v>
                </c:pt>
                <c:pt idx="14">
                  <c:v>0.74</c:v>
                </c:pt>
                <c:pt idx="15">
                  <c:v>0.76</c:v>
                </c:pt>
                <c:pt idx="16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13838440"/>
        <c:axId val="113843144"/>
      </c:barChart>
      <c:dateAx>
        <c:axId val="113838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43144"/>
        <c:crosses val="autoZero"/>
        <c:auto val="0"/>
        <c:lblOffset val="100"/>
        <c:baseTimeUnit val="days"/>
        <c:minorUnit val="1"/>
      </c:dateAx>
      <c:valAx>
        <c:axId val="11384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38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2" y="1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084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2" y="9378084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144D54-B8F4-45E9-AC81-CB04EA0404D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24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2" y="1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89832"/>
            <a:ext cx="5335895" cy="44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84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2" y="9378084"/>
            <a:ext cx="288962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7" tIns="45484" rIns="90967" bIns="45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189561-A48B-4550-9CA1-E2E33612C40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1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PowerPoint_97-2003_Presentation1.ppt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094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r:id="rId5" imgW="0" imgH="0" progId="PowerPoint.Show.8">
                  <p:embed/>
                </p:oleObj>
              </mc:Choice>
              <mc:Fallback>
                <p:oleObj r:id="rId5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746000"/>
            <a:ext cx="4302000" cy="1857600"/>
          </a:xfrm>
        </p:spPr>
        <p:txBody>
          <a:bodyPr anchor="b" anchorCtr="0"/>
          <a:lstStyle>
            <a:lvl1pPr algn="l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58400"/>
            <a:ext cx="4302000" cy="939600"/>
          </a:xfrm>
        </p:spPr>
        <p:txBody>
          <a:bodyPr>
            <a:normAutofit/>
          </a:bodyPr>
          <a:lstStyle>
            <a:lvl1pPr marL="0" indent="0" algn="l">
              <a:buFont typeface="Symbol" pitchFamily="18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3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442800"/>
            <a:ext cx="4302000" cy="3333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1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7600"/>
            <a:ext cx="727200" cy="3636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15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d_distribution_title"/>
          <p:cNvSpPr txBox="1"/>
          <p:nvPr userDrawn="1"/>
        </p:nvSpPr>
        <p:spPr>
          <a:xfrm>
            <a:off x="6228000" y="6357600"/>
            <a:ext cx="1886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FFFFFF"/>
                </a:solidFill>
                <a:latin typeface="Arial" panose="020B0604020202020204" pitchFamily="34" charset="0"/>
              </a:rPr>
              <a:t>Unrestricted</a:t>
            </a:r>
            <a:endParaRPr lang="fi-FI" sz="8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_and_company"/>
          <p:cNvSpPr txBox="1"/>
          <p:nvPr userDrawn="1"/>
        </p:nvSpPr>
        <p:spPr>
          <a:xfrm>
            <a:off x="457200" y="715800"/>
            <a:ext cx="4301999" cy="3348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l"/>
            <a:r>
              <a:rPr lang="fi-FI" sz="1200" smtClean="0">
                <a:solidFill>
                  <a:srgbClr val="FFFFFF"/>
                </a:solidFill>
                <a:latin typeface="Georgia" panose="02040502050405020303" pitchFamily="18" charset="0"/>
              </a:rPr>
              <a:t>Bank of Finland</a:t>
            </a:r>
            <a:endParaRPr lang="fi-FI" sz="1200" dirty="0" err="1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306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preserve="1" userDrawn="1">
  <p:cSld name="text_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8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0"/>
            <a:ext cx="914034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6400" y="363600"/>
            <a:ext cx="65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6400" y="1821600"/>
            <a:ext cx="6548400" cy="43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7600"/>
            <a:ext cx="7272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4400" y="6357600"/>
            <a:ext cx="19296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rgbClr val="3F3E3E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230932" y="6357600"/>
            <a:ext cx="2682136" cy="363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rgbClr val="3F3E3E"/>
                </a:solidFill>
              </a:rPr>
              <a:t>Suomen Pankki – </a:t>
            </a:r>
            <a:r>
              <a:rPr lang="fi-FI" sz="800" dirty="0" err="1" smtClean="0">
                <a:solidFill>
                  <a:srgbClr val="3F3E3E"/>
                </a:solidFill>
              </a:rPr>
              <a:t>Finlands</a:t>
            </a:r>
            <a:r>
              <a:rPr lang="fi-FI" sz="800" dirty="0" smtClean="0">
                <a:solidFill>
                  <a:srgbClr val="3F3E3E"/>
                </a:solidFill>
              </a:rPr>
              <a:t> Bank – Bank of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2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0" baseline="0">
          <a:solidFill>
            <a:srgbClr val="51569E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2000">
          <a:solidFill>
            <a:srgbClr val="3F3E3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Where does Finland stand - and move -  in digital finance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457200" y="3758400"/>
            <a:ext cx="4302000" cy="16646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Olli Rehn, Member of the Board, Bank of Finland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Opening keynote</a:t>
            </a:r>
          </a:p>
          <a:p>
            <a:r>
              <a:rPr lang="en-US" dirty="0" smtClean="0"/>
              <a:t>Future Digital Finance Forum</a:t>
            </a:r>
          </a:p>
          <a:p>
            <a:r>
              <a:rPr lang="en-US" dirty="0" err="1" smtClean="0"/>
              <a:t>Korjaamo</a:t>
            </a:r>
            <a:r>
              <a:rPr lang="en-US" dirty="0" smtClean="0"/>
              <a:t>, Helsinki</a:t>
            </a:r>
          </a:p>
          <a:p>
            <a:r>
              <a:rPr lang="en-US" dirty="0" smtClean="0"/>
              <a:t>26 April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Olli Rehn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1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872" y="2264828"/>
            <a:ext cx="2417667" cy="1143000"/>
          </a:xfrm>
        </p:spPr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26.4.2017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Olli Rehn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63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of population using financial services over the internet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160070"/>
              </p:ext>
            </p:extLst>
          </p:nvPr>
        </p:nvGraphicFramePr>
        <p:xfrm>
          <a:off x="735106" y="1820863"/>
          <a:ext cx="7699282" cy="430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7810146" y="5888506"/>
            <a:ext cx="5693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800" i="1" dirty="0" smtClean="0">
                <a:solidFill>
                  <a:schemeClr val="bg1">
                    <a:lumMod val="50000"/>
                  </a:schemeClr>
                </a:solidFill>
              </a:rPr>
              <a:t>Eurostat</a:t>
            </a:r>
            <a:endParaRPr lang="en-GB" sz="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Image of National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41" y="2458463"/>
            <a:ext cx="197365" cy="12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5" y="1721223"/>
            <a:ext cx="8534400" cy="44917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Economy and Society Index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 descr="Image of National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720" y="2338037"/>
            <a:ext cx="197365" cy="12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eGovernment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1" y="1675484"/>
            <a:ext cx="8695766" cy="4576719"/>
          </a:xfrm>
          <a:prstGeom prst="rect">
            <a:avLst/>
          </a:prstGeom>
        </p:spPr>
      </p:pic>
      <p:pic>
        <p:nvPicPr>
          <p:cNvPr id="11" name="Picture 10" descr="Image of National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00" y="2158744"/>
            <a:ext cx="197365" cy="12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 bwMode="auto">
          <a:xfrm>
            <a:off x="2205316" y="2043855"/>
            <a:ext cx="3299012" cy="674104"/>
          </a:xfrm>
          <a:prstGeom prst="wedgeRoundRectCallout">
            <a:avLst>
              <a:gd name="adj1" fmla="val -83683"/>
              <a:gd name="adj2" fmla="val 44989"/>
              <a:gd name="adj3" fmla="val 16667"/>
            </a:avLst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latinLnBrk="0"/>
            <a:r>
              <a:rPr lang="en-US" sz="1400" dirty="0">
                <a:solidFill>
                  <a:srgbClr val="222222"/>
                </a:solidFill>
                <a:latin typeface="+mj-lt"/>
              </a:rPr>
              <a:t>Finland and Estonia set up a joint institute to develop X-Road technology</a:t>
            </a:r>
          </a:p>
        </p:txBody>
      </p:sp>
    </p:spTree>
    <p:extLst>
      <p:ext uri="{BB962C8B-B14F-4D97-AF65-F5344CB8AC3E}">
        <p14:creationId xmlns:p14="http://schemas.microsoft.com/office/powerpoint/2010/main" val="32223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National Income Register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kansallinen</a:t>
            </a:r>
            <a:r>
              <a:rPr lang="en-GB" dirty="0" smtClean="0"/>
              <a:t> </a:t>
            </a:r>
            <a:r>
              <a:rPr lang="en-GB" dirty="0" err="1" smtClean="0"/>
              <a:t>tulorekisteri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about all wages and salaries are recorded</a:t>
            </a:r>
          </a:p>
          <a:p>
            <a:r>
              <a:rPr lang="en-GB" dirty="0" smtClean="0"/>
              <a:t>Real time data warehouse</a:t>
            </a:r>
          </a:p>
          <a:p>
            <a:r>
              <a:rPr lang="en-GB" dirty="0" smtClean="0"/>
              <a:t>Makes tax cards and tax returns unnecessary</a:t>
            </a:r>
          </a:p>
          <a:p>
            <a:r>
              <a:rPr lang="en-GB" dirty="0" smtClean="0"/>
              <a:t>Makes applying for and paying of benefits easier</a:t>
            </a:r>
          </a:p>
          <a:p>
            <a:r>
              <a:rPr lang="en-GB" dirty="0" smtClean="0"/>
              <a:t>National Income Register will go online 1.1.2019</a:t>
            </a:r>
          </a:p>
          <a:p>
            <a:r>
              <a:rPr lang="en-GB" dirty="0" smtClean="0"/>
              <a:t>Access to data is restricted – citizens can only see their own data but not other’s</a:t>
            </a:r>
          </a:p>
          <a:p>
            <a:r>
              <a:rPr lang="en-GB" dirty="0" smtClean="0"/>
              <a:t>Opens new possibilities for many different government and financial services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2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Finland as a digital innovator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0" y="2514600"/>
            <a:ext cx="6548400" cy="3612600"/>
          </a:xfrm>
        </p:spPr>
        <p:txBody>
          <a:bodyPr>
            <a:normAutofit/>
          </a:bodyPr>
          <a:lstStyle/>
          <a:p>
            <a:pPr marL="0" indent="0" defTabSz="838200">
              <a:spcAft>
                <a:spcPts val="1200"/>
              </a:spcAft>
              <a:buNone/>
            </a:pPr>
            <a:r>
              <a:rPr lang="en-GB" sz="1800" dirty="0" smtClean="0"/>
              <a:t>Human Capital Index (WEF)			</a:t>
            </a:r>
            <a:r>
              <a:rPr lang="en-GB" sz="1800" b="1" dirty="0" smtClean="0"/>
              <a:t>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place</a:t>
            </a:r>
          </a:p>
          <a:p>
            <a:pPr marL="0" indent="0" defTabSz="838200">
              <a:spcAft>
                <a:spcPts val="1200"/>
              </a:spcAft>
              <a:buNone/>
            </a:pPr>
            <a:r>
              <a:rPr lang="en-GB" sz="1800" dirty="0" smtClean="0"/>
              <a:t>Digital Economy and Society Index (EU)		</a:t>
            </a:r>
            <a:r>
              <a:rPr lang="en-GB" sz="1800" b="1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place</a:t>
            </a:r>
          </a:p>
          <a:p>
            <a:pPr marL="0" indent="0" defTabSz="838200">
              <a:spcAft>
                <a:spcPts val="1200"/>
              </a:spcAft>
              <a:buNone/>
            </a:pPr>
            <a:r>
              <a:rPr lang="en-GB" sz="1800" dirty="0" smtClean="0"/>
              <a:t>Networked Readiness Index (WEF) 		</a:t>
            </a:r>
            <a:r>
              <a:rPr lang="en-GB" sz="1800" b="1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place</a:t>
            </a:r>
          </a:p>
          <a:p>
            <a:pPr marL="0" indent="0">
              <a:spcAft>
                <a:spcPts val="1200"/>
              </a:spcAft>
              <a:buNone/>
              <a:tabLst>
                <a:tab pos="5022850" algn="l"/>
              </a:tabLst>
            </a:pPr>
            <a:r>
              <a:rPr lang="en-GB" sz="1800" dirty="0" smtClean="0"/>
              <a:t>Bloomberg Innovation Index 	</a:t>
            </a:r>
            <a:r>
              <a:rPr lang="en-GB" sz="1800" b="1" dirty="0" smtClean="0"/>
              <a:t>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place</a:t>
            </a:r>
          </a:p>
          <a:p>
            <a:pPr marL="0" indent="0" defTabSz="838200">
              <a:spcAft>
                <a:spcPts val="1200"/>
              </a:spcAft>
              <a:buNone/>
            </a:pPr>
            <a:r>
              <a:rPr lang="en-GB" sz="1800" dirty="0" smtClean="0"/>
              <a:t>Global Talent Competitiveness Index (INSEAD) 	</a:t>
            </a:r>
            <a:r>
              <a:rPr lang="en-GB" sz="1800" b="1" dirty="0" smtClean="0"/>
              <a:t>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place</a:t>
            </a:r>
          </a:p>
        </p:txBody>
      </p:sp>
    </p:spTree>
    <p:extLst>
      <p:ext uri="{BB962C8B-B14F-4D97-AF65-F5344CB8AC3E}">
        <p14:creationId xmlns:p14="http://schemas.microsoft.com/office/powerpoint/2010/main" val="36010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of Finland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6148" name="Picture 4" descr="http://www.centralbanking.com/sites/centralbanking/files/import/IMG/987/84987/bank-of-fin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of population using cash as the primary payment method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7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37399"/>
              </p:ext>
            </p:extLst>
          </p:nvPr>
        </p:nvGraphicFramePr>
        <p:xfrm>
          <a:off x="1308847" y="1936376"/>
          <a:ext cx="7125953" cy="378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361031" y="5888506"/>
            <a:ext cx="20185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800" i="1" dirty="0" smtClean="0">
                <a:solidFill>
                  <a:schemeClr val="bg1">
                    <a:lumMod val="50000"/>
                  </a:schemeClr>
                </a:solidFill>
              </a:rPr>
              <a:t>Federation of Finnish Financial Services</a:t>
            </a:r>
            <a:endParaRPr lang="en-GB" sz="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Finanssivalvonta</a:t>
            </a:r>
            <a:r>
              <a:rPr lang="en-GB" dirty="0" smtClean="0"/>
              <a:t> FIN-FSA</a:t>
            </a:r>
            <a:br>
              <a:rPr lang="en-GB" dirty="0" smtClean="0"/>
            </a:br>
            <a:r>
              <a:rPr lang="en-GB" dirty="0" smtClean="0"/>
              <a:t>Innovation Help Desk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819" y="1820863"/>
            <a:ext cx="6498699" cy="430688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26.4.2017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Olli Rehn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f_template">
  <a:themeElements>
    <a:clrScheme name="bof_uusi">
      <a:dk1>
        <a:sysClr val="windowText" lastClr="000000"/>
      </a:dk1>
      <a:lt1>
        <a:sysClr val="window" lastClr="FFFFFF"/>
      </a:lt1>
      <a:dk2>
        <a:srgbClr val="3F3E3E"/>
      </a:dk2>
      <a:lt2>
        <a:srgbClr val="FAF5EF"/>
      </a:lt2>
      <a:accent1>
        <a:srgbClr val="51569E"/>
      </a:accent1>
      <a:accent2>
        <a:srgbClr val="DA8D91"/>
      </a:accent2>
      <a:accent3>
        <a:srgbClr val="A3A6D2"/>
      </a:accent3>
      <a:accent4>
        <a:srgbClr val="91A27C"/>
      </a:accent4>
      <a:accent5>
        <a:srgbClr val="C83486"/>
      </a:accent5>
      <a:accent6>
        <a:srgbClr val="009DE0"/>
      </a:accent6>
      <a:hlink>
        <a:srgbClr val="51569E"/>
      </a:hlink>
      <a:folHlink>
        <a:srgbClr val="DA8D91"/>
      </a:folHlink>
    </a:clrScheme>
    <a:fontScheme name="bof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rgbClr val="4140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of_template.potx" id="{82B938EC-ECF2-49DE-AC71-09E951452893}" vid="{0C633DB0-635B-4FA2-ADB2-5DD6C1DA2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iginatorCorporateName xmlns="http://schemas.microsoft.com/sharepoint/v3">Suomen Pankki</OriginatorCorporateName>
    <Originator xmlns="http://schemas.microsoft.com/sharepoint/v3">Olli Rehn</Originator>
    <Date xmlns="http://schemas.microsoft.com/sharepoint/v3/fields">2017-04-25T21:00:00+00:00</Date>
    <Status xmlns="http://schemas.microsoft.com/sharepoint/v3">Luonnos</Status>
    <OriginatorUnitSP xmlns="http://schemas.microsoft.com/sharepoint/v3">Johtokunta</OriginatorUnitSP>
    <SecurityReasonSP xmlns="http://schemas.microsoft.com/sharepoint/v3" xsi:nil="true"/>
    <Publicityclass xmlns="http://schemas.microsoft.com/sharepoint/v3">Julkinen</Publicityclass>
    <AddedRelations xmlns="http://schemas.microsoft.com/sharepoint/v3" xsi:nil="true"/>
    <_dlc_DocId xmlns="6abfb843-8d7c-4249-b079-714b89b7c896">FHSVFZRAMW3M-217-59</_dlc_DocId>
    <_dlc_DocIdUrl xmlns="6abfb843-8d7c-4249-b079-714b89b7c896">
      <Url>http://kirstu/jk/ollirehn/_layouts/DocIdRedir.aspx?ID=FHSVFZRAMW3M-217-59</Url>
      <Description>FHSVFZRAMW3M-217-59</Description>
    </_dlc_DocIdUrl>
    <LinkInfoId xmlns="f391d589-9b02-48f3-83f6-9467866173e8" xsi:nil="true"/>
    <OriginatorUnitFiva xmlns="http://schemas.microsoft.com/sharepoint/v3" xsi:nil="true"/>
    <Contributor xmlns="http://schemas.microsoft.com/sharepoint/v3" xsi:nil="true"/>
    <Publisher xmlns="http://schemas.microsoft.com/sharepoint/v3" xsi:nil="true"/>
    <Rights xmlns="http://schemas.microsoft.com/sharepoint/v3" xsi:nil="true"/>
    <SecurityReasonFiva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ti taustamateriaali ja vapaa-aika" ma:contentTypeID="0x010100B2DB3CF3D2444BC5B037D513960529B30068C975E39B05994998AF11B90F4F91DB" ma:contentTypeVersion="0" ma:contentTypeDescription="" ma:contentTypeScope="" ma:versionID="ff61eda7e64078b70f8c498e23c8dbad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f391d589-9b02-48f3-83f6-9467866173e8" xmlns:ns4="6abfb843-8d7c-4249-b079-714b89b7c896" targetNamespace="http://schemas.microsoft.com/office/2006/metadata/properties" ma:root="true" ma:fieldsID="9585c3f6dabe042fc85c61e7b0816db2" ns1:_="" ns2:_="" ns3:_="" ns4:_="">
    <xsd:import namespace="http://schemas.microsoft.com/sharepoint/v3"/>
    <xsd:import namespace="http://schemas.microsoft.com/sharepoint/v3/fields"/>
    <xsd:import namespace="f391d589-9b02-48f3-83f6-9467866173e8"/>
    <xsd:import namespace="6abfb843-8d7c-4249-b079-714b89b7c896"/>
    <xsd:element name="properties">
      <xsd:complexType>
        <xsd:sequence>
          <xsd:element name="documentManagement">
            <xsd:complexType>
              <xsd:all>
                <xsd:element ref="ns1:Status" minOccurs="0"/>
                <xsd:element ref="ns1:Originator" minOccurs="0"/>
                <xsd:element ref="ns1:OriginatorCorporateName" minOccurs="0"/>
                <xsd:element ref="ns1:OriginatorUnitSP" minOccurs="0"/>
                <xsd:element ref="ns1:OriginatorUnitFiva" minOccurs="0"/>
                <xsd:element ref="ns1:Publisher" minOccurs="0"/>
                <xsd:element ref="ns1:Contributor" minOccurs="0"/>
                <xsd:element ref="ns2:Date" minOccurs="0"/>
                <xsd:element ref="ns1:Publicityclass" minOccurs="0"/>
                <xsd:element ref="ns1:SecurityReasonSP" minOccurs="0"/>
                <xsd:element ref="ns1:SecurityReasonFiva" minOccurs="0"/>
                <xsd:element ref="ns1:Rights" minOccurs="0"/>
                <xsd:element ref="ns1:AddedRelations" minOccurs="0"/>
                <xsd:element ref="ns3:LinkInfoId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Tila" ma:default="Luonnos" ma:description="" ma:internalName="Status">
      <xsd:simpleType>
        <xsd:restriction base="dms:Choice">
          <xsd:enumeration value="Luonnos"/>
          <xsd:enumeration value="Valmis"/>
        </xsd:restriction>
      </xsd:simpleType>
    </xsd:element>
    <xsd:element name="Originator" ma:index="10" nillable="true" ma:displayName="Tekijä(t)" ma:description="" ma:internalName="Originator">
      <xsd:simpleType>
        <xsd:restriction base="dms:Text"/>
      </xsd:simpleType>
    </xsd:element>
    <xsd:element name="OriginatorCorporateName" ma:index="11" nillable="true" ma:displayName="Tekijän organisaatio" ma:description="" ma:internalName="OriginatorCorporateName">
      <xsd:simpleType>
        <xsd:restriction base="dms:Text"/>
      </xsd:simpleType>
    </xsd:element>
    <xsd:element name="OriginatorUnitSP" ma:index="12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Kieli- ja julkaisupalvelu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</xsd:restriction>
      </xsd:simpleType>
    </xsd:element>
    <xsd:element name="OriginatorUnitFiva" ma:index="13" nillable="true" ma:displayName="Tekijän organisaatioyksikkö" ma:default="" ma:description="" ma:internalName="OriginatorUnitFiva" ma:readOnly="false">
      <xsd:simpleType>
        <xsd:restriction base="dms:Choice">
          <xsd:enumeration value="Johtaja"/>
          <xsd:enumeration value="Johdon neuvonantaja"/>
          <xsd:enumeration value="Esikunta"/>
          <xsd:enumeration value="Viestintä"/>
          <xsd:enumeration value="Instituutiovalvonta"/>
          <xsd:enumeration value="IV Rahoitussektori"/>
          <xsd:enumeration value="IV Työeläkelaitokset"/>
          <xsd:enumeration value="IV Vahinko- ja henkivakuutusyhtiöt"/>
          <xsd:enumeration value="Markkina- ja menettelytapavalvonta"/>
          <xsd:enumeration value="MV IFRS-valvonta"/>
          <xsd:enumeration value="MV Markkinat"/>
          <xsd:enumeration value="MV Pankki- ja vakuutuspalvelut ja -tuotteet"/>
          <xsd:enumeration value="MV Sijoituspalvelut ja -tuotteet"/>
          <xsd:enumeration value="MV Työttömyysvakuutus"/>
          <xsd:enumeration value="Riskienvalvonta"/>
          <xsd:enumeration value="RV Luottoriskit"/>
          <xsd:enumeration value="RV Markkina- ja likviditeettiriskit"/>
          <xsd:enumeration value="RV Operatiiviset riskit"/>
          <xsd:enumeration value="RV Taloudellinen analyysi"/>
        </xsd:restriction>
      </xsd:simpleType>
    </xsd:element>
    <xsd:element name="Publisher" ma:index="14" nillable="true" ma:displayName="Julkaisija" ma:description="" ma:internalName="Publisher">
      <xsd:simpleType>
        <xsd:restriction base="dms:Text"/>
      </xsd:simpleType>
    </xsd:element>
    <xsd:element name="Contributor" ma:index="15" nillable="true" ma:displayName="Muu tekijä" ma:description="" ma:internalName="Contributor">
      <xsd:simpleType>
        <xsd:restriction base="dms:Text"/>
      </xsd:simpleType>
    </xsd:element>
    <xsd:element name="Publicityclass" ma:index="17" nillable="true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8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SecurityReasonFiva" ma:index="19" nillable="true" ma:displayName="Salassapitoperuste" ma:default="" ma:description="" ma:internalName="SecurityReasonFiva" ma:readOnly="false">
      <xsd:simpleType>
        <xsd:restriction base="dms:Choice">
          <xsd:enumeration value="-"/>
          <xsd:enumeration value="JulkL 24.1 § 2 k kansainvälinen toiminta"/>
          <xsd:enumeration value="JulkL 24.1 § 3 k esitutkintamateriaali"/>
          <xsd:enumeration value="JulkL 24.1 § 6 k kanteluasiakirjat ennen ratkaisua"/>
          <xsd:enumeration value="JulkL 24.1 § 7 k turvajärjestelmät"/>
          <xsd:enumeration value="JulkL 24.1 § 8 k onnettomuus ja poikkeusoloihin varautuminen"/>
          <xsd:enumeration value="JulkL 24.1 § 12 k selvitykset rahoitusmarkkinoista"/>
          <xsd:enumeration value="JulkL 24.1 § 13 k kansantalouden kehitystä kuvaavat tilastot"/>
          <xsd:enumeration value="JulkL 24.1 § 15 k tarkastus- ja valvontatoimi"/>
          <xsd:enumeration value="JulkL 24.1 § 17 k julkisyhteisön liike- ja ammattisalaisuus"/>
          <xsd:enumeration value="JulkL 24.1 § 18 k julkisyhteisön työmarkkinaosapuolen asiakirjat"/>
          <xsd:enumeration value="JulkL 24.1 § 19 k Fivan oikeudenkäynti valmistelumateriaali"/>
          <xsd:enumeration value="JulkL 24.1 § 20 k yksityisen liike- ja ammattisalaisuus"/>
          <xsd:enumeration value="JulkL 24.1 § 23 k tietoja henkilön vuosituloista tai varallisuudesta"/>
          <xsd:enumeration value="JulkL 24.1 § 25 k tietoja työhallinnon asiakkaista tai terveydentilasta"/>
          <xsd:enumeration value="JulkL 24.1 § 29 k rekrytointi"/>
          <xsd:enumeration value="JulkL 24.1 § 32 k tietoja henkilökohtaisista oloista"/>
          <xsd:enumeration value="JulkL 5.2 § e contrario"/>
          <xsd:enumeration value="JulkL 6.1 § 9 k e contrario"/>
          <xsd:enumeration value="JulkL 7.2 § tarjouskilpailu kesken"/>
          <xsd:enumeration value="JulkL 23 § vaitiolovelvollisuus ja hyväksikäyttökielto"/>
          <xsd:enumeration value="Julkinen, kun asia päätetty"/>
          <xsd:enumeration value="Luottamuksellisuutta ei määritelty"/>
        </xsd:restriction>
      </xsd:simpleType>
    </xsd:element>
    <xsd:element name="Rights" ma:index="20" nillable="true" ma:displayName="Tekijänoikeudet" ma:description="" ma:internalName="Rights">
      <xsd:simpleType>
        <xsd:restriction base="dms:Text"/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16" nillable="true" ma:displayName="Päivämäärä" ma:default="[today]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1d589-9b02-48f3-83f6-9467866173e8" elementFormDefault="qualified">
    <xsd:import namespace="http://schemas.microsoft.com/office/2006/documentManagement/types"/>
    <xsd:import namespace="http://schemas.microsoft.com/office/infopath/2007/PartnerControls"/>
    <xsd:element name="LinkInfoId" ma:index="22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fb843-8d7c-4249-b079-714b89b7c896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Otsikko"/>
        <xsd:element ref="dc:subject" minOccurs="0" maxOccurs="1" ma:index="9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E2912A-8FBC-403F-ADAB-790015E16D9E}"/>
</file>

<file path=customXml/itemProps2.xml><?xml version="1.0" encoding="utf-8"?>
<ds:datastoreItem xmlns:ds="http://schemas.openxmlformats.org/officeDocument/2006/customXml" ds:itemID="{2B3DA48A-F8BE-4564-BC46-1BA26F7AB649}"/>
</file>

<file path=customXml/itemProps3.xml><?xml version="1.0" encoding="utf-8"?>
<ds:datastoreItem xmlns:ds="http://schemas.openxmlformats.org/officeDocument/2006/customXml" ds:itemID="{1C2500B9-4D47-498E-99E3-F1E00530E2A0}"/>
</file>

<file path=customXml/itemProps4.xml><?xml version="1.0" encoding="utf-8"?>
<ds:datastoreItem xmlns:ds="http://schemas.openxmlformats.org/officeDocument/2006/customXml" ds:itemID="{FA7ABE55-FE84-4E75-BFB7-70EBD387E908}"/>
</file>

<file path=docProps/app.xml><?xml version="1.0" encoding="utf-8"?>
<Properties xmlns="http://schemas.openxmlformats.org/officeDocument/2006/extended-properties" xmlns:vt="http://schemas.openxmlformats.org/officeDocument/2006/docPropsVTypes">
  <Template>bof_template</Template>
  <TotalTime>2633</TotalTime>
  <Words>186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Georgia</vt:lpstr>
      <vt:lpstr>Symbol</vt:lpstr>
      <vt:lpstr>Wingdings</vt:lpstr>
      <vt:lpstr>bof_template</vt:lpstr>
      <vt:lpstr>Microsoft PowerPoint 97-2003 Presentation</vt:lpstr>
      <vt:lpstr>Where does Finland stand - and move -  in digital finance</vt:lpstr>
      <vt:lpstr>Percentage of population using financial services over the internet</vt:lpstr>
      <vt:lpstr>Digital Economy and Society Index </vt:lpstr>
      <vt:lpstr>eGovernment </vt:lpstr>
      <vt:lpstr>National Income Register (kansallinen tulorekisteri)</vt:lpstr>
      <vt:lpstr>Finland as a digital innovator </vt:lpstr>
      <vt:lpstr>Bank of Finland</vt:lpstr>
      <vt:lpstr>Percentage of population using cash as the primary payment method</vt:lpstr>
      <vt:lpstr>Finanssivalvonta FIN-FSA Innovation Help Desk</vt:lpstr>
      <vt:lpstr>Thank you</vt:lpstr>
    </vt:vector>
  </TitlesOfParts>
  <Company>Bank of Finland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does Finland stand - and move -  in digital finance</dc:title>
  <dc:creator>Olli Rehn</dc:creator>
  <cp:keywords/>
  <cp:lastModifiedBy>Hämäläinen, Mari</cp:lastModifiedBy>
  <cp:revision>139</cp:revision>
  <cp:lastPrinted>2017-04-25T06:51:34Z</cp:lastPrinted>
  <dcterms:created xsi:type="dcterms:W3CDTF">2016-10-18T11:22:14Z</dcterms:created>
  <dcterms:modified xsi:type="dcterms:W3CDTF">2017-04-25T06:53:00Z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Saved">
    <vt:lpwstr>1</vt:lpwstr>
  </property>
  <property fmtid="{D5CDD505-2E9C-101B-9397-08002B2CF9AE}" pid="3" name="dvKameleonVerID">
    <vt:lpwstr>289.72.08.003</vt:lpwstr>
  </property>
  <property fmtid="{D5CDD505-2E9C-101B-9397-08002B2CF9AE}" pid="4" name="dvLanguage">
    <vt:lpwstr>2057</vt:lpwstr>
  </property>
  <property fmtid="{D5CDD505-2E9C-101B-9397-08002B2CF9AE}" pid="5" name="dvTemplate">
    <vt:lpwstr>bof_template.potx</vt:lpwstr>
  </property>
  <property fmtid="{D5CDD505-2E9C-101B-9397-08002B2CF9AE}" pid="6" name="dvDefinition">
    <vt:lpwstr>104 (dd_default.xml)</vt:lpwstr>
  </property>
  <property fmtid="{D5CDD505-2E9C-101B-9397-08002B2CF9AE}" pid="7" name="dvDefinitionID">
    <vt:lpwstr>104</vt:lpwstr>
  </property>
  <property fmtid="{D5CDD505-2E9C-101B-9397-08002B2CF9AE}" pid="8" name="dvContentFile">
    <vt:lpwstr>dd_default.xml</vt:lpwstr>
  </property>
  <property fmtid="{D5CDD505-2E9C-101B-9397-08002B2CF9AE}" pid="9" name="dvGlobalVerID">
    <vt:lpwstr>289.90.08.015</vt:lpwstr>
  </property>
  <property fmtid="{D5CDD505-2E9C-101B-9397-08002B2CF9AE}" pid="10" name="dvDefinitionVersion">
    <vt:lpwstr>8.1 / 7.4.2015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TosCompany">
    <vt:lpwstr>SUPA</vt:lpwstr>
  </property>
  <property fmtid="{D5CDD505-2E9C-101B-9397-08002B2CF9AE}" pid="20" name="dvUsed">
    <vt:lpwstr>1</vt:lpwstr>
  </property>
  <property fmtid="{D5CDD505-2E9C-101B-9397-08002B2CF9AE}" pid="21" name="dvTosLevel">
    <vt:lpwstr>3</vt:lpwstr>
  </property>
  <property fmtid="{D5CDD505-2E9C-101B-9397-08002B2CF9AE}" pid="22" name="dvTosNativeIdentifier1">
    <vt:lpwstr>J</vt:lpwstr>
  </property>
  <property fmtid="{D5CDD505-2E9C-101B-9397-08002B2CF9AE}" pid="23" name="dvTosNativeIdentifier2">
    <vt:lpwstr>J3</vt:lpwstr>
  </property>
  <property fmtid="{D5CDD505-2E9C-101B-9397-08002B2CF9AE}" pid="24" name="dvTosNativeIdentifier3">
    <vt:lpwstr>J3.1</vt:lpwstr>
  </property>
  <property fmtid="{D5CDD505-2E9C-101B-9397-08002B2CF9AE}" pid="25" name="dvTosDocType">
    <vt:lpwstr>Esitys</vt:lpwstr>
  </property>
  <property fmtid="{D5CDD505-2E9C-101B-9397-08002B2CF9AE}" pid="26" name="dvTosPublicity">
    <vt:lpwstr>Julkinen</vt:lpwstr>
  </property>
  <property fmtid="{D5CDD505-2E9C-101B-9397-08002B2CF9AE}" pid="27" name="dvTosGrsId">
    <vt:lpwstr>12622</vt:lpwstr>
  </property>
  <property fmtid="{D5CDD505-2E9C-101B-9397-08002B2CF9AE}" pid="28" name="dvTosDoctypeGrsId">
    <vt:lpwstr>52180</vt:lpwstr>
  </property>
  <property fmtid="{D5CDD505-2E9C-101B-9397-08002B2CF9AE}" pid="29" name="dvTosTaskPhaseId">
    <vt:lpwstr>11655</vt:lpwstr>
  </property>
  <property fmtid="{D5CDD505-2E9C-101B-9397-08002B2CF9AE}" pid="30" name="dvTosFilename">
    <vt:lpwstr>sp.xml</vt:lpwstr>
  </property>
  <property fmtid="{D5CDD505-2E9C-101B-9397-08002B2CF9AE}" pid="31" name="dvCompany">
    <vt:lpwstr>SUPA</vt:lpwstr>
  </property>
  <property fmtid="{D5CDD505-2E9C-101B-9397-08002B2CF9AE}" pid="32" name="dvSite">
    <vt:lpwstr>Helsinki</vt:lpwstr>
  </property>
  <property fmtid="{D5CDD505-2E9C-101B-9397-08002B2CF9AE}" pid="33" name="dvNumbering">
    <vt:lpwstr>0</vt:lpwstr>
  </property>
  <property fmtid="{D5CDD505-2E9C-101B-9397-08002B2CF9AE}" pid="34" name="dvDUname">
    <vt:lpwstr>Olli Rehn</vt:lpwstr>
  </property>
  <property fmtid="{D5CDD505-2E9C-101B-9397-08002B2CF9AE}" pid="35" name="dvDUdepartment">
    <vt:lpwstr>The Board</vt:lpwstr>
  </property>
  <property fmtid="{D5CDD505-2E9C-101B-9397-08002B2CF9AE}" pid="36" name="dvdutitle">
    <vt:lpwstr/>
  </property>
  <property fmtid="{D5CDD505-2E9C-101B-9397-08002B2CF9AE}" pid="37" name="dvLogoExist">
    <vt:lpwstr>0</vt:lpwstr>
  </property>
  <property fmtid="{D5CDD505-2E9C-101B-9397-08002B2CF9AE}" pid="38" name="dvCurrentlogo">
    <vt:lpwstr/>
  </property>
  <property fmtid="{D5CDD505-2E9C-101B-9397-08002B2CF9AE}" pid="39" name="OriginatorCorporateName">
    <vt:lpwstr>Suomen Pankki</vt:lpwstr>
  </property>
  <property fmtid="{D5CDD505-2E9C-101B-9397-08002B2CF9AE}" pid="40" name="Originator">
    <vt:lpwstr>Olli Rehn</vt:lpwstr>
  </property>
  <property fmtid="{D5CDD505-2E9C-101B-9397-08002B2CF9AE}" pid="41" name="Osasto">
    <vt:lpwstr>Johtokunta</vt:lpwstr>
  </property>
  <property fmtid="{D5CDD505-2E9C-101B-9397-08002B2CF9AE}" pid="42" name="RecordType">
    <vt:lpwstr>Esitys</vt:lpwstr>
  </property>
  <property fmtid="{D5CDD505-2E9C-101B-9397-08002B2CF9AE}" pid="43" name="bof_osasto">
    <vt:lpwstr>Johtokunta</vt:lpwstr>
  </property>
  <property fmtid="{D5CDD505-2E9C-101B-9397-08002B2CF9AE}" pid="44" name="OriginatorUnitSP">
    <vt:lpwstr>Johtokunta</vt:lpwstr>
  </property>
  <property fmtid="{D5CDD505-2E9C-101B-9397-08002B2CF9AE}" pid="45" name="Laatija">
    <vt:lpwstr>Olli Rehn</vt:lpwstr>
  </property>
  <property fmtid="{D5CDD505-2E9C-101B-9397-08002B2CF9AE}" pid="46" name="GRSId">
    <vt:lpwstr>52180</vt:lpwstr>
  </property>
  <property fmtid="{D5CDD505-2E9C-101B-9397-08002B2CF9AE}" pid="47" name="TaskId">
    <vt:lpwstr>12622</vt:lpwstr>
  </property>
  <property fmtid="{D5CDD505-2E9C-101B-9397-08002B2CF9AE}" pid="48" name="LanguageFiva">
    <vt:lpwstr/>
  </property>
  <property fmtid="{D5CDD505-2E9C-101B-9397-08002B2CF9AE}" pid="49" name="TaskPhaseId">
    <vt:lpwstr>11655</vt:lpwstr>
  </property>
  <property fmtid="{D5CDD505-2E9C-101B-9397-08002B2CF9AE}" pid="50" name="OriginatorUnitFiva">
    <vt:lpwstr/>
  </property>
  <property fmtid="{D5CDD505-2E9C-101B-9397-08002B2CF9AE}" pid="51" name="Function">
    <vt:lpwstr>J3.1 Suomen Pankin sisäiset työryhmät</vt:lpwstr>
  </property>
  <property fmtid="{D5CDD505-2E9C-101B-9397-08002B2CF9AE}" pid="52" name="bof_laitos">
    <vt:lpwstr>Suomen Pankki</vt:lpwstr>
  </property>
  <property fmtid="{D5CDD505-2E9C-101B-9397-08002B2CF9AE}" pid="53" name="GRSSelectionDate">
    <vt:filetime>2017-04-10T21:00:00Z</vt:filetime>
  </property>
  <property fmtid="{D5CDD505-2E9C-101B-9397-08002B2CF9AE}" pid="54" name="bof_laatija">
    <vt:lpwstr>Olli Rehn</vt:lpwstr>
  </property>
  <property fmtid="{D5CDD505-2E9C-101B-9397-08002B2CF9AE}" pid="55" name="LanguageSP">
    <vt:lpwstr/>
  </property>
  <property fmtid="{D5CDD505-2E9C-101B-9397-08002B2CF9AE}" pid="56" name="Otsikko">
    <vt:lpwstr>Where does Finland stand - and move -  in digital finance</vt:lpwstr>
  </property>
  <property fmtid="{D5CDD505-2E9C-101B-9397-08002B2CF9AE}" pid="57" name="subject">
    <vt:lpwstr>Where does Finland stand - and move -  in digital finance</vt:lpwstr>
  </property>
  <property fmtid="{D5CDD505-2E9C-101B-9397-08002B2CF9AE}" pid="58" name="Date">
    <vt:filetime>2017-04-25T21:00:00Z</vt:filetime>
  </property>
  <property fmtid="{D5CDD505-2E9C-101B-9397-08002B2CF9AE}" pid="59" name="bof_laatimispvm">
    <vt:lpwstr>26.4.2017</vt:lpwstr>
  </property>
  <property fmtid="{D5CDD505-2E9C-101B-9397-08002B2CF9AE}" pid="60" name="Status">
    <vt:lpwstr>Luonnos</vt:lpwstr>
  </property>
  <property fmtid="{D5CDD505-2E9C-101B-9397-08002B2CF9AE}" pid="61" name="ArchiveTime">
    <vt:lpwstr/>
  </property>
  <property fmtid="{D5CDD505-2E9C-101B-9397-08002B2CF9AE}" pid="62" name="RestrictionEscbRecord">
    <vt:lpwstr>Ei</vt:lpwstr>
  </property>
  <property fmtid="{D5CDD505-2E9C-101B-9397-08002B2CF9AE}" pid="63" name="RestrictionEscbSensitivity">
    <vt:lpwstr/>
  </property>
  <property fmtid="{D5CDD505-2E9C-101B-9397-08002B2CF9AE}" pid="64" name="Publicityclass">
    <vt:lpwstr>Julkinen</vt:lpwstr>
  </property>
  <property fmtid="{D5CDD505-2E9C-101B-9397-08002B2CF9AE}" pid="65" name="bof_luottamuksellisuus">
    <vt:lpwstr>Julkinen</vt:lpwstr>
  </property>
  <property fmtid="{D5CDD505-2E9C-101B-9397-08002B2CF9AE}" pid="66" name="Luottamuksellisuus">
    <vt:lpwstr>Julkinen</vt:lpwstr>
  </property>
  <property fmtid="{D5CDD505-2E9C-101B-9397-08002B2CF9AE}" pid="67" name="bof_julkisuuslaki">
    <vt:lpwstr/>
  </property>
  <property fmtid="{D5CDD505-2E9C-101B-9397-08002B2CF9AE}" pid="68" name="SecurityReasonFiva">
    <vt:lpwstr/>
  </property>
  <property fmtid="{D5CDD505-2E9C-101B-9397-08002B2CF9AE}" pid="69" name="SecurityReasonSP">
    <vt:lpwstr/>
  </property>
  <property fmtid="{D5CDD505-2E9C-101B-9397-08002B2CF9AE}" pid="70" name="CustomDistributionRestricted">
    <vt:lpwstr>False</vt:lpwstr>
  </property>
  <property fmtid="{D5CDD505-2E9C-101B-9397-08002B2CF9AE}" pid="71" name="CustomDistribution">
    <vt:lpwstr/>
  </property>
  <property fmtid="{D5CDD505-2E9C-101B-9397-08002B2CF9AE}" pid="72" name="ContentTypeId">
    <vt:lpwstr>0x010100B2DB3CF3D2444BC5B037D513960529B30068C975E39B05994998AF11B90F4F91DB</vt:lpwstr>
  </property>
  <property fmtid="{D5CDD505-2E9C-101B-9397-08002B2CF9AE}" pid="73" name="_dlc_DocIdItemGuid">
    <vt:lpwstr>1c76b523-6705-441c-945e-a4abcbe5e81e</vt:lpwstr>
  </property>
</Properties>
</file>