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defaultThemeVersion="166925"/>
  <mc:AlternateContent xmlns:mc="http://schemas.openxmlformats.org/markup-compatibility/2006">
    <mc:Choice Requires="x15">
      <x15ac:absPath xmlns:x15ac="http://schemas.microsoft.com/office/spreadsheetml/2010/11/ac" url="https://nova.bofnet.fi/sites/tikru/Projektidokumentaatio/Raportoijille/Ohjeet/Tekniset ohjeet/MAPE/Sisältövalidoinnit/"/>
    </mc:Choice>
  </mc:AlternateContent>
  <xr:revisionPtr revIDLastSave="0" documentId="13_ncr:1_{DFCD26F4-D296-4F54-963A-2B15BB51F178}" xr6:coauthVersionLast="47" xr6:coauthVersionMax="47" xr10:uidLastSave="{00000000-0000-0000-0000-000000000000}"/>
  <bookViews>
    <workbookView xWindow="-120" yWindow="-120" windowWidth="51840" windowHeight="21240" xr2:uid="{ED4C196C-DD9C-459A-9C25-D8AF7D643DAA}"/>
  </bookViews>
  <sheets>
    <sheet name="Version History" sheetId="1" r:id="rId1"/>
    <sheet name="INFO" sheetId="2" r:id="rId2"/>
    <sheet name="Header" sheetId="3" r:id="rId3"/>
    <sheet name="ACCO" sheetId="14" r:id="rId4"/>
    <sheet name="CARD" sheetId="13" r:id="rId5"/>
    <sheet name="TERM" sheetId="15" r:id="rId6"/>
    <sheet name="HPAY" sheetId="16" r:id="rId7"/>
    <sheet name="QPAY" sheetId="17" r:id="rId8"/>
    <sheet name="APAY" sheetId="18" r:id="rId9"/>
    <sheet name="SERV" sheetId="19" r:id="rId10"/>
    <sheet name="Reportlevel validations" sheetId="6" r:id="rId11"/>
  </sheets>
  <definedNames>
    <definedName name="_ftn1" localSheetId="1">INFO!$B$134</definedName>
    <definedName name="_ftnref1" localSheetId="1">INFO!#REF!</definedName>
    <definedName name="_Toc120519539" localSheetId="1">INFO!#REF!</definedName>
    <definedName name="_Toc185919855" localSheetId="1">INFO!#REF!</definedName>
    <definedName name="_Toc78195008" localSheetId="1">INFO!$B$20</definedName>
    <definedName name="_Toc78195009" localSheetId="1">INFO!$B$58</definedName>
    <definedName name="_Toc78195010" localSheetId="1">INFO!#REF!</definedName>
    <definedName name="_Toc78195011" localSheetId="1">INFO!$B$75</definedName>
    <definedName name="_Toc78195012" localSheetId="1">INFO!$B$79</definedName>
    <definedName name="_Toc78195013" localSheetId="1">INFO!#REF!</definedName>
    <definedName name="_Toc78195014" localSheetId="1">INFO!$B$90</definedName>
    <definedName name="_Toc78195015" localSheetId="1">INFO!$B$102</definedName>
    <definedName name="_Toc78195016" localSheetId="1">INFO!$B$106</definedName>
    <definedName name="_Toc78195023" localSheetId="10">'Reportlevel validations'!$B$1</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445" uniqueCount="565">
  <si>
    <t>1.0</t>
  </si>
  <si>
    <t>=</t>
  </si>
  <si>
    <t>FI&lt;NNNNNNNN&gt;</t>
  </si>
  <si>
    <t>001</t>
  </si>
  <si>
    <t>002</t>
  </si>
  <si>
    <t>003</t>
  </si>
  <si>
    <t>004</t>
  </si>
  <si>
    <t>typeOfDataProviderIdentifier</t>
  </si>
  <si>
    <t>dataProviderIdentifier</t>
  </si>
  <si>
    <t>typeOfReporterIdentifier</t>
  </si>
  <si>
    <t>reporterIdentifier</t>
  </si>
  <si>
    <t>surveyCode</t>
  </si>
  <si>
    <t>"VAT"</t>
  </si>
  <si>
    <t>reportingPeriodEnd</t>
  </si>
  <si>
    <t>frequency</t>
  </si>
  <si>
    <t>creationDate</t>
  </si>
  <si>
    <t>1…N</t>
  </si>
  <si>
    <t>entitysComment</t>
  </si>
  <si>
    <t>&gt;</t>
  </si>
  <si>
    <t>EFTPOS</t>
  </si>
  <si>
    <t>005</t>
  </si>
  <si>
    <t>006</t>
  </si>
  <si>
    <t>007</t>
  </si>
  <si>
    <t>008</t>
  </si>
  <si>
    <t>009</t>
  </si>
  <si>
    <t>&lt;&gt;</t>
  </si>
  <si>
    <t>010</t>
  </si>
  <si>
    <t>accountsDepositsAndOffices</t>
  </si>
  <si>
    <t>depositType</t>
  </si>
  <si>
    <t>assetsTransferableViaNetwork</t>
  </si>
  <si>
    <t>eMoneyAccount</t>
  </si>
  <si>
    <t>paymentServiceUser</t>
  </si>
  <si>
    <t>country</t>
  </si>
  <si>
    <t>amount</t>
  </si>
  <si>
    <t>value</t>
  </si>
  <si>
    <t>cardType</t>
  </si>
  <si>
    <t>eMoneyCardType</t>
  </si>
  <si>
    <t>scheme</t>
  </si>
  <si>
    <t>cashFunction</t>
  </si>
  <si>
    <t>combinationCard</t>
  </si>
  <si>
    <t>cardTechnology</t>
  </si>
  <si>
    <t>terminalType</t>
  </si>
  <si>
    <t>eftpos</t>
  </si>
  <si>
    <t>contactlessPayment</t>
  </si>
  <si>
    <t>terminalAcceptingEMoney</t>
  </si>
  <si>
    <t>eMoneyLoadingUnloading</t>
  </si>
  <si>
    <t>reportersRole</t>
  </si>
  <si>
    <t>informationType</t>
  </si>
  <si>
    <t>paymentService</t>
  </si>
  <si>
    <t>electronic</t>
  </si>
  <si>
    <t>paymentOrder</t>
  </si>
  <si>
    <t>channelForGivingConsent</t>
  </si>
  <si>
    <t>paymentScheme</t>
  </si>
  <si>
    <t>instantPayment</t>
  </si>
  <si>
    <t>eMoneyType</t>
  </si>
  <si>
    <t>remoteNonRemote</t>
  </si>
  <si>
    <t>contactlessTechnology</t>
  </si>
  <si>
    <t>terminal</t>
  </si>
  <si>
    <t>initiationChannel</t>
  </si>
  <si>
    <t>mobilePaymentType</t>
  </si>
  <si>
    <t>customerAuthentication</t>
  </si>
  <si>
    <t>reasonForNonSCA</t>
  </si>
  <si>
    <t>fraudType</t>
  </si>
  <si>
    <t>liabilityBearer</t>
  </si>
  <si>
    <t>counterpartysPSPLocation</t>
  </si>
  <si>
    <t>terminalLocation</t>
  </si>
  <si>
    <t>currency</t>
  </si>
  <si>
    <t>industry</t>
  </si>
  <si>
    <t>service</t>
  </si>
  <si>
    <t>null</t>
  </si>
  <si>
    <t>"FI"</t>
  </si>
  <si>
    <t>0</t>
  </si>
  <si>
    <t>"NC"</t>
  </si>
  <si>
    <t>"PT"</t>
  </si>
  <si>
    <t>"DBE"</t>
  </si>
  <si>
    <t>"CBE"</t>
  </si>
  <si>
    <t>"CP"</t>
  </si>
  <si>
    <t>"R"</t>
  </si>
  <si>
    <t>"NFC"</t>
  </si>
  <si>
    <t>0…N</t>
  </si>
  <si>
    <t>First version</t>
  </si>
  <si>
    <t>Sequence</t>
  </si>
  <si>
    <t>Field</t>
  </si>
  <si>
    <t>XML element</t>
  </si>
  <si>
    <t>Rule</t>
  </si>
  <si>
    <t>Left-hand side</t>
  </si>
  <si>
    <t>Operator</t>
  </si>
  <si>
    <t>Right-hand side</t>
  </si>
  <si>
    <t>Version</t>
  </si>
  <si>
    <t>Date</t>
  </si>
  <si>
    <t>is in format</t>
  </si>
  <si>
    <t>Valid</t>
  </si>
  <si>
    <t>Details</t>
  </si>
  <si>
    <t>VAT number without hyphen in format FI&lt;NNNNNNNN&gt;</t>
  </si>
  <si>
    <t>VAT number without hyphen in format FI&lt;NNNNNNNN &gt;</t>
  </si>
  <si>
    <t>Survey code</t>
  </si>
  <si>
    <t xml:space="preserve">End date of reporting period </t>
  </si>
  <si>
    <t>Data frequency</t>
  </si>
  <si>
    <t xml:space="preserve">Creation date </t>
  </si>
  <si>
    <t>Entity's Comment</t>
  </si>
  <si>
    <t>Possible short comment by the reporting entity</t>
  </si>
  <si>
    <t>typeOfReporterIdentifier must be the same as the one in the file name</t>
  </si>
  <si>
    <t>reporterIdentifier must be the same as the one in the file name</t>
  </si>
  <si>
    <t>Reporting period must be the same as the one in the file name</t>
  </si>
  <si>
    <t>frequency must be the same as the one in the file name</t>
  </si>
  <si>
    <t xml:space="preserve">Type of Data Provider’s identifier </t>
  </si>
  <si>
    <t>Data Provider's Identifier</t>
  </si>
  <si>
    <t>Type of Reporter's Identifier</t>
  </si>
  <si>
    <t>Reporter's Identifier</t>
  </si>
  <si>
    <t>Record type</t>
  </si>
  <si>
    <t>Left side</t>
  </si>
  <si>
    <t>Right side</t>
  </si>
  <si>
    <t>Mandatory</t>
  </si>
  <si>
    <t>null (empty)</t>
  </si>
  <si>
    <t>"P" or "C"</t>
  </si>
  <si>
    <t xml:space="preserve">Classifications </t>
  </si>
  <si>
    <t>Value</t>
  </si>
  <si>
    <t>Data on number and value</t>
  </si>
  <si>
    <t>Accounts, deposits and offices</t>
  </si>
  <si>
    <t>Deposit type</t>
  </si>
  <si>
    <t>Assets transferable via network</t>
  </si>
  <si>
    <t>E-money account</t>
  </si>
  <si>
    <t>Payment service user</t>
  </si>
  <si>
    <t>Amount</t>
  </si>
  <si>
    <t>Card type</t>
  </si>
  <si>
    <t>E-money card type</t>
  </si>
  <si>
    <t>Scheme</t>
  </si>
  <si>
    <t>Cash function</t>
  </si>
  <si>
    <t>Combination card</t>
  </si>
  <si>
    <t>Card technology</t>
  </si>
  <si>
    <t>Terminal type</t>
  </si>
  <si>
    <t>Contactless payment</t>
  </si>
  <si>
    <t>Terminal accepting e-money</t>
  </si>
  <si>
    <t>E-money loading/unloading</t>
  </si>
  <si>
    <t>Service</t>
  </si>
  <si>
    <t>Reporter's role</t>
  </si>
  <si>
    <t>Information type</t>
  </si>
  <si>
    <t>Payment service</t>
  </si>
  <si>
    <t>Electronic</t>
  </si>
  <si>
    <t>Payment order</t>
  </si>
  <si>
    <t>Channel for giving consent</t>
  </si>
  <si>
    <t>Payment scheme</t>
  </si>
  <si>
    <t>Instant payment</t>
  </si>
  <si>
    <t>E-money type</t>
  </si>
  <si>
    <t>Remote/non-remote</t>
  </si>
  <si>
    <t>Contactless technology</t>
  </si>
  <si>
    <t>Terminal</t>
  </si>
  <si>
    <t>Initiation channel</t>
  </si>
  <si>
    <t>Mobile payment type</t>
  </si>
  <si>
    <t>Reason for non-SCA</t>
  </si>
  <si>
    <t>Fraud type</t>
  </si>
  <si>
    <t>Liability bearer</t>
  </si>
  <si>
    <r>
      <t xml:space="preserve">Counterparty's PSP location
</t>
    </r>
    <r>
      <rPr>
        <sz val="11"/>
        <color rgb="FF000000"/>
        <rFont val="Arial"/>
        <family val="2"/>
      </rPr>
      <t>Counterparty's PSP location in accordance with the ISO 3166 classification.</t>
    </r>
  </si>
  <si>
    <r>
      <t xml:space="preserve">Terminal location
</t>
    </r>
    <r>
      <rPr>
        <sz val="11"/>
        <color rgb="FF000000"/>
        <rFont val="Arial"/>
        <family val="2"/>
      </rPr>
      <t>Terminal location in accordance with the ISO 3166 classification.</t>
    </r>
  </si>
  <si>
    <t>Currency</t>
  </si>
  <si>
    <t>"PT, "FT" or "LF"</t>
  </si>
  <si>
    <t>"PT" or "FT"</t>
  </si>
  <si>
    <t>"CT", "CP", "CW", "EMP", "MR", "OTD" or "RCP"</t>
  </si>
  <si>
    <t>"CT", "CP", "CW", "EMP" or "RCP"</t>
  </si>
  <si>
    <t>"DD", "CP", "CHQ", "OTD" or "RCP"</t>
  </si>
  <si>
    <t>"DD", "CP" or "RCP"</t>
  </si>
  <si>
    <t>"CT" or "OTD"</t>
  </si>
  <si>
    <t>"CT", "CP", "EMP" or "OTD"</t>
  </si>
  <si>
    <t>"P", "C" or "F"</t>
  </si>
  <si>
    <t>"EB" or "ES"</t>
  </si>
  <si>
    <t>"NEP" or "NEO"</t>
  </si>
  <si>
    <t>"SCT", "SCTI", "ONUS", "POPS", "SRT", "NPC", "NPCI", "CRBP" or "OTH"</t>
  </si>
  <si>
    <t>"SDDC" or "SDDB"</t>
  </si>
  <si>
    <t>"VISA", "MCRD", "AMEX", "DINE", "CUP", "JCB", "DISC" or "OTH"</t>
  </si>
  <si>
    <t>"VISA", "MCRD", "AMEX", "DINE" or "OTH"</t>
  </si>
  <si>
    <t>"C110", "C120" or "C130"</t>
  </si>
  <si>
    <t>"C110, "C120", "C130" or "C900"</t>
  </si>
  <si>
    <t>"R" or "NR"</t>
  </si>
  <si>
    <t>"R", "NRP" or "NRC"</t>
  </si>
  <si>
    <t>"NFC" or "OTH"</t>
  </si>
  <si>
    <t>"T012" or "T900"</t>
  </si>
  <si>
    <t>"T011", "T020" or "T900"</t>
  </si>
  <si>
    <t>"T011", "T020", "T030" or "T900"</t>
  </si>
  <si>
    <t>"T011" or "T020"</t>
  </si>
  <si>
    <t>"EP", "MP", "IN", "PI" or "OT"</t>
  </si>
  <si>
    <t>"OB", "MP", "PI" or "OT"</t>
  </si>
  <si>
    <t>"MP", "PI", or "OT"</t>
  </si>
  <si>
    <t>"DP" or "OT"</t>
  </si>
  <si>
    <t>"CR", "MP" or "OT"</t>
  </si>
  <si>
    <t>"C2B" or "OTH"</t>
  </si>
  <si>
    <t>"P2P", "C2B" or "OTH"</t>
  </si>
  <si>
    <t>"R01", "R03", "R04", "R05", "R07" or "R08"</t>
  </si>
  <si>
    <t>"R02", "R03", "R04", "R05" or "R06"</t>
  </si>
  <si>
    <t>"R01", "R04", "R05", "R07", "R08", "R09" or "R99"</t>
  </si>
  <si>
    <t>"R02", "R04", "R05", "R06" or "R99"</t>
  </si>
  <si>
    <t>"R01", "R05", "R08", "R09" or "R99"</t>
  </si>
  <si>
    <t>"R02", "R05", "R06" or "R99"</t>
  </si>
  <si>
    <t>"R01", "R03", "R04", "R05", "R07", "R08", "R09" or "R99"</t>
  </si>
  <si>
    <t>"F01", "F06" or "F07"</t>
  </si>
  <si>
    <t>"F07" or "F08"</t>
  </si>
  <si>
    <t>"F02", "F03", "F04", "F05", "F06", "F07" or "F99"</t>
  </si>
  <si>
    <t>"F02", "F03", "F04", "F07" or "F99"</t>
  </si>
  <si>
    <t>"F02", "F03", "F04", "F05", "F06", "F07" or "F08"</t>
  </si>
  <si>
    <t>Letter Q in quarterly reporting 
Letter H in half-yearly reporting</t>
  </si>
  <si>
    <t>Remote/Non-Remote</t>
  </si>
  <si>
    <t>Value of element typeOfDataProviderIdentifier</t>
  </si>
  <si>
    <t>Value of element dataProviderIdentifier</t>
  </si>
  <si>
    <t>Value of element typeOfReporterIdentifier</t>
  </si>
  <si>
    <t>Value of element reporterIdentifier</t>
  </si>
  <si>
    <t>Value of element surveyCode</t>
  </si>
  <si>
    <t>Value of element reportingPeriodEnd</t>
  </si>
  <si>
    <t>Value of element frequency</t>
  </si>
  <si>
    <t>Value of element creationDate</t>
  </si>
  <si>
    <r>
      <t xml:space="preserve">Country
</t>
    </r>
    <r>
      <rPr>
        <sz val="11"/>
        <color rgb="FF000000"/>
        <rFont val="Arial"/>
        <family val="2"/>
      </rPr>
      <t>For payment accounts accessed by AISPs, AISP location, and regarding AISP customers, residency of the customer in accordance with the ISO 3166 classification.</t>
    </r>
  </si>
  <si>
    <r>
      <t xml:space="preserve">Country
</t>
    </r>
    <r>
      <rPr>
        <sz val="11"/>
        <color rgb="FF000000"/>
        <rFont val="Arial"/>
        <family val="2"/>
      </rPr>
      <t>Cardholder's residency in accordance with the ISO 3166 classification.</t>
    </r>
  </si>
  <si>
    <r>
      <t xml:space="preserve">Country
</t>
    </r>
    <r>
      <rPr>
        <sz val="11"/>
        <color rgb="FF000000"/>
        <rFont val="Arial"/>
        <family val="2"/>
      </rPr>
      <t>Country of location of terminal in accordance with the ISO 3166 classification.</t>
    </r>
  </si>
  <si>
    <r>
      <t xml:space="preserve">Industry
</t>
    </r>
    <r>
      <rPr>
        <sz val="11"/>
        <color rgb="FF000000"/>
        <rFont val="Arial"/>
        <family val="2"/>
      </rPr>
      <t>Industry in accordance with the  ISO 18245 ”Merchant Category Code” (MCC)</t>
    </r>
  </si>
  <si>
    <t>"ER" or "EE"</t>
  </si>
  <si>
    <t>"CT", "CP", "EMP" or "RCP"</t>
  </si>
  <si>
    <t>"DD", "CP", "CHQ" or "RCP"</t>
  </si>
  <si>
    <t>"6010" or "6011"</t>
  </si>
  <si>
    <t>"PT", "FT" or "LF"</t>
  </si>
  <si>
    <t>"CT", "DD", "CP", "CW", "EMP", "EML", "CHQ", "MR", "OTD", "CBE", "DBE", "OTN" or "RCP"</t>
  </si>
  <si>
    <t>"CW" or "CBE"</t>
  </si>
  <si>
    <t>Customer authentication</t>
  </si>
  <si>
    <t>Element</t>
  </si>
  <si>
    <t>Q1</t>
  </si>
  <si>
    <t>Q2</t>
  </si>
  <si>
    <t>Q3</t>
  </si>
  <si>
    <t>Q4</t>
  </si>
  <si>
    <t>H1</t>
  </si>
  <si>
    <t>H2</t>
  </si>
  <si>
    <t>Header</t>
  </si>
  <si>
    <t>cardRecords (CARD section)</t>
  </si>
  <si>
    <t>accoRecords (ACCO section)</t>
  </si>
  <si>
    <t>termRecords (TERM section)</t>
  </si>
  <si>
    <t>hpayRecords (HPAY section)</t>
  </si>
  <si>
    <t>qpayRecords (QPAY section)</t>
  </si>
  <si>
    <t>apayRecords (APAY section)</t>
  </si>
  <si>
    <t>servRecords (SERV section)</t>
  </si>
  <si>
    <t>acco</t>
  </si>
  <si>
    <t>0-1</t>
  </si>
  <si>
    <t>card</t>
  </si>
  <si>
    <t>term</t>
  </si>
  <si>
    <t>hpay</t>
  </si>
  <si>
    <t>qpay</t>
  </si>
  <si>
    <t>apay</t>
  </si>
  <si>
    <t>serv</t>
  </si>
  <si>
    <t>Section</t>
  </si>
  <si>
    <t>Number of sections</t>
  </si>
  <si>
    <t>Number of elements</t>
  </si>
  <si>
    <t>Quarterly reporting</t>
  </si>
  <si>
    <t>Half-yearly reporting</t>
  </si>
  <si>
    <t>Yearly reporting</t>
  </si>
  <si>
    <t>31 of March</t>
  </si>
  <si>
    <t>30 of June</t>
  </si>
  <si>
    <t>30 of September</t>
  </si>
  <si>
    <t>31 of December</t>
  </si>
  <si>
    <t>+1 month</t>
  </si>
  <si>
    <t>+2 months</t>
  </si>
  <si>
    <t>+8 months</t>
  </si>
  <si>
    <t>Reporting</t>
  </si>
  <si>
    <t xml:space="preserve">”MAPE” = Reporting of payment transaction and fraudulent payment transactions
</t>
  </si>
  <si>
    <t>"MAPE"</t>
  </si>
  <si>
    <t>"C111", "C112", "C120", "C130", "C200" or "C900"</t>
  </si>
  <si>
    <t>"E11", "E12" or "E21"</t>
  </si>
  <si>
    <t>"NC", "CC" or "EC"</t>
  </si>
  <si>
    <t>"NC" or "CC"</t>
  </si>
  <si>
    <t>"NC" or "EC"</t>
  </si>
  <si>
    <t>"T011" or "T022"</t>
  </si>
  <si>
    <t>Reporting period i.e. reference period</t>
  </si>
  <si>
    <t>"Q" or "H"</t>
  </si>
  <si>
    <t>Submission from the last day of the reference period</t>
  </si>
  <si>
    <t>Last day of reference period</t>
  </si>
  <si>
    <t>"true"</t>
  </si>
  <si>
    <t>"true" or "false"</t>
  </si>
  <si>
    <r>
      <t xml:space="preserve">Type of reporting entity's identifier: VAT = </t>
    </r>
    <r>
      <rPr>
        <sz val="11"/>
        <rFont val="Arial"/>
        <family val="2"/>
      </rPr>
      <t>‘VAT number’</t>
    </r>
    <r>
      <rPr>
        <sz val="11"/>
        <color rgb="FFFF0000"/>
        <rFont val="Arial"/>
        <family val="2"/>
      </rPr>
      <t xml:space="preserve"> </t>
    </r>
    <r>
      <rPr>
        <sz val="11"/>
        <color rgb="FF000000"/>
        <rFont val="Arial"/>
        <family val="2"/>
      </rPr>
      <t xml:space="preserve">denoting the VAT number </t>
    </r>
  </si>
  <si>
    <r>
      <t xml:space="preserve">Type of reporting entity's identifier: VAT = </t>
    </r>
    <r>
      <rPr>
        <sz val="11"/>
        <rFont val="Arial"/>
        <family val="2"/>
      </rPr>
      <t xml:space="preserve">‘VAT number’ </t>
    </r>
    <r>
      <rPr>
        <sz val="11"/>
        <color rgb="FF000000"/>
        <rFont val="Arial"/>
        <family val="2"/>
      </rPr>
      <t xml:space="preserve">denoting the VAT number </t>
    </r>
  </si>
  <si>
    <t>"false"</t>
  </si>
  <si>
    <t>Code list name (ID)</t>
  </si>
  <si>
    <t>XSD code list</t>
  </si>
  <si>
    <t>accountEnum</t>
  </si>
  <si>
    <t>1: Accounts, deposits and offices (CL_ACCO_MAPE)</t>
  </si>
  <si>
    <t>depositTypeEnum</t>
  </si>
  <si>
    <t>2: Deposit type (CL_DEPO_TYPE_MAPE)</t>
  </si>
  <si>
    <t>paymentServiceUserEnum</t>
  </si>
  <si>
    <t>3: Payment service user (CL_PSU_TYPE_MAPE)</t>
  </si>
  <si>
    <t>countryEnum</t>
  </si>
  <si>
    <t>24: Country (ISO 3166) (CL_COUNTRY_MAPE)</t>
  </si>
  <si>
    <t>cardTypeEnum</t>
  </si>
  <si>
    <t>4: Card type (CL_CARD_TYPE_MAPE)</t>
  </si>
  <si>
    <t>eMoneyCardTypeEnum</t>
  </si>
  <si>
    <t>5: E-money card type (CL_E-MONEY_MAPE)</t>
  </si>
  <si>
    <t>schemeEnum</t>
  </si>
  <si>
    <t>6: Scheme (CL_SCHEME_MAPE)</t>
  </si>
  <si>
    <t>combinationCardEnum</t>
  </si>
  <si>
    <t>7: Combination card (CL_COMBI_CARD_MAPE)</t>
  </si>
  <si>
    <t>cardTechnologyEnum</t>
  </si>
  <si>
    <t>8: Card technology (CL_CARD_TECH_MAPE)</t>
  </si>
  <si>
    <t>24: Country (ISO 3166) (CL_COUNTRY_MAPE</t>
  </si>
  <si>
    <t>terminalEnum</t>
  </si>
  <si>
    <t>9: Terminal type (CL_TERM_TYPE_MAPE)</t>
  </si>
  <si>
    <t>serviceEnum</t>
  </si>
  <si>
    <t>23: Service type (CL_SERV_TYPE_MAPE)</t>
  </si>
  <si>
    <t>reportersRoleEnum</t>
  </si>
  <si>
    <t>12: Payment service provider's role (CL_PSP_ROLE_MAPE)</t>
  </si>
  <si>
    <t>informationTypeEnum</t>
  </si>
  <si>
    <t>10: Information type (CL_INFO_TYPE_MAPE)</t>
  </si>
  <si>
    <t>paymentServiceEnum</t>
  </si>
  <si>
    <t>11: Payment service type (CL_PAY_TYPE_MAPE)</t>
  </si>
  <si>
    <t>paymentOrderEnum</t>
  </si>
  <si>
    <t>13: Payment order (CL_PAY_ORDER_MAPE)</t>
  </si>
  <si>
    <t>channelConsentEnum</t>
  </si>
  <si>
    <t>14: Channel used for giving consent (CL_CHNNL_CONSENT_MAPE)</t>
  </si>
  <si>
    <t>6: Payment scheme (CL_SCHEME_MAPE)</t>
  </si>
  <si>
    <t>eMoneyTypeEnum</t>
  </si>
  <si>
    <t>5: E-money type (CL_E-MONEY_MAPE)</t>
  </si>
  <si>
    <t>remoteEnum</t>
  </si>
  <si>
    <t>15: Remote/non-remote payment (CL_REMOTE_PAY_MAPE)</t>
  </si>
  <si>
    <t>contactlessTechnologyEnum</t>
  </si>
  <si>
    <t>16: Contactless technology (CL_CONTACTLESS_MAPE)</t>
  </si>
  <si>
    <t>9: Terminal (CL_TERM_TYPE_MAPE)</t>
  </si>
  <si>
    <t>initiationChannelEnum</t>
  </si>
  <si>
    <t>17: Initiation channel (CL_INT_CHNNL_MAPE)</t>
  </si>
  <si>
    <t>mobilePaymentTypeEnum</t>
  </si>
  <si>
    <t>18: Mobile payment type (CL_MOBILE_PAY_MAPE)</t>
  </si>
  <si>
    <t>customerAuthenticationEnum</t>
  </si>
  <si>
    <t>19: Strong customer authentication (CL_SCA_MAPE)</t>
  </si>
  <si>
    <t>reasonForNonSCAEnum</t>
  </si>
  <si>
    <t>20: Reason for non-SCA (CL_NSCA_REASON_MAPE)</t>
  </si>
  <si>
    <t>fraudTypeEnum</t>
  </si>
  <si>
    <t>21: Fraud type (CL_FRAUD_TYPE_MAPE)</t>
  </si>
  <si>
    <t>liabilityBearerEnum</t>
  </si>
  <si>
    <t>22: Liability bearer (CL_LB_BEARER_MAPE)</t>
  </si>
  <si>
    <t>currencyEnum</t>
  </si>
  <si>
    <t>25: Currency (ISO 4217) (CL_CURRENCY_MAPE)</t>
  </si>
  <si>
    <t>1.1</t>
  </si>
  <si>
    <t>7.-23.5.2024</t>
  </si>
  <si>
    <t>- HPAY and APAY: correction of validation rule 002 in element informationType (Information type), value in reportersRole (Reporter's role) "IM" is changed to "PI".
- Reportlevel validations: rules MAPE.ACCO.R2 and MAPE.ACCO.R3 specified.</t>
  </si>
  <si>
    <t>1.2</t>
  </si>
  <si>
    <t>Value of element reportersRole (Reporter's role)</t>
  </si>
  <si>
    <t>OTHERWISE value of element informationType (Information type)</t>
  </si>
  <si>
    <t>IF value of element reportersRole (Reporter's role) = "ER" or "EE", THEN value of element informationType (Information type)</t>
  </si>
  <si>
    <t>IF value of element reportersRole (Reporter's role) = "PI", THEN value of element informationType (Information type)</t>
  </si>
  <si>
    <t>IF value of element reportersRole (Reporter's role) = "ER" AND value of element informationType (Information type) = "PT", THEN value of element paymentService (Payment service)</t>
  </si>
  <si>
    <t>IF value of element reportersRole (Reporter's role) = "ER" AND value of element informationType (Information type) = "FT", THEN value of element paymentService (Payment service)</t>
  </si>
  <si>
    <t>IF value of element reportersRole (Reporter's role) = "ER" AND value of element informationType (Information type) = "LF", THEN value of element paymentService (Payment service)</t>
  </si>
  <si>
    <t>IF value of element reportersRole (Reporter's role) = "EE" AND value of element informationType (Information type) = "PT", THEN value of element paymentService (Payment service)</t>
  </si>
  <si>
    <t>IF value of element reportersRole (Reporter's role) = "EE" AND value of element informationType (Information type) = "FT", THEN value of element paymentService (Payment service)</t>
  </si>
  <si>
    <t>IF value of element reportersRole (Reporter's role) = "EE" AND value of element informationType (Information type) = "LF", THEN value of element paymentService (Payment service)</t>
  </si>
  <si>
    <t>IF value of element reportersRole (Reporter's role) = "PI", THEN value of element paymentService (Payment service)</t>
  </si>
  <si>
    <t>IF value of element reportersRole (Reporter's role) = "IM", THEN value of element paymentService (Payment service)</t>
  </si>
  <si>
    <t>IF value of element reportersRole (Reporter's role) = "PO", THEN value of element paymentService (Payment service)</t>
  </si>
  <si>
    <t>OTHERWISE value of element paymentServiceUser (Payment service user)</t>
  </si>
  <si>
    <t>IF value of element reportersRole (Reporter's role) = "ER" AND value of element informationType (Information type) value = "PT" AND value of element paymentService (Payment service) value = "CT", THEN value of element paymentServiceUser (Payment service user)</t>
  </si>
  <si>
    <t>IF value of element reportersRole (Reporter's role) = "ER" AND value of element informationType (Information type) value = "PT" AND value of element paymentService (Payment Service) value = "CP", "CW", "CD" or "RCP", THEN value of element paymentServiceUser (Payment service user)</t>
  </si>
  <si>
    <t>OTHERWISE value of element electronic (Electronic)</t>
  </si>
  <si>
    <t>IF value of element reportersRole (Reporter's role) = "ER" AND value of element informationType (Information type) = "PT" or "FT" AND value of element paymentService (Payment Service) = "CT", "CP" or "RCP", THEN value of element electronic (Electronic)</t>
  </si>
  <si>
    <t>IF value of element reportersRole (Reporter's role) = "ER" AND value of element informationType (Information type) = "PT" or "FT" AND value of element paymentService (Payment service) = "EMP", THEN value of element electronic (Electronic)</t>
  </si>
  <si>
    <t>IF value of element reportersRole (Reporter's role) = "EE" AND value of element informationType (Information type) = "PT" or "FT" AND value of element paymentService (Payment service) = "CP" or "RCP", THEN value of element electronic (Electronic)</t>
  </si>
  <si>
    <t>IF value of element reportersRole (Reporter's role) = "EE" AND value of element informationType (Information type) = "PT" or "FT" AND value of element paymentService (Payment service) = "DD", THEN value of element electronic (Electronic)</t>
  </si>
  <si>
    <t>OTHERWISE value of element paymentOrder (Payment order)</t>
  </si>
  <si>
    <t>OTHERWISE value of element channelForGivingConsent (Channel for giving consent)</t>
  </si>
  <si>
    <t>OTHERWISE value of element paymentScheme (Payment scheme)</t>
  </si>
  <si>
    <t>OTHERWISE value of element instantPayment (Instant payment)</t>
  </si>
  <si>
    <t>OTHERWISE value of element cardType (Card type)</t>
  </si>
  <si>
    <t>OTHERWISE value of element eMoneyType (E-money type)</t>
  </si>
  <si>
    <t>OTHERWISE value of element remoteNonRemote (Remote/non-remote)</t>
  </si>
  <si>
    <t>OTHERWISE value of element contactlessTechnology (Contactless technology)</t>
  </si>
  <si>
    <t>OTHERWISE value of element terminal (Terminal)</t>
  </si>
  <si>
    <t>OTHERWISE value of element initiationChannel (Initiation channel)</t>
  </si>
  <si>
    <t>OTHERWISE value of element mobilePaymentType (Mobile payment type)</t>
  </si>
  <si>
    <t>OTHERWISE value of element customerAuthentication (Customer authentication)</t>
  </si>
  <si>
    <t>OTHERWISE value of element reasonForNonSCA (Reason, for non-SCA)</t>
  </si>
  <si>
    <t xml:space="preserve">OTHERWISE value of element fraudType (Fraud type) </t>
  </si>
  <si>
    <t>OTHERWISE value of element liabilityBearer (Liability bearer)</t>
  </si>
  <si>
    <t xml:space="preserve">OTHERWISE value of element counterpartysPSPLocation (Counterparty's PSP location) </t>
  </si>
  <si>
    <t>IF value of element reportersRole (Reporter's role) = "ER" or "EE" AND value of element informationType (Information type) = "PT" AND value of element paymentService (Payment service) = "EMP" AND value of element eMoneyType (E-money type) = "E11" or "E21"</t>
  </si>
  <si>
    <t>OTHERWISE value of element terminalLocation (Terminal location)</t>
  </si>
  <si>
    <t xml:space="preserve">OTHERWISE value of element currency (Currency) </t>
  </si>
  <si>
    <t>OTHERWISE value of element amount (Amount)</t>
  </si>
  <si>
    <t>Value of element value (Value)</t>
  </si>
  <si>
    <t>IF value of element paymentService (Payment service) = "CT" or "DD" AND value of element electronic (Electronic) = "true", THEN value of element paymentOrder (Payment order)</t>
  </si>
  <si>
    <t>IF value of element paymentService (Payment service) = "CT" AND value of element electronic (Electronic) = "false", THEN value of element paymentOrder (Payment order)</t>
  </si>
  <si>
    <t>IF value of element paymentService (Payment service) = "DD" AND value of element electronic (Electronic) is reported, THEN value of element channelForGivingConsent (Channel for giving consent)</t>
  </si>
  <si>
    <t>IF value of element paymentService (Payment service) = "CT" AND value of element electronic (Electronic) is reported, THEN value of element paymentScheme (Payment scheme)</t>
  </si>
  <si>
    <t>IF value of element paymentService (Payment service) = "DD" AND value of element electronic (Electronic) is reported, THEN value of element paymentScheme (Payment scheme)</t>
  </si>
  <si>
    <t>IF value of element paymentService (Payment service) = "CP" or "RCP" AND value of element electronic (Electronic) is reported, THEN value of element paymentScheme (Payment scheme)</t>
  </si>
  <si>
    <t>IF value of element reportersRole (Reporter's role) = "ER" AND value of element informationType (Information type) = "PT" or "FT" AND value of paymentService (Payment service) = "CW" AND value of element terminal (Terminal) = "T011" or "T020", THEN  value of element paymentScheme (Payment scheme)</t>
  </si>
  <si>
    <t>IF value of element paymentScheme (Payment scheme) = "SCT", "ONUS", "POPS" or "NPC", THEN value of element instantPayment (Instant payment)</t>
  </si>
  <si>
    <t>IF value of element paymentScheme (Payment scheme) = "SCTI", "SRT" or "NPCI", THEN value of element instantPayment (Instant payment)</t>
  </si>
  <si>
    <t>IF value of element paymentScheme (Payment scheme) = "CRBP" or "OTH", THEN value of element instantPayment (Instant payment)</t>
  </si>
  <si>
    <t>IF value of element paymentService (Payment service) = "CP" or "RCP" AND value of element paymentScheme (Payment scheme) is reported, THEN value of element cardType (Card type)</t>
  </si>
  <si>
    <t>IF value of element paymentService (Payment service) = "CW" AND value of element paymentScheme (Payment scheme) is reported, THEN value of element cardType (Card type)</t>
  </si>
  <si>
    <t>IF value of element reportersRole (Reporter's role) = "ER" AND value of element informationType (Information type) = "PT" or "FT" AND value of element paymentService (Payment service) = "EMP", THEN value of element eMoneyType (E-money type)</t>
  </si>
  <si>
    <t>IF value of element reportersRole (Reporter's role) = "EE" AND value of element informationType (Information type) = "PT" AND value of element paymentService (Payment service) = "EMP", THEN value of element eMoneyType (E-money type)</t>
  </si>
  <si>
    <t>IF value of element paymentService (Payment service) = "CT" AND value of element paymentOrder (Payment order) = "EB", THEN value of element remoteNonRemote (Remote/non-remote)</t>
  </si>
  <si>
    <t>IF value of element paymentService (Payment service) = "CT" AND value of element paymentOrder (Payment order) = "ES", THEN value of element remoteNonRemote (Remote/non-remote)</t>
  </si>
  <si>
    <t>IF value of element paymentService (Payment service) = "EMP" AND value of element electronic (Electronic) = "true", THEN value of element remoteNonRemote (Remote/non-remote)</t>
  </si>
  <si>
    <t>IF value of element paymentService (Payment service) = "CP" or "RCP" AND value of element electronic (Electronic) = "true" or "false", THEN value of element remoteNonRemote (Remote/non-remote)</t>
  </si>
  <si>
    <t>IF value of element reportersRole (Reporter's role) = "PI", THEN value of element remoteNonRemote (Remote/non-remote)</t>
  </si>
  <si>
    <t>IF value of element reportersRole (Reporter's role) = "IM" AND value of element paymentService (Payment service) = "CT" or "EMP", THEN value of element remoteNonRemote (Remote/non-remote)</t>
  </si>
  <si>
    <t>IF value of element reportersRole (Reporter's role) arvo = "IM" AND value of element paymentService (Payment service) = "CP", THEN value of element remoteNonRemote (Remote/non-remote)</t>
  </si>
  <si>
    <t>IF value of element remoteNonRemote (Remote/non-remote) = "NRC" AND value of element initiationChannel (Initiation channel) = "CR", THEN value of element contactlessTechnology (Contactless technology), THEN value of element contactlessTechnology (Contactless technology)</t>
  </si>
  <si>
    <t>IF value of element remoteNonRemote (Remote/non-remote) = "NRC" AND value of element initiationChannel (Initiation channel) = "MP", THEN value of element contactlessTechnology (Contactless technology), THEN value of element contactlessTechnology (Contactless technology)</t>
  </si>
  <si>
    <t>IF value of element paymentService (Payment service) = "CT" AND value of element paymentOrder (Payment order) = "ES" AND value of element remoteNonRemote (Remote/non-remote) = "R", THEN value of element terminal (Terminal)</t>
  </si>
  <si>
    <t>IF value of element paymentService (Payment service) = "CT" AND value of element paymentOrder (Payment order) = "ES" AND value of element remoteNonRemote (Remote/non-remote) = "NR", THEN value of element terminal (Terminal)</t>
  </si>
  <si>
    <t>IF value of element reportersRole (Reporter's role) = "IM" AND value of element paymentService (Payment service) = "CT" AND value of element remoteNonRemote (Remote/non-remote) = "R", THEN value of element terminal (Terminal)</t>
  </si>
  <si>
    <t>IF value of element reportersRole (Reporter's role) = "IM" AND value of element paymentService (Payment service) = "CT" AND value of element remoteNonRemote (Remote/non-remote) = "NR", THEN value of element terminal (Terminal)</t>
  </si>
  <si>
    <t>IF value of element paymentService (Payment service) = "CP", "EMP" or "RCP" AND value of element remoteNonRemote (Remote/non-remote) = "R", THEN value of element terminal (Terminal)</t>
  </si>
  <si>
    <t>IF value of element paymentService (Payment service) = "CP", "EMP" or "RCP" AND value of element remoteNonRemote (Remote/non-remote) = "NR", "NRC" or "NRP", THEN value of element terminal (Terminal)</t>
  </si>
  <si>
    <t>IF value of element reportersRole (Reporter's role) = "ER" AND value of element informationType (Information type) = "PT" AND value of paymentService (Payment service) = "CW" or "CD", THEN value of element terminal (Terminal)</t>
  </si>
  <si>
    <t>IF value of element reportersRole (Reporter's role) = "ER" AND value of element informationType (Information type) = "FT" AND value of paymentService (Payment service) = "CW" or "CD", THEN value of element terminal (Terminal)</t>
  </si>
  <si>
    <t>IF value of element reportersRole (Reporter's role) = "EE" AND value of element informationType (Information type) = "PT" AND value of paymentService (Payment service) = "CW" or "CD", THEN value of element terminal (Terminal)</t>
  </si>
  <si>
    <t>IF value of element paymentService (Payment service) = "CT" AND value of element terminal (Terminal) = "T012", THEN value of element initiationChannel (Initiation channel)</t>
  </si>
  <si>
    <t>IF value of element paymentService (Payment service) = "CT" AND value of element remoteNonRemote (Remote/non-remote) = "R" AND value of element terminal (Terminal) = "T900", THEN value of element initiationChannel (Initiation channel)</t>
  </si>
  <si>
    <t>IF value of element paymentService (Payment service) = "CT" AND value of element remoteNonRemote (Remote/non-remote) = "NR", THEN value of element initiationChannel (Initiation channel)</t>
  </si>
  <si>
    <t>IF value of element paymentService (Payment service) = "CT" AND value of element paymentOrder (Payment order) = "NEP", THEN value of element initiationChannel (Initiation channel)</t>
  </si>
  <si>
    <t>IF value of element reportersRole (Reporter's role) = "ER" or "IM" AND value of element informationType (Information type) = "PT" or "FT" AND value of element paymentService (Payment service) "CP" or "EMP", THEN value of element initiationChannel (Initiation channel)</t>
  </si>
  <si>
    <t>IF value of element terminal (Terminal) = "T011" or "T012" AND value of element initiationChannel (Initiation channel) = "MP", THEN value of element mobilePaymentType (Mobile payment type)</t>
  </si>
  <si>
    <t>IF value of element remoteNonRemote (Remote/non-remote) = "R" AND value of element terminal (Terminal) = "T900" AND value of element initiationChannel (Initiation channel) = "MP", THEN value of element mobilePaymentType (Mobile payment type)</t>
  </si>
  <si>
    <t>IF value of element remoteNonRemote (Remote/non-remote) = "NRC" or "NRP" AND value of element terminal (Terminal) = "T900" AND value of element initiationChannel (Initiation channel) = "MP", THEN value of element mobilePaymentType (Mobile payment type)</t>
  </si>
  <si>
    <t>IF value of element paymentService (Payment service) = "CT", "CP", "EMP" or "RCP" AND value of element electronic (Electronic) = "true", THEN value of element customerAuthentication (Customer authentication)</t>
  </si>
  <si>
    <t>IF value of element reportersRole (Reporter's role) = "PI", THEN value of element customerAuthentication (Customer authentication)</t>
  </si>
  <si>
    <t>IF value of element reportersRole (Reporter's role) = "ER" AND value of element paymentService (Payment service) = "CT" AND value of element remoteNonRemote (Remote/non-remote) = "R" AND value of element customerAuthentication (Customer authentication) = "NSCA", THEN value of element reasonForNonSCA (Reason, for non-SCA)</t>
  </si>
  <si>
    <t>IF value of element reportersRole (Reporter's role) = "ER" AND value of element paymentService (Payment service) = "CT" AND value of element remoteNonRemote (Remote/non-remote) = "NR" AND value of element customerAuthentication (Customer authentication) = "NSCA", THEN value of element reasonForNonSCA (Reason, for non-SCA)</t>
  </si>
  <si>
    <t>IF value of element reportersRole (Reporter's role) = "ER" AND value of element paymentService (Payment service) = "CP" or "RCP" AND value of element remoteNonRemote (Remote/non-remote) = "R" AND value of element customerAuthentication (Customer authentication) = "NSCA", THEN value of element reasonForNonSCA (Reason, for non-SCA)</t>
  </si>
  <si>
    <t>IF value of element reportersRole (Reporter's role) = "ER" AND value of element paymentService (Payment service) = "CP" or "RCP" AND value of element remoteNonRemote (Remote/non-remote) arvo = "NRC" or "NRP" AND value of element customerAuthentication (Customer authentication) = "NSCA", THEN value of element reasonForNonSCA (Reason, for non-SCA)</t>
  </si>
  <si>
    <t>IF value of element reportersRole (Reporter's role) = "EE" AND value of element paymentService (Payment service) = "CP" or "RCP" AND value of element remoteNonRemote (Remote/non-remote) = "R" AND value of element customerAuthentication (Customer authentication) = "NSCA", THEN value of element reasonForNonSCA (Reason, for non-SCA)</t>
  </si>
  <si>
    <t>IF value of element reportersRole (Reporter's role) = "EE" AND value of element paymentService (Payment service) = "CP" or "RCP" AND value of element remoteNonRemote (Remote/non-remote) = "NRC" or "NRP" AND value of element customerAuthentication (Customer authentication) = "NSCA", THEN value of element reasonForNonSCA (Reason, for non-SCA)</t>
  </si>
  <si>
    <t>IF value of element reportersRole (Reporter's role) = "ER" AND value of element paymentService (Payment service) = "EMP" AND value of element remoteNonRemote (Remote/non-remote) = "R" AND value of element customerAuthentication (Customer authentication) = "NSCA", THEN value of element reasonForNonSCA (Reason, for non-SCA)</t>
  </si>
  <si>
    <t>IF value of element reportersRole (Reporter's role) = "ER" AND value of element paymentService (Payment service) = "EMP" AND value of element remoteNonRemote (Remote/non-remote) = "NR" AND value of element customerAuthentication (Customer authentication) = "NSCA", THEN value of element reasonForNonSCA (Reason, for non-SCA)</t>
  </si>
  <si>
    <t xml:space="preserve">IF value of element informationType (Information type) = "FT" AND value of element paymentSevice (Payment service) = "CT", THEN value of element fraudType (Fraud type) </t>
  </si>
  <si>
    <t xml:space="preserve">IF value of element informationType (Information type) = "FT" AND value of element paymentSevice (Payment service) = "DD", THEN value of element fraudType (Fraud type) </t>
  </si>
  <si>
    <t xml:space="preserve">IF value of element informationType (Information type) = "FT" AND value of element paymentSevice (Payment service) = "CP" or "RCP", THEN value of element fraudType (Fraud type) </t>
  </si>
  <si>
    <t xml:space="preserve">IF value of element informationType (Information type) = "FT" AND value of element paymentSevice (Payment service) = "CW", THEN value of element fraudType (Fraud type) </t>
  </si>
  <si>
    <t xml:space="preserve">IF value of element informationType (Information type) = "FT" AND value of element paymentSevice (Payment service) = "EMP", THEN value of element fraudType (Fraud type) </t>
  </si>
  <si>
    <t>IF value of element informationType (Information type) = "LF", THEN value of element liabilityBearer (Liability bearer)</t>
  </si>
  <si>
    <t xml:space="preserve">IF value of element informationType (Information type) &lt;&gt; "LF", THEN value of element counterpartysPSPLocation (Counterparty's PSP location) </t>
  </si>
  <si>
    <t xml:space="preserve">IF value of element paymentService (Payment service) = "CBE", "DBE" or "OTN", THEN value of element counterpartysPSPLocation (Counterparty's PSP location) </t>
  </si>
  <si>
    <t xml:space="preserve">IF value of element paymentService (Payment service) = "CW" or "CD" AND value of element terminal (Terminal) arvo = "T030" or "T900", THEN value of element counterpartysPSPLocation (Counterparty's PSP location) </t>
  </si>
  <si>
    <t>IF value of element informationType (Information type) = "PT" or "FT" AND value of element paymentService (Payment service) = "CP", "CW" or "RCP", THEN value of element terminalLocation (Terminal location)</t>
  </si>
  <si>
    <t>IF value of element reportersRole (Reporter's role) = "ER" or "EE" AND value of element informationType (Information type) = "PT" AND value of element paymentService (Payment service) = "CW", "CD" or "EML", THEN value of element terminalLocation (Terminal location)</t>
  </si>
  <si>
    <t>IF value of element paymentService (Payment service) = "CW" or "CD" AND value of element terminal (Terminal) = "T030" or "T900", THEN value of element terminalLocation (Terminal location)</t>
  </si>
  <si>
    <t xml:space="preserve">IF value of element reportersRole (Reporter's role) = "ER" AND value of element informationType (Information type) = "PT" AND value of element paymentService (Payment service) = "CT", THEN value of element currency (Currency) </t>
  </si>
  <si>
    <t>IF value of element informationType (Information type) &lt;&gt; "LF", THEN value of element amount (Amount)</t>
  </si>
  <si>
    <t>Value of element informationType (Information type)</t>
  </si>
  <si>
    <t>OTHERWISE value of element remoteNonRemote (Remote/Non-Remote)</t>
  </si>
  <si>
    <t>Value of element counterpartysPSPLocation (Counterparty's PSP location)</t>
  </si>
  <si>
    <t>OTHERWISE value of element industry (Industry)</t>
  </si>
  <si>
    <t>Value of element amount (Amount)</t>
  </si>
  <si>
    <t xml:space="preserve">Value of element value (Value) </t>
  </si>
  <si>
    <t>IF value of element reportersRole (Reporter's role) = "ER", THEN value of element paymentService (Payment service)</t>
  </si>
  <si>
    <t>IF value of element reportersRole (Reporter's role) = "EE", THEN value of element paymentService (Payment service)</t>
  </si>
  <si>
    <t>IF value of element reportersRole (Reporter's role) = "ER" AND value of element paymentService (Payment Service) = "CP" or "RCP", THEN value of element paymentServiceUser (Payment service user)</t>
  </si>
  <si>
    <t>IF value of element paymentService (Payment Service) = "CT", "CP" or "RCP", THEN value of element electronic (Electronic)</t>
  </si>
  <si>
    <t>IF value of element paymentService (Payment service) = "DD" or "EMP", THEN value of element electronic (Electronic)</t>
  </si>
  <si>
    <t>IF value of element paymentService (Payment service) = "CT" or "EMP", THEN value of element remoteNonRemote (Remote/Non-Remote)</t>
  </si>
  <si>
    <t>IF value of element paymentService (Payment service) = "CP" or "RCP" AND value of element electronic (Electronic) = "true", THEN value of element remoteNonRemote (Remote/Non-Remote)</t>
  </si>
  <si>
    <t>IF value of element paymentService (Payment service) = "CP" or "RCP", THEN value of element terminalLocation (Terminal location)</t>
  </si>
  <si>
    <t>IF value of element paymentService (Payment service) = "CP" or "RCP", THEN value of element industry (Industry)</t>
  </si>
  <si>
    <t xml:space="preserve">Value of element reportersRole (Reporter's role) </t>
  </si>
  <si>
    <t xml:space="preserve">OTHERWISE value of element informationType (Information type) </t>
  </si>
  <si>
    <t xml:space="preserve">Value of element paymentService (Payment service) </t>
  </si>
  <si>
    <t xml:space="preserve">OTHERWISE value of element electronic (Electronic) </t>
  </si>
  <si>
    <t xml:space="preserve">OTHERWISE value of element channelForGivingConsent (Channel for giving consent) </t>
  </si>
  <si>
    <t xml:space="preserve">OTHERWISE value of element cardType (Card type) </t>
  </si>
  <si>
    <t xml:space="preserve">OTHERWISE value of element remoteNonRemote (Remote/non-remote) </t>
  </si>
  <si>
    <t xml:space="preserve">OTHERWISE value of element terminal (Terminal) </t>
  </si>
  <si>
    <t xml:space="preserve">OTHERWISE value of element customerAuthentication (Customer authentication) </t>
  </si>
  <si>
    <t xml:space="preserve">OTHERWISE value of element reasonForNonSCA (Reason for non-SCA) </t>
  </si>
  <si>
    <t xml:space="preserve">OTHERWISE value of element terminalLocation (Terminal location) </t>
  </si>
  <si>
    <t xml:space="preserve">OTHERWISE value of element amount (Amount) </t>
  </si>
  <si>
    <t xml:space="preserve">IF value of element reportersRole (Reporter's role) = "ER" or "EE", THEN value of element informationType (Information type) </t>
  </si>
  <si>
    <t xml:space="preserve">IF value of element reportersRole (Reporter's role) = "PI", THEN value of element informationType (Information type) </t>
  </si>
  <si>
    <t xml:space="preserve">IF value of element reportersRole (Reporter's role) = "ER" AND value of element informationType (Information type) = "PT", THEN value of element paymentService (Payment service) </t>
  </si>
  <si>
    <t xml:space="preserve">IF value of element reportersRole (Reporter's role) = "ER" AND value of element informationType (Information type) = "LF", THEN value of element paymentService (Payment service) </t>
  </si>
  <si>
    <t xml:space="preserve">IF value of element reportersRole (Reporter's role) = "EE" AND value of element informationType (Information type) = "PT", THEN value of element paymentService (Payment service) </t>
  </si>
  <si>
    <t xml:space="preserve">IF value of element reportersRole (Reporter's role) = "EE" AND value of element informationType (Information type) = "FT", THEN value of element paymentService (Payment service) </t>
  </si>
  <si>
    <t xml:space="preserve">IF value of element reportersRole (Reporter's role) = "EE" AND value of element informationType (Information type) = "LF", THEN value of element paymentService (Payment service) </t>
  </si>
  <si>
    <t xml:space="preserve">IF value of element reportersRole (Reporter's role) = "PI", THEN value of element paymentService (Payment service) </t>
  </si>
  <si>
    <t xml:space="preserve">IF value of element reportersRole (Reporter's role) = "IM", THEN value of element paymentService (Payment service) </t>
  </si>
  <si>
    <t xml:space="preserve">IF value of element reportersRole (Reporter's role) = "PO", THEN value of element paymentService (Payment service) </t>
  </si>
  <si>
    <t xml:space="preserve">IF value of element reportersRole (Reporter's role) = "ER" AND value of element informationType (Information type) = "PT" or "FT" AND value of element paymentService (Payment service) = "CT", "CP" or "RCP", THEN value of element electronic (Electronic) </t>
  </si>
  <si>
    <t xml:space="preserve">IF value of element reportersRole (Reporter's role) = "ER" AND value of element informationType (Information type) = "PT" or "FT" AND value of element paymentService (Payment service) = "EMP", THEN value of element electronic (Electronic) </t>
  </si>
  <si>
    <t xml:space="preserve">IF value of element reportersRole (Reporter's role) = "EE" AND value of element informationType (Information type) = "PT" or "FT" AND value of element paymentService (Payment service) = "CP" or "RCP", THEN value of element electronic (Electronic) </t>
  </si>
  <si>
    <t xml:space="preserve">IF value of element reportersRole (Reporter's role) = "EE" AND value of element informationType (Information type) = "PT" or "FT" AND value of element paymentService (Payment service) = "DD", THEN value of element electronic (Electronic) </t>
  </si>
  <si>
    <t xml:space="preserve">IF value of element paymentService (Payment service) = "DD" AND value of element electronic (Electronic) is reported, THEN value of element channelForGivingConsent (Channel for giving consent) </t>
  </si>
  <si>
    <t xml:space="preserve">IF value of element paymentService (Payment service) = "CP" or "RCP" AND value of element electronic (Electronic) is reported, THEN value of element cardType (Card type) </t>
  </si>
  <si>
    <t xml:space="preserve">IF value of element reportersRole (Reporter's role) = "ER" AND value of element informationType (Information type) = "PT" or "FT" AND value of element paymentService (Payment service) = "CW" AND value of element terminal (Terminal) = "T011" or "T020", THEN value of element cardType (Card type) </t>
  </si>
  <si>
    <t xml:space="preserve">IF value of element paymentService (Payment service) = "CT" or "EMP" AND value of element electronic (Electronic) = "true", THEN value of element remoteNonRemote (Remote/non-remote) </t>
  </si>
  <si>
    <t xml:space="preserve">IF value of element paymentService (Payment service) = "CP" or "RCP" AND value of element electronic (Electronic) = "true", THEN value of element remoteNonRemote (Remote/non-remote) </t>
  </si>
  <si>
    <t xml:space="preserve">IF value of element reportersRole (Reporter's role) = "PI", THEN value of element remoteNonRemote (Remote/non-remote) </t>
  </si>
  <si>
    <t xml:space="preserve">IF value of element reportersRole (Reporter's role) = "IM" AND value of element paymentService (Payment service) = "CT" or "EMP", THEN value of element remoteNonRemote (Remote/non-remote) </t>
  </si>
  <si>
    <t xml:space="preserve">IF value of element reportersRole (Reporter's role) = "IM" AND value of element paymentService (Payment service) = "CP", THEN value of element remoteNonRemote (Remote/non-remote) </t>
  </si>
  <si>
    <t xml:space="preserve">IF value of element paymentService (Payment service) = "CT", "CP", "EMP" or "RCP" AND value of element electronic (Electronic) = "true", THEN value of element customerAuthentication (Customer authentication) </t>
  </si>
  <si>
    <t xml:space="preserve">IF value of element reportersRole (Reporter's role) = "PI", THEN value of element customerAuthentication (Customer authentication) </t>
  </si>
  <si>
    <t xml:space="preserve">IF value of element reportersRole (Reporter's role) = "ER" AND value of element paymentService (Payment service)  "CT" AND value of element remoteNonRemote (Remote/non-remote) = "R" AND value of element customerAuthentication (Customer authentication) = "NSCA", THEN value of element reasonForNonSCA (Reason for non-SCA) </t>
  </si>
  <si>
    <t xml:space="preserve">IF value of element reportersRole (Reporter's role) = "ER" AND value of element paymentService (Payment service)  "CT" AND value of element remoteNonRemote (Remote/non-remote) = "NR" AND value of element customerAuthentication (Customer authentication) = "NSCA", THEN value of element reasonForNonSCA (Reason for non-SCA) </t>
  </si>
  <si>
    <t xml:space="preserve">IF value of element reportersRole (Reporter's role) = "ER" AND value of element paymentService (Payment service)  "CP" or "RCP" AND value of element remoteNonRemote (Remote/non-remote) = "R" AND value of element customerAuthentication (Customer authentication) = "NSCA", THEN value of element reasonForNonSCA (Reason for non-SCA) </t>
  </si>
  <si>
    <t xml:space="preserve">IF value of element reportersRole (Reporter's role) = "ER" AND value of element paymentService (Payment service)  "CP" or "RCP" AND value of element remoteNonRemote (Remote/non-remote) = "NRC" or "NRP" AND value of element customerAuthentication (Customer authentication) = "NSCA", THEN value of element reasonForNonSCA (Reason for non-SCA) </t>
  </si>
  <si>
    <t xml:space="preserve">IF value of element reportersRole (Reporter's role) = "EE" AND value of element paymentService (Payment service)  "CP" or "RCP" AND value of element remoteNonRemote (Remote/non-remote) = "R" AND value of element customerAuthentication (Customer authentication) = "NSCA", THEN value of element reasonForNonSCA (Reason for non-SCA) </t>
  </si>
  <si>
    <t xml:space="preserve">IF value of element reportersRole (Reporter's role) = "EE" AND value of element paymentService (Payment service)  "CP" or "RCP" AND value of element remoteNonRemote (Remote/non-remote) = "NRC" or "NRP" AND value of element customerAuthentication (Customer authentication) = "NSCA", THEN value of element reasonForNonSCA (Reason for non-SCA) </t>
  </si>
  <si>
    <t xml:space="preserve">IF value of element reportersRole (Reporter's role) = "ER" AND value of element paymentService (Payment service)  "EMP" AND value of element remoteNonRemote (Remote/non-remote) = "R" AND value of element customerAuthentication (Customer authentication) = "NSCA", THEN value of element reasonForNonSCA (Reason for non-SCA) </t>
  </si>
  <si>
    <t xml:space="preserve">IF value of element reportersRole (Reporter's role) = "ER" AND value of element paymentService (Payment service)  "EMP" AND value of element remoteNonRemote (Remote/non-remote) = "NR" AND value of element customerAuthentication (Customer authentication) = "NSCA", THEN value of element reasonForNonSCA (Reason for non-SCA) </t>
  </si>
  <si>
    <t>IF value of element informationType (Information type)  &lt;&gt; "LF", THEN value of element counterpartysPSPLocation (Counterparty's PSP location)</t>
  </si>
  <si>
    <t>IF value of element paymentService (Payment service) = "CBE", "DBE" or "OTN", THEN value of element counterpartysPSPLocation (Counterparty's PSP location)</t>
  </si>
  <si>
    <t>IF value of element paymentService (Payment service) = "CW" AND value of element terminal (Terminal) = "T030" or "T900", THEN value of element counterpartysPSPLocation (Counterparty's PSP location)</t>
  </si>
  <si>
    <t xml:space="preserve">IF value of element informationType (Information type) = "PT" or "FT" AND value of element paymentService (Payment service) = "CP", "CW" or "RCP", THEN value of element terminalLocation (Terminal location) </t>
  </si>
  <si>
    <t xml:space="preserve">IF value of element reportersRole (Reporter's role) = "ER" AND value of element informationType (Information type) = "PT" AND value of element paymentService (Payment service) = "CW", THEN value of element terminalLocation (Terminal location) </t>
  </si>
  <si>
    <t xml:space="preserve">IF value of element reportersRole (Reporter's role) = "ER" or "EE" AND value of element informationType (Information type) = "PT" AND value of element paymentService (Payment service) = "EML", THEN value of element terminalLocation (Terminal location) </t>
  </si>
  <si>
    <t xml:space="preserve">IF value of element paymentService (Payment service) = "CW" AND value of element terminal (Terminal) = "T030" or "T900", THEN value of element terminalLocation (Terminal location) </t>
  </si>
  <si>
    <t>IF value of element informationType (Information type)  &lt;&gt; "LF", THEN value of element amount (Amount)</t>
  </si>
  <si>
    <t xml:space="preserve">Value of element accountsDepositsAndOffices (Accounts, deposits and offices) </t>
  </si>
  <si>
    <t>OTHERWISE value of section element depositType (Deposit type)</t>
  </si>
  <si>
    <t>OTHERWISE value of element assetsTransferableViaNetwork (Assets transferable via network)</t>
  </si>
  <si>
    <t>OTHERWISE value of element country (Country)</t>
  </si>
  <si>
    <t>OTHERWISE value of element value (Value)</t>
  </si>
  <si>
    <t>IF value of element accountsDepositsAndOffices (Accounts, deposits and offices) = "A030" or "A031", THEN value of element value (Value)</t>
  </si>
  <si>
    <t>IF value of element accountsDepositsAndOffices (Accounts, deposits and offices) &lt;&gt; "A030" or "A031", THEN value of element amount (Amount)</t>
  </si>
  <si>
    <t>IF value of element accountsDepositsAndOffices (Accounts, deposits and offices) = "A021" or "A040", THEN value of element country (Country)</t>
  </si>
  <si>
    <t>IF value of element accountsDepositsAndOffices (Accounts, deposits and offices) = "A010" or "A020", THEN value of element paymentServiceUser (Payment service user)</t>
  </si>
  <si>
    <t>OTHERWISE value of element eMoneyAccount (E-money account)</t>
  </si>
  <si>
    <t>IF the value of element accountsDepositsAndOffices (Accounts, deposits and offices) = "A020", THEN value of element eMoneyAccount (E-money account)</t>
  </si>
  <si>
    <t>IF value of element accountsDepositsAndOffices (Accounts, deposits and offices) = "A010", THEN value of element assetsTransferableViaNetwork (Assets transferable via network)</t>
  </si>
  <si>
    <t>IF value of element accountsDepositsAndOffices (Accounts, deposits and offices) = "A010", THEN value of section element depositType (Deposit type)</t>
  </si>
  <si>
    <t>Value of element cardType (Card type)</t>
  </si>
  <si>
    <t>OTHERWISE value of element eMoneyCardType (E-money card type)</t>
  </si>
  <si>
    <t>Value of element scheme (Scheme)</t>
  </si>
  <si>
    <t>OTHERWISE value of element cashFunction (Cash function)</t>
  </si>
  <si>
    <t>Value of element cardTechnology (Card technology)</t>
  </si>
  <si>
    <t>Value of element paymentServiceUser (Payment service user)</t>
  </si>
  <si>
    <t>Value of element country (Country)</t>
  </si>
  <si>
    <t>IF value of element cardType (Card type) = "C200", THEN value of element eMoneyCardType (E-money card type)</t>
  </si>
  <si>
    <t>IF value of element cardType (Korttityyppi) = "C900", THEN value of element cashFunction (Cash function)</t>
  </si>
  <si>
    <t xml:space="preserve">IF value of element cardType (Card type) = "C111" or "C112", THEN value of element combinationCard (Combination card) </t>
  </si>
  <si>
    <t xml:space="preserve">IF value of element cardType (Card type)= "C120" or "C130", THEN value of element combinationCard (Combination card) </t>
  </si>
  <si>
    <t xml:space="preserve">IF value of element cardType (Card type) = "C200", THEN value of element combinationCard (Combination card) </t>
  </si>
  <si>
    <t xml:space="preserve">IF value of element cardType (Card type) = "C900", THEN value of element combinationCard (Combination card) </t>
  </si>
  <si>
    <t>Value of element terminalType (Terminal type)</t>
  </si>
  <si>
    <t xml:space="preserve">OTHERWISE value of element eftpos (EFTPOS) </t>
  </si>
  <si>
    <t xml:space="preserve">OTHERWISE value of element contactlessPayment (Contactless payment) </t>
  </si>
  <si>
    <t xml:space="preserve">OTHERWISE value of element terminalAcceptingEMoney (Terminal accepting e-money) </t>
  </si>
  <si>
    <t xml:space="preserve">OTHERWISE value of element eMoneyLoadingUnloading (E-money loading/unloading) </t>
  </si>
  <si>
    <t xml:space="preserve">Value of element country (Country) </t>
  </si>
  <si>
    <t xml:space="preserve">Value of element amount (Amount) </t>
  </si>
  <si>
    <t xml:space="preserve">IF value of element terminalType (Terminal type)  = "T011", THEN value of element eftpos (EFTPOS) </t>
  </si>
  <si>
    <t xml:space="preserve">IF value of element terminalType (Terminal type) = "T011", THEN value of element contactlessPayment (Contactless payment) </t>
  </si>
  <si>
    <t xml:space="preserve">IF value of element terminalType (Terminal type) = "T011", THEN value of element terminalAcceptingEMoney (Terminal accepting e-money) </t>
  </si>
  <si>
    <t xml:space="preserve">IF value of element terminalType (Terminal type) = "T011", THEN value of element eMoneyLoadingUnloading (E-money loading/unloading) </t>
  </si>
  <si>
    <t>Value of element service (Service)</t>
  </si>
  <si>
    <t>- HPAY: correction of validation rule 002 in element paymentOrder (Payment order), value "DD" is removed.
- The rules in column "Left side" in ACCO, CARD, TERM, HPAY, QPAY, APAY and SERV sections have been written in a more explicit way. (No changes in actual rules.)</t>
  </si>
  <si>
    <t>1.3</t>
  </si>
  <si>
    <t>24.5.2024 -11.6.2024</t>
  </si>
  <si>
    <t>12.6.2024-24.6.2024</t>
  </si>
  <si>
    <t>HEADER: updated the required format in the description for the validation rule regarding the creationDate element</t>
  </si>
  <si>
    <t>Date and time at which the report was created in format &lt;YYYY&gt;-&lt;MM&gt;-&lt;DD&gt;T&lt;HH&gt;:&lt;MM&gt;:&lt;SS&gt;</t>
  </si>
  <si>
    <t>&lt;YYYY&gt;-&lt;MM&gt;-&lt;DD&gt;T&lt;HH&gt;:&lt;MM&gt;:&lt;SS&gt;</t>
  </si>
  <si>
    <t xml:space="preserve">The generation time of the report must be the same as in the file name </t>
  </si>
  <si>
    <t>1.4</t>
  </si>
  <si>
    <t>8.7.2024-</t>
  </si>
  <si>
    <t>25.6.2024-7.7.2024</t>
  </si>
  <si>
    <t>The last day of the quarter or half-year for which the data are reported. To be given in the format (YYYY-MM-DD)</t>
  </si>
  <si>
    <t>IF value of element reportersRole (Reporter's role) = "ER" AND value of element informationType (Information type) = "PT" or "FT" AND value of element paymentService (Payment service) = "RCP", THEN value of element initiationChannel (Initiation channel)</t>
  </si>
  <si>
    <t xml:space="preserve">IF value of element reportersRole (Reporter's role) = "ER" AND value of element informationType (Information type) = "PT" or "FT" AND value of element paymentService (Payment service) = "CW", THEN value of element terminal (Terminal) </t>
  </si>
  <si>
    <t>-HEADER: correction of description and required format of validation rule regarding reportingPeriodEnd element.
-HPAY: correction of validation rule 006 in element initiationChannel (Initiation channel), reporter's role "IM" is removed from the validation rule.
- APAY: correction of validation rule 001 in element terminal (Terminal), information type "FT" is added to the validation rule.</t>
  </si>
  <si>
    <t>YYYY-MM-DD</t>
  </si>
  <si>
    <t>1.5</t>
  </si>
  <si>
    <t>15.8.2024-</t>
  </si>
  <si>
    <t>- INFO: Update on the order of content elements in the report file.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2" x14ac:knownFonts="1">
    <font>
      <sz val="11"/>
      <color theme="1"/>
      <name val="Calibri"/>
      <family val="2"/>
      <scheme val="minor"/>
    </font>
    <font>
      <sz val="11"/>
      <color theme="1"/>
      <name val="Arial"/>
      <family val="2"/>
    </font>
    <font>
      <b/>
      <sz val="11"/>
      <color theme="1"/>
      <name val="Arial"/>
      <family val="2"/>
    </font>
    <font>
      <b/>
      <sz val="11"/>
      <color rgb="FFFFFFFF"/>
      <name val="Arial"/>
      <family val="2"/>
    </font>
    <font>
      <sz val="11"/>
      <color rgb="FF000000"/>
      <name val="Arial"/>
      <family val="2"/>
    </font>
    <font>
      <b/>
      <sz val="11"/>
      <color rgb="FF000000"/>
      <name val="Arial"/>
      <family val="2"/>
    </font>
    <font>
      <sz val="11"/>
      <color rgb="FFFF0000"/>
      <name val="Arial"/>
      <family val="2"/>
    </font>
    <font>
      <b/>
      <sz val="11"/>
      <color theme="0"/>
      <name val="Arial"/>
      <family val="2"/>
    </font>
    <font>
      <b/>
      <sz val="11"/>
      <color rgb="FF4E55A1"/>
      <name val="Arial"/>
      <family val="2"/>
    </font>
    <font>
      <sz val="11"/>
      <color rgb="FFFF0000"/>
      <name val="Calibri"/>
      <family val="2"/>
      <scheme val="minor"/>
    </font>
    <font>
      <sz val="11"/>
      <name val="Arial"/>
      <family val="2"/>
    </font>
    <font>
      <sz val="8"/>
      <name val="Calibri"/>
      <family val="2"/>
      <scheme val="minor"/>
    </font>
  </fonts>
  <fills count="5">
    <fill>
      <patternFill patternType="none"/>
    </fill>
    <fill>
      <patternFill patternType="gray125"/>
    </fill>
    <fill>
      <patternFill patternType="solid">
        <fgColor rgb="FF4E55A2"/>
        <bgColor indexed="64"/>
      </patternFill>
    </fill>
    <fill>
      <patternFill patternType="solid">
        <fgColor rgb="FFFFFFFF"/>
        <bgColor indexed="64"/>
      </patternFill>
    </fill>
    <fill>
      <patternFill patternType="solid">
        <fgColor theme="0"/>
        <bgColor indexed="64"/>
      </patternFill>
    </fill>
  </fills>
  <borders count="14">
    <border>
      <left/>
      <right/>
      <top/>
      <bottom/>
      <diagonal/>
    </border>
    <border>
      <left style="medium">
        <color indexed="64"/>
      </left>
      <right style="medium">
        <color indexed="64"/>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bottom style="medium">
        <color indexed="64"/>
      </bottom>
      <diagonal/>
    </border>
    <border>
      <left/>
      <right style="medium">
        <color indexed="64"/>
      </right>
      <top/>
      <bottom style="medium">
        <color indexed="64"/>
      </bottom>
      <diagonal/>
    </border>
    <border>
      <left style="medium">
        <color indexed="64"/>
      </left>
      <right style="medium">
        <color indexed="64"/>
      </right>
      <top/>
      <bottom/>
      <diagonal/>
    </border>
    <border>
      <left/>
      <right style="medium">
        <color indexed="64"/>
      </right>
      <top/>
      <bottom/>
      <diagonal/>
    </border>
    <border>
      <left style="medium">
        <color indexed="64"/>
      </left>
      <right style="medium">
        <color indexed="64"/>
      </right>
      <top style="medium">
        <color indexed="64"/>
      </top>
      <bottom/>
      <diagonal/>
    </border>
    <border>
      <left/>
      <right style="medium">
        <color indexed="64"/>
      </right>
      <top style="medium">
        <color indexed="64"/>
      </top>
      <bottom/>
      <diagonal/>
    </border>
    <border>
      <left/>
      <right/>
      <top/>
      <bottom style="medium">
        <color indexed="64"/>
      </bottom>
      <diagonal/>
    </border>
    <border>
      <left style="medium">
        <color indexed="64"/>
      </left>
      <right/>
      <top/>
      <bottom/>
      <diagonal/>
    </border>
    <border>
      <left style="medium">
        <color indexed="64"/>
      </left>
      <right/>
      <top/>
      <bottom style="medium">
        <color indexed="64"/>
      </bottom>
      <diagonal/>
    </border>
    <border>
      <left style="medium">
        <color indexed="64"/>
      </left>
      <right/>
      <top style="medium">
        <color indexed="64"/>
      </top>
      <bottom/>
      <diagonal/>
    </border>
    <border>
      <left/>
      <right/>
      <top style="medium">
        <color indexed="64"/>
      </top>
      <bottom/>
      <diagonal/>
    </border>
  </borders>
  <cellStyleXfs count="1">
    <xf numFmtId="0" fontId="0" fillId="0" borderId="0"/>
  </cellStyleXfs>
  <cellXfs count="257">
    <xf numFmtId="0" fontId="0" fillId="0" borderId="0" xfId="0"/>
    <xf numFmtId="0" fontId="3" fillId="2" borderId="2" xfId="0" applyFont="1" applyFill="1" applyBorder="1" applyAlignment="1">
      <alignment vertical="center" wrapText="1"/>
    </xf>
    <xf numFmtId="0" fontId="4" fillId="3" borderId="3" xfId="0" applyFont="1" applyFill="1" applyBorder="1" applyAlignment="1">
      <alignment vertical="center" wrapText="1"/>
    </xf>
    <xf numFmtId="0" fontId="4" fillId="3" borderId="6" xfId="0" applyFont="1" applyFill="1" applyBorder="1" applyAlignment="1">
      <alignment vertical="center" wrapText="1"/>
    </xf>
    <xf numFmtId="0" fontId="4" fillId="3" borderId="4" xfId="0" applyFont="1" applyFill="1" applyBorder="1" applyAlignment="1">
      <alignment vertical="center" wrapText="1"/>
    </xf>
    <xf numFmtId="0" fontId="4" fillId="3" borderId="7" xfId="0" applyFont="1" applyFill="1" applyBorder="1" applyAlignment="1">
      <alignment vertical="center" wrapText="1"/>
    </xf>
    <xf numFmtId="0" fontId="3" fillId="2" borderId="1" xfId="0" applyFont="1" applyFill="1" applyBorder="1" applyAlignment="1">
      <alignment horizontal="center" vertical="center" wrapText="1"/>
    </xf>
    <xf numFmtId="0" fontId="5" fillId="3" borderId="6" xfId="0" applyFont="1" applyFill="1" applyBorder="1" applyAlignment="1">
      <alignment vertical="center" wrapText="1"/>
    </xf>
    <xf numFmtId="0" fontId="4" fillId="3" borderId="6" xfId="0" applyFont="1" applyFill="1" applyBorder="1" applyAlignment="1">
      <alignment horizontal="center" vertical="center" wrapText="1"/>
    </xf>
    <xf numFmtId="0" fontId="1" fillId="0" borderId="0" xfId="0" applyFont="1"/>
    <xf numFmtId="0" fontId="1" fillId="3" borderId="6" xfId="0" applyFont="1" applyFill="1" applyBorder="1" applyAlignment="1">
      <alignment vertical="center" wrapText="1"/>
    </xf>
    <xf numFmtId="0" fontId="4" fillId="3" borderId="4" xfId="0" applyFont="1" applyFill="1" applyBorder="1" applyAlignment="1">
      <alignment horizontal="center" vertical="center" wrapText="1"/>
    </xf>
    <xf numFmtId="49" fontId="3" fillId="2" borderId="2" xfId="0" applyNumberFormat="1" applyFont="1" applyFill="1" applyBorder="1" applyAlignment="1">
      <alignment vertical="center" wrapText="1"/>
    </xf>
    <xf numFmtId="49" fontId="4" fillId="3" borderId="6" xfId="0" applyNumberFormat="1" applyFont="1" applyFill="1" applyBorder="1" applyAlignment="1">
      <alignment vertical="center" wrapText="1"/>
    </xf>
    <xf numFmtId="49" fontId="4" fillId="3" borderId="4" xfId="0" applyNumberFormat="1" applyFont="1" applyFill="1" applyBorder="1" applyAlignment="1">
      <alignment vertical="center" wrapText="1"/>
    </xf>
    <xf numFmtId="0" fontId="5" fillId="3" borderId="8" xfId="0" applyFont="1" applyFill="1" applyBorder="1" applyAlignment="1">
      <alignment vertical="center" wrapText="1"/>
    </xf>
    <xf numFmtId="49" fontId="7" fillId="2" borderId="1" xfId="0" applyNumberFormat="1" applyFont="1" applyFill="1" applyBorder="1"/>
    <xf numFmtId="0" fontId="4" fillId="3" borderId="7" xfId="0" applyFont="1" applyFill="1" applyBorder="1" applyAlignment="1">
      <alignment horizontal="center" vertical="center" wrapText="1"/>
    </xf>
    <xf numFmtId="0" fontId="4" fillId="3" borderId="3" xfId="0" applyFont="1" applyFill="1" applyBorder="1" applyAlignment="1">
      <alignment horizontal="center" vertical="center" wrapText="1"/>
    </xf>
    <xf numFmtId="0" fontId="4" fillId="3" borderId="0" xfId="0" applyFont="1" applyFill="1" applyBorder="1" applyAlignment="1">
      <alignment vertical="center" wrapText="1"/>
    </xf>
    <xf numFmtId="0" fontId="3" fillId="2" borderId="2" xfId="0" applyFont="1" applyFill="1" applyBorder="1" applyAlignment="1">
      <alignment horizontal="left" vertical="center" wrapText="1"/>
    </xf>
    <xf numFmtId="0" fontId="4" fillId="3" borderId="4" xfId="0" applyFont="1" applyFill="1" applyBorder="1" applyAlignment="1">
      <alignment horizontal="left" vertical="center" wrapText="1"/>
    </xf>
    <xf numFmtId="49" fontId="3" fillId="2" borderId="1" xfId="0" applyNumberFormat="1" applyFont="1" applyFill="1" applyBorder="1" applyAlignment="1">
      <alignment vertical="center" wrapText="1"/>
    </xf>
    <xf numFmtId="0" fontId="8" fillId="0" borderId="0" xfId="0" applyFont="1" applyAlignment="1">
      <alignment vertical="center"/>
    </xf>
    <xf numFmtId="0" fontId="0" fillId="0" borderId="0" xfId="0" applyAlignment="1">
      <alignment wrapText="1"/>
    </xf>
    <xf numFmtId="0" fontId="6" fillId="0" borderId="0" xfId="0" applyFont="1"/>
    <xf numFmtId="0" fontId="4" fillId="3" borderId="7" xfId="0" applyFont="1" applyFill="1" applyBorder="1" applyAlignment="1">
      <alignment vertical="center" wrapText="1"/>
    </xf>
    <xf numFmtId="0" fontId="4" fillId="3" borderId="3" xfId="0" applyFont="1" applyFill="1" applyBorder="1" applyAlignment="1">
      <alignment vertical="center" wrapText="1"/>
    </xf>
    <xf numFmtId="0" fontId="4" fillId="3" borderId="5" xfId="0" applyFont="1" applyFill="1" applyBorder="1" applyAlignment="1">
      <alignment vertical="center" wrapText="1"/>
    </xf>
    <xf numFmtId="0" fontId="4" fillId="3" borderId="7" xfId="0" applyFont="1" applyFill="1" applyBorder="1" applyAlignment="1">
      <alignment horizontal="center" vertical="center" wrapText="1"/>
    </xf>
    <xf numFmtId="0" fontId="4" fillId="3" borderId="5" xfId="0" applyFont="1" applyFill="1" applyBorder="1" applyAlignment="1">
      <alignment horizontal="center" vertical="center" wrapText="1"/>
    </xf>
    <xf numFmtId="0" fontId="4" fillId="3" borderId="3" xfId="0" applyFont="1" applyFill="1" applyBorder="1" applyAlignment="1">
      <alignment horizontal="center" vertical="center" wrapText="1"/>
    </xf>
    <xf numFmtId="49" fontId="4" fillId="3" borderId="7" xfId="0" applyNumberFormat="1" applyFont="1" applyFill="1" applyBorder="1" applyAlignment="1">
      <alignment vertical="center" wrapText="1"/>
    </xf>
    <xf numFmtId="49" fontId="4" fillId="3" borderId="5" xfId="0" applyNumberFormat="1" applyFont="1" applyFill="1" applyBorder="1" applyAlignment="1">
      <alignment vertical="center" wrapText="1"/>
    </xf>
    <xf numFmtId="49" fontId="4" fillId="3" borderId="3" xfId="0" applyNumberFormat="1" applyFont="1" applyFill="1" applyBorder="1" applyAlignment="1">
      <alignment vertical="center" wrapText="1"/>
    </xf>
    <xf numFmtId="49" fontId="4" fillId="3" borderId="7" xfId="0" applyNumberFormat="1" applyFont="1" applyFill="1" applyBorder="1" applyAlignment="1">
      <alignment horizontal="left" vertical="center" wrapText="1"/>
    </xf>
    <xf numFmtId="0" fontId="4" fillId="3" borderId="7" xfId="0" applyFont="1" applyFill="1" applyBorder="1" applyAlignment="1">
      <alignment horizontal="left" vertical="center" wrapText="1"/>
    </xf>
    <xf numFmtId="0" fontId="1" fillId="3" borderId="4" xfId="0" applyFont="1" applyFill="1" applyBorder="1" applyAlignment="1">
      <alignment horizontal="left" vertical="center" wrapText="1"/>
    </xf>
    <xf numFmtId="0" fontId="9" fillId="0" borderId="0" xfId="0" applyFont="1" applyBorder="1"/>
    <xf numFmtId="0" fontId="0" fillId="0" borderId="0" xfId="0" applyFill="1" applyBorder="1"/>
    <xf numFmtId="49" fontId="4" fillId="3" borderId="3" xfId="0" applyNumberFormat="1" applyFont="1" applyFill="1" applyBorder="1" applyAlignment="1">
      <alignment vertical="center" wrapText="1"/>
    </xf>
    <xf numFmtId="0" fontId="6" fillId="0" borderId="0" xfId="0" applyFont="1" applyFill="1" applyBorder="1" applyAlignment="1">
      <alignment vertical="center" wrapText="1"/>
    </xf>
    <xf numFmtId="0" fontId="0" fillId="0" borderId="0" xfId="0" applyFill="1"/>
    <xf numFmtId="0" fontId="8" fillId="0" borderId="0" xfId="0" applyFont="1" applyFill="1" applyAlignment="1">
      <alignment vertical="center"/>
    </xf>
    <xf numFmtId="0" fontId="1" fillId="0" borderId="0" xfId="0" applyFont="1" applyAlignment="1">
      <alignment vertical="center"/>
    </xf>
    <xf numFmtId="0" fontId="1" fillId="0" borderId="0" xfId="0" applyFont="1" applyAlignment="1">
      <alignment horizontal="center"/>
    </xf>
    <xf numFmtId="0" fontId="5" fillId="3" borderId="7" xfId="0" applyFont="1" applyFill="1" applyBorder="1" applyAlignment="1">
      <alignment vertical="top" wrapText="1"/>
    </xf>
    <xf numFmtId="0" fontId="1" fillId="0" borderId="3" xfId="0" applyFont="1" applyBorder="1" applyAlignment="1">
      <alignment horizontal="left" vertical="center" wrapText="1"/>
    </xf>
    <xf numFmtId="0" fontId="4" fillId="3" borderId="3" xfId="0" applyFont="1" applyFill="1" applyBorder="1" applyAlignment="1">
      <alignment horizontal="left" vertical="top" wrapText="1"/>
    </xf>
    <xf numFmtId="49" fontId="4" fillId="3" borderId="12" xfId="0" applyNumberFormat="1" applyFont="1" applyFill="1" applyBorder="1" applyAlignment="1">
      <alignment horizontal="left" vertical="center" wrapText="1"/>
    </xf>
    <xf numFmtId="49" fontId="4" fillId="3" borderId="11" xfId="0" applyNumberFormat="1" applyFont="1" applyFill="1" applyBorder="1" applyAlignment="1">
      <alignment horizontal="left" vertical="center" wrapText="1"/>
    </xf>
    <xf numFmtId="0" fontId="4" fillId="3" borderId="8" xfId="0" applyFont="1" applyFill="1" applyBorder="1" applyAlignment="1">
      <alignment horizontal="center" vertical="center" wrapText="1"/>
    </xf>
    <xf numFmtId="0" fontId="6" fillId="0" borderId="0" xfId="0" applyFont="1" applyAlignment="1">
      <alignment horizontal="center"/>
    </xf>
    <xf numFmtId="0" fontId="6" fillId="0" borderId="0" xfId="0" applyFont="1" applyAlignment="1">
      <alignment vertical="center"/>
    </xf>
    <xf numFmtId="49" fontId="1" fillId="0" borderId="0" xfId="0" applyNumberFormat="1" applyFont="1" applyAlignment="1">
      <alignment vertical="center"/>
    </xf>
    <xf numFmtId="49" fontId="6" fillId="0" borderId="0" xfId="0" applyNumberFormat="1" applyFont="1" applyAlignment="1">
      <alignment vertical="center"/>
    </xf>
    <xf numFmtId="0" fontId="5" fillId="3" borderId="6" xfId="0" applyFont="1" applyFill="1" applyBorder="1" applyAlignment="1">
      <alignment vertical="top" wrapText="1"/>
    </xf>
    <xf numFmtId="0" fontId="4" fillId="3" borderId="4" xfId="0" applyFont="1" applyFill="1" applyBorder="1" applyAlignment="1">
      <alignment horizontal="left" vertical="top" wrapText="1"/>
    </xf>
    <xf numFmtId="0" fontId="2" fillId="3" borderId="12" xfId="0" applyFont="1" applyFill="1" applyBorder="1" applyAlignment="1">
      <alignment vertical="top" wrapText="1"/>
    </xf>
    <xf numFmtId="0" fontId="3" fillId="2" borderId="1" xfId="0" applyFont="1" applyFill="1" applyBorder="1" applyAlignment="1">
      <alignment horizontal="left" vertical="top" wrapText="1"/>
    </xf>
    <xf numFmtId="0" fontId="3" fillId="2" borderId="2" xfId="0" applyFont="1" applyFill="1" applyBorder="1" applyAlignment="1">
      <alignment horizontal="left" vertical="top" wrapText="1"/>
    </xf>
    <xf numFmtId="49" fontId="3" fillId="2" borderId="2" xfId="0" applyNumberFormat="1" applyFont="1" applyFill="1" applyBorder="1" applyAlignment="1">
      <alignment horizontal="left" vertical="top" wrapText="1"/>
    </xf>
    <xf numFmtId="49" fontId="4" fillId="3" borderId="8" xfId="0" applyNumberFormat="1" applyFont="1" applyFill="1" applyBorder="1" applyAlignment="1">
      <alignment vertical="center" wrapText="1"/>
    </xf>
    <xf numFmtId="0" fontId="10" fillId="3" borderId="3" xfId="0" applyFont="1" applyFill="1" applyBorder="1" applyAlignment="1">
      <alignment vertical="center" wrapText="1"/>
    </xf>
    <xf numFmtId="0" fontId="7" fillId="2" borderId="1" xfId="0" applyFont="1" applyFill="1" applyBorder="1" applyAlignment="1">
      <alignment vertical="center" wrapText="1"/>
    </xf>
    <xf numFmtId="0" fontId="7" fillId="2" borderId="2" xfId="0" applyFont="1" applyFill="1" applyBorder="1" applyAlignment="1">
      <alignment horizontal="left" vertical="center" wrapText="1"/>
    </xf>
    <xf numFmtId="0" fontId="6" fillId="0" borderId="0" xfId="0" applyFont="1" applyAlignment="1">
      <alignment horizontal="left" vertical="top"/>
    </xf>
    <xf numFmtId="49" fontId="1" fillId="0" borderId="0" xfId="0" applyNumberFormat="1" applyFont="1" applyAlignment="1"/>
    <xf numFmtId="0" fontId="1" fillId="0" borderId="0" xfId="0" applyFont="1" applyAlignment="1"/>
    <xf numFmtId="0" fontId="1" fillId="0" borderId="0" xfId="0" applyFont="1" applyAlignment="1">
      <alignment horizontal="left"/>
    </xf>
    <xf numFmtId="0" fontId="1" fillId="3" borderId="4" xfId="0" applyFont="1" applyFill="1" applyBorder="1" applyAlignment="1">
      <alignment horizontal="left" vertical="center" wrapText="1" indent="2"/>
    </xf>
    <xf numFmtId="0" fontId="10" fillId="0" borderId="1" xfId="0" applyFont="1" applyBorder="1" applyAlignment="1">
      <alignment horizontal="left"/>
    </xf>
    <xf numFmtId="49" fontId="1" fillId="0" borderId="0" xfId="0" applyNumberFormat="1" applyFont="1"/>
    <xf numFmtId="49" fontId="1" fillId="0" borderId="0" xfId="0" applyNumberFormat="1" applyFont="1" applyAlignment="1">
      <alignment horizontal="left" vertical="center"/>
    </xf>
    <xf numFmtId="49" fontId="6" fillId="0" borderId="0" xfId="0" applyNumberFormat="1" applyFont="1"/>
    <xf numFmtId="49" fontId="6" fillId="0" borderId="0" xfId="0" applyNumberFormat="1" applyFont="1" applyAlignment="1">
      <alignment horizontal="left" vertical="center"/>
    </xf>
    <xf numFmtId="14" fontId="4" fillId="3" borderId="4" xfId="0" applyNumberFormat="1" applyFont="1" applyFill="1" applyBorder="1" applyAlignment="1">
      <alignment horizontal="left" vertical="center" wrapText="1"/>
    </xf>
    <xf numFmtId="0" fontId="1" fillId="0" borderId="0" xfId="0" applyFont="1" applyAlignment="1">
      <alignment horizontal="left" vertical="top" wrapText="1"/>
    </xf>
    <xf numFmtId="49" fontId="1" fillId="0" borderId="0" xfId="0" applyNumberFormat="1" applyFont="1" applyAlignment="1">
      <alignment horizontal="left" vertical="top"/>
    </xf>
    <xf numFmtId="0" fontId="5" fillId="3" borderId="6" xfId="0" applyFont="1" applyFill="1" applyBorder="1" applyAlignment="1">
      <alignment horizontal="left" vertical="top" wrapText="1"/>
    </xf>
    <xf numFmtId="49" fontId="6" fillId="0" borderId="0" xfId="0" applyNumberFormat="1" applyFont="1" applyAlignment="1">
      <alignment horizontal="left" vertical="top"/>
    </xf>
    <xf numFmtId="49" fontId="1" fillId="0" borderId="0" xfId="0" applyNumberFormat="1" applyFont="1" applyAlignment="1">
      <alignment horizontal="center" vertical="center"/>
    </xf>
    <xf numFmtId="0" fontId="3" fillId="2" borderId="2" xfId="0" applyFont="1" applyFill="1" applyBorder="1" applyAlignment="1">
      <alignment horizontal="center" vertical="center" wrapText="1"/>
    </xf>
    <xf numFmtId="0" fontId="4" fillId="3" borderId="13" xfId="0" applyFont="1" applyFill="1" applyBorder="1" applyAlignment="1">
      <alignment horizontal="center" vertical="center" wrapText="1"/>
    </xf>
    <xf numFmtId="0" fontId="4" fillId="3" borderId="9" xfId="0" applyFont="1" applyFill="1" applyBorder="1" applyAlignment="1">
      <alignment horizontal="center" vertical="center" wrapText="1"/>
    </xf>
    <xf numFmtId="49" fontId="6" fillId="0" borderId="0" xfId="0" applyNumberFormat="1" applyFont="1" applyAlignment="1">
      <alignment horizontal="center" vertical="center"/>
    </xf>
    <xf numFmtId="0" fontId="4" fillId="3" borderId="7" xfId="0" applyFont="1" applyFill="1" applyBorder="1" applyAlignment="1">
      <alignment vertical="center" wrapText="1"/>
    </xf>
    <xf numFmtId="0" fontId="4" fillId="3" borderId="5" xfId="0" applyFont="1" applyFill="1" applyBorder="1" applyAlignment="1">
      <alignment vertical="center" wrapText="1"/>
    </xf>
    <xf numFmtId="0" fontId="4" fillId="3" borderId="7" xfId="0" applyFont="1" applyFill="1" applyBorder="1" applyAlignment="1">
      <alignment horizontal="center" vertical="center" wrapText="1"/>
    </xf>
    <xf numFmtId="0" fontId="4" fillId="3" borderId="3" xfId="0" applyFont="1" applyFill="1" applyBorder="1" applyAlignment="1">
      <alignment horizontal="center" vertical="center" wrapText="1"/>
    </xf>
    <xf numFmtId="0" fontId="4" fillId="3" borderId="3" xfId="0" applyFont="1" applyFill="1" applyBorder="1" applyAlignment="1">
      <alignment vertical="center" wrapText="1"/>
    </xf>
    <xf numFmtId="0" fontId="4" fillId="3" borderId="5" xfId="0" applyFont="1" applyFill="1" applyBorder="1" applyAlignment="1">
      <alignment horizontal="center" vertical="center" wrapText="1"/>
    </xf>
    <xf numFmtId="49" fontId="4" fillId="3" borderId="7" xfId="0" applyNumberFormat="1" applyFont="1" applyFill="1" applyBorder="1" applyAlignment="1">
      <alignment vertical="center" wrapText="1"/>
    </xf>
    <xf numFmtId="49" fontId="4" fillId="3" borderId="5" xfId="0" applyNumberFormat="1" applyFont="1" applyFill="1" applyBorder="1" applyAlignment="1">
      <alignment vertical="center" wrapText="1"/>
    </xf>
    <xf numFmtId="0" fontId="4" fillId="3" borderId="7" xfId="0" applyFont="1" applyFill="1" applyBorder="1" applyAlignment="1">
      <alignment horizontal="left" vertical="center" wrapText="1"/>
    </xf>
    <xf numFmtId="0" fontId="4" fillId="3" borderId="3" xfId="0" applyFont="1" applyFill="1" applyBorder="1" applyAlignment="1">
      <alignment horizontal="left" vertical="center" wrapText="1"/>
    </xf>
    <xf numFmtId="0" fontId="1" fillId="3" borderId="7" xfId="0" applyFont="1" applyFill="1" applyBorder="1" applyAlignment="1">
      <alignment vertical="center" wrapText="1"/>
    </xf>
    <xf numFmtId="49" fontId="4" fillId="3" borderId="3" xfId="0" applyNumberFormat="1" applyFont="1" applyFill="1" applyBorder="1" applyAlignment="1">
      <alignment vertical="center" wrapText="1"/>
    </xf>
    <xf numFmtId="0" fontId="4" fillId="3" borderId="5" xfId="0" applyFont="1" applyFill="1" applyBorder="1" applyAlignment="1">
      <alignment horizontal="left" vertical="center" wrapText="1"/>
    </xf>
    <xf numFmtId="0" fontId="5" fillId="3" borderId="7" xfId="0" applyFont="1" applyFill="1" applyBorder="1" applyAlignment="1">
      <alignment horizontal="left" vertical="top" wrapText="1"/>
    </xf>
    <xf numFmtId="0" fontId="4" fillId="3" borderId="7" xfId="0" applyFont="1" applyFill="1" applyBorder="1" applyAlignment="1">
      <alignment horizontal="left" vertical="center" wrapText="1"/>
    </xf>
    <xf numFmtId="0" fontId="4" fillId="3" borderId="3" xfId="0" applyFont="1" applyFill="1" applyBorder="1" applyAlignment="1">
      <alignment horizontal="center" vertical="center" wrapText="1"/>
    </xf>
    <xf numFmtId="0" fontId="4" fillId="3" borderId="7" xfId="0" applyFont="1" applyFill="1" applyBorder="1" applyAlignment="1">
      <alignment horizontal="center" vertical="center" wrapText="1"/>
    </xf>
    <xf numFmtId="0" fontId="4" fillId="3" borderId="3" xfId="0" applyFont="1" applyFill="1" applyBorder="1" applyAlignment="1">
      <alignment vertical="center" wrapText="1"/>
    </xf>
    <xf numFmtId="0" fontId="4" fillId="3" borderId="1" xfId="0" applyFont="1" applyFill="1" applyBorder="1" applyAlignment="1">
      <alignment horizontal="center" vertical="center" wrapText="1"/>
    </xf>
    <xf numFmtId="0" fontId="5" fillId="3" borderId="4" xfId="0" applyFont="1" applyFill="1" applyBorder="1" applyAlignment="1">
      <alignment horizontal="left" vertical="top" wrapText="1"/>
    </xf>
    <xf numFmtId="0" fontId="5" fillId="3" borderId="1" xfId="0" applyFont="1" applyFill="1" applyBorder="1" applyAlignment="1">
      <alignment horizontal="left" vertical="top" wrapText="1"/>
    </xf>
    <xf numFmtId="0" fontId="4" fillId="3" borderId="1" xfId="0" applyFont="1" applyFill="1" applyBorder="1" applyAlignment="1">
      <alignment vertical="center" wrapText="1"/>
    </xf>
    <xf numFmtId="49" fontId="4" fillId="3" borderId="1" xfId="0" applyNumberFormat="1" applyFont="1" applyFill="1" applyBorder="1" applyAlignment="1">
      <alignment vertical="center" wrapText="1"/>
    </xf>
    <xf numFmtId="0" fontId="4" fillId="3" borderId="1" xfId="0" applyFont="1" applyFill="1" applyBorder="1" applyAlignment="1">
      <alignment horizontal="left" vertical="center" wrapText="1"/>
    </xf>
    <xf numFmtId="0" fontId="4" fillId="3" borderId="0" xfId="0" applyFont="1" applyFill="1" applyBorder="1" applyAlignment="1">
      <alignment horizontal="center" vertical="center" wrapText="1"/>
    </xf>
    <xf numFmtId="0" fontId="5" fillId="3" borderId="2" xfId="0" applyFont="1" applyFill="1" applyBorder="1" applyAlignment="1">
      <alignment horizontal="left" vertical="top" wrapText="1"/>
    </xf>
    <xf numFmtId="0" fontId="1" fillId="3" borderId="1" xfId="0" applyFont="1" applyFill="1" applyBorder="1" applyAlignment="1">
      <alignment vertical="center" wrapText="1"/>
    </xf>
    <xf numFmtId="49" fontId="1" fillId="0" borderId="13" xfId="0" applyNumberFormat="1" applyFont="1" applyBorder="1"/>
    <xf numFmtId="49" fontId="1" fillId="0" borderId="13" xfId="0" applyNumberFormat="1" applyFont="1" applyBorder="1" applyAlignment="1">
      <alignment horizontal="center" vertical="center"/>
    </xf>
    <xf numFmtId="49" fontId="4" fillId="3" borderId="7" xfId="0" applyNumberFormat="1" applyFont="1" applyFill="1" applyBorder="1" applyAlignment="1">
      <alignment vertical="center" wrapText="1"/>
    </xf>
    <xf numFmtId="49" fontId="4" fillId="3" borderId="5" xfId="0" applyNumberFormat="1" applyFont="1" applyFill="1" applyBorder="1" applyAlignment="1">
      <alignment vertical="center" wrapText="1"/>
    </xf>
    <xf numFmtId="49" fontId="4" fillId="3" borderId="3" xfId="0" applyNumberFormat="1" applyFont="1" applyFill="1" applyBorder="1" applyAlignment="1">
      <alignment vertical="center" wrapText="1"/>
    </xf>
    <xf numFmtId="49" fontId="1" fillId="0" borderId="10" xfId="0" applyNumberFormat="1" applyFont="1" applyBorder="1"/>
    <xf numFmtId="0" fontId="4" fillId="3" borderId="7" xfId="0" applyFont="1" applyFill="1" applyBorder="1" applyAlignment="1">
      <alignment horizontal="left" vertical="center" wrapText="1"/>
    </xf>
    <xf numFmtId="0" fontId="4" fillId="3" borderId="3" xfId="0" applyFont="1" applyFill="1" applyBorder="1" applyAlignment="1">
      <alignment horizontal="left" vertical="center" wrapText="1"/>
    </xf>
    <xf numFmtId="0" fontId="4" fillId="3" borderId="5" xfId="0" applyFont="1" applyFill="1" applyBorder="1" applyAlignment="1">
      <alignment horizontal="center" vertical="center" wrapText="1"/>
    </xf>
    <xf numFmtId="0" fontId="4" fillId="3" borderId="3" xfId="0" applyFont="1" applyFill="1" applyBorder="1" applyAlignment="1">
      <alignment horizontal="center" vertical="center" wrapText="1"/>
    </xf>
    <xf numFmtId="0" fontId="4" fillId="3" borderId="7" xfId="0" applyFont="1" applyFill="1" applyBorder="1" applyAlignment="1">
      <alignment horizontal="center" vertical="center" wrapText="1"/>
    </xf>
    <xf numFmtId="49" fontId="4" fillId="3" borderId="5" xfId="0" applyNumberFormat="1" applyFont="1" applyFill="1" applyBorder="1" applyAlignment="1">
      <alignment vertical="center" wrapText="1"/>
    </xf>
    <xf numFmtId="0" fontId="4" fillId="3" borderId="5" xfId="0" applyFont="1" applyFill="1" applyBorder="1" applyAlignment="1">
      <alignment horizontal="left" vertical="center" wrapText="1"/>
    </xf>
    <xf numFmtId="49" fontId="4" fillId="3" borderId="3" xfId="0" applyNumberFormat="1" applyFont="1" applyFill="1" applyBorder="1" applyAlignment="1">
      <alignment vertical="center" wrapText="1"/>
    </xf>
    <xf numFmtId="0" fontId="4" fillId="0" borderId="3" xfId="0" applyFont="1" applyFill="1" applyBorder="1" applyAlignment="1">
      <alignment vertical="center" wrapText="1"/>
    </xf>
    <xf numFmtId="0" fontId="4" fillId="3" borderId="7" xfId="0" applyFont="1" applyFill="1" applyBorder="1" applyAlignment="1">
      <alignment vertical="center" wrapText="1"/>
    </xf>
    <xf numFmtId="0" fontId="4" fillId="3" borderId="5" xfId="0" applyFont="1" applyFill="1" applyBorder="1" applyAlignment="1">
      <alignment vertical="center" wrapText="1"/>
    </xf>
    <xf numFmtId="0" fontId="4" fillId="3" borderId="3" xfId="0" applyFont="1" applyFill="1" applyBorder="1" applyAlignment="1">
      <alignment horizontal="center" vertical="center" wrapText="1"/>
    </xf>
    <xf numFmtId="0" fontId="4" fillId="3" borderId="3" xfId="0" applyFont="1" applyFill="1" applyBorder="1" applyAlignment="1">
      <alignment vertical="center" wrapText="1"/>
    </xf>
    <xf numFmtId="0" fontId="4" fillId="3" borderId="3" xfId="0" applyFont="1" applyFill="1" applyBorder="1" applyAlignment="1">
      <alignment horizontal="left" vertical="center" wrapText="1"/>
    </xf>
    <xf numFmtId="0" fontId="4" fillId="3" borderId="5" xfId="0" applyFont="1" applyFill="1" applyBorder="1" applyAlignment="1">
      <alignment horizontal="left" vertical="center" wrapText="1"/>
    </xf>
    <xf numFmtId="49" fontId="4" fillId="3" borderId="3" xfId="0" applyNumberFormat="1" applyFont="1" applyFill="1" applyBorder="1" applyAlignment="1">
      <alignment vertical="center" wrapText="1"/>
    </xf>
    <xf numFmtId="0" fontId="5" fillId="3" borderId="7" xfId="0" applyFont="1" applyFill="1" applyBorder="1" applyAlignment="1">
      <alignment horizontal="left" vertical="top" wrapText="1"/>
    </xf>
    <xf numFmtId="0" fontId="4" fillId="0" borderId="3" xfId="0" applyFont="1" applyFill="1" applyBorder="1" applyAlignment="1">
      <alignment vertical="center" wrapText="1"/>
    </xf>
    <xf numFmtId="0" fontId="5" fillId="4" borderId="7" xfId="0" applyFont="1" applyFill="1" applyBorder="1" applyAlignment="1">
      <alignment vertical="top" wrapText="1"/>
    </xf>
    <xf numFmtId="0" fontId="4" fillId="4" borderId="5" xfId="0" applyFont="1" applyFill="1" applyBorder="1" applyAlignment="1">
      <alignment horizontal="left" vertical="top" wrapText="1"/>
    </xf>
    <xf numFmtId="0" fontId="5" fillId="4" borderId="7" xfId="0" applyFont="1" applyFill="1" applyBorder="1" applyAlignment="1">
      <alignment horizontal="left" vertical="top" wrapText="1"/>
    </xf>
    <xf numFmtId="0" fontId="4" fillId="4" borderId="3" xfId="0" applyFont="1" applyFill="1" applyBorder="1" applyAlignment="1">
      <alignment horizontal="left" vertical="top" wrapText="1"/>
    </xf>
    <xf numFmtId="0" fontId="4" fillId="4" borderId="4" xfId="0" applyFont="1" applyFill="1" applyBorder="1" applyAlignment="1">
      <alignment horizontal="left" vertical="top" wrapText="1"/>
    </xf>
    <xf numFmtId="0" fontId="1" fillId="0" borderId="11" xfId="0" applyFont="1" applyFill="1" applyBorder="1" applyAlignment="1">
      <alignment vertical="top" wrapText="1"/>
    </xf>
    <xf numFmtId="0" fontId="4" fillId="0" borderId="6" xfId="0" applyFont="1" applyFill="1" applyBorder="1" applyAlignment="1">
      <alignment horizontal="left" vertical="top" wrapText="1"/>
    </xf>
    <xf numFmtId="0" fontId="1" fillId="0" borderId="3" xfId="0" applyFont="1" applyFill="1" applyBorder="1" applyAlignment="1">
      <alignment vertical="center" wrapText="1"/>
    </xf>
    <xf numFmtId="0" fontId="4" fillId="4" borderId="5" xfId="0" applyFont="1" applyFill="1" applyBorder="1" applyAlignment="1">
      <alignment horizontal="left" vertical="center" wrapText="1"/>
    </xf>
    <xf numFmtId="0" fontId="4" fillId="4" borderId="3" xfId="0" applyFont="1" applyFill="1" applyBorder="1" applyAlignment="1">
      <alignment horizontal="left" vertical="center" wrapText="1"/>
    </xf>
    <xf numFmtId="0" fontId="4" fillId="4" borderId="7" xfId="0" applyFont="1" applyFill="1" applyBorder="1" applyAlignment="1">
      <alignment vertical="center" wrapText="1"/>
    </xf>
    <xf numFmtId="0" fontId="4" fillId="4" borderId="5" xfId="0" applyFont="1" applyFill="1" applyBorder="1" applyAlignment="1">
      <alignment vertical="center" wrapText="1"/>
    </xf>
    <xf numFmtId="0" fontId="4" fillId="4" borderId="3" xfId="0" applyFont="1" applyFill="1" applyBorder="1" applyAlignment="1">
      <alignment vertical="center" wrapText="1"/>
    </xf>
    <xf numFmtId="0" fontId="4" fillId="4" borderId="8" xfId="0" applyFont="1" applyFill="1" applyBorder="1" applyAlignment="1">
      <alignment horizontal="left" vertical="center" wrapText="1"/>
    </xf>
    <xf numFmtId="0" fontId="4" fillId="4" borderId="6" xfId="0" applyFont="1" applyFill="1" applyBorder="1" applyAlignment="1">
      <alignment horizontal="left" vertical="center" wrapText="1"/>
    </xf>
    <xf numFmtId="0" fontId="4" fillId="4" borderId="4" xfId="0" applyFont="1" applyFill="1" applyBorder="1" applyAlignment="1">
      <alignment horizontal="left" vertical="center" wrapText="1"/>
    </xf>
    <xf numFmtId="49" fontId="1" fillId="4" borderId="0" xfId="0" applyNumberFormat="1" applyFont="1" applyFill="1" applyAlignment="1">
      <alignment horizontal="left" vertical="center" wrapText="1"/>
    </xf>
    <xf numFmtId="0" fontId="4" fillId="4" borderId="3" xfId="0" applyFont="1" applyFill="1" applyBorder="1" applyAlignment="1">
      <alignment horizontal="left" vertical="center" wrapText="1"/>
    </xf>
    <xf numFmtId="0" fontId="10" fillId="3" borderId="3" xfId="0" applyFont="1" applyFill="1" applyBorder="1" applyAlignment="1">
      <alignment horizontal="left" vertical="center" wrapText="1"/>
    </xf>
    <xf numFmtId="49" fontId="10" fillId="3" borderId="3" xfId="0" applyNumberFormat="1" applyFont="1" applyFill="1" applyBorder="1" applyAlignment="1">
      <alignment vertical="center" wrapText="1"/>
    </xf>
    <xf numFmtId="0" fontId="4" fillId="4" borderId="4" xfId="0" applyFont="1" applyFill="1" applyBorder="1" applyAlignment="1">
      <alignment vertical="center" wrapText="1"/>
    </xf>
    <xf numFmtId="0" fontId="4" fillId="4" borderId="13" xfId="0" applyFont="1" applyFill="1" applyBorder="1" applyAlignment="1">
      <alignment horizontal="left" vertical="center" wrapText="1"/>
    </xf>
    <xf numFmtId="0" fontId="4" fillId="4" borderId="1" xfId="0" applyFont="1" applyFill="1" applyBorder="1" applyAlignment="1">
      <alignment horizontal="left" vertical="center" wrapText="1"/>
    </xf>
    <xf numFmtId="0" fontId="4" fillId="4" borderId="1" xfId="0" applyFont="1" applyFill="1" applyBorder="1" applyAlignment="1">
      <alignment vertical="center" wrapText="1"/>
    </xf>
    <xf numFmtId="0" fontId="4" fillId="3" borderId="5" xfId="0" applyFont="1" applyFill="1" applyBorder="1" applyAlignment="1">
      <alignment horizontal="left" vertical="center" wrapText="1"/>
    </xf>
    <xf numFmtId="0" fontId="4" fillId="0" borderId="1" xfId="0" applyFont="1" applyFill="1" applyBorder="1" applyAlignment="1">
      <alignment horizontal="center" vertical="center" wrapText="1"/>
    </xf>
    <xf numFmtId="0" fontId="4" fillId="3" borderId="5" xfId="0" applyFont="1" applyFill="1" applyBorder="1" applyAlignment="1">
      <alignment horizontal="center" vertical="center" wrapText="1"/>
    </xf>
    <xf numFmtId="0" fontId="4" fillId="3" borderId="3" xfId="0" applyFont="1" applyFill="1" applyBorder="1" applyAlignment="1">
      <alignment horizontal="center" vertical="center" wrapText="1"/>
    </xf>
    <xf numFmtId="0" fontId="1" fillId="3" borderId="5" xfId="0" applyFont="1" applyFill="1" applyBorder="1" applyAlignment="1">
      <alignment vertical="center" wrapText="1"/>
    </xf>
    <xf numFmtId="0" fontId="1" fillId="3" borderId="3" xfId="0" applyFont="1" applyFill="1" applyBorder="1" applyAlignment="1">
      <alignment vertical="center" wrapText="1"/>
    </xf>
    <xf numFmtId="0" fontId="4" fillId="3" borderId="7" xfId="0" applyFont="1" applyFill="1" applyBorder="1" applyAlignment="1">
      <alignment horizontal="center" vertical="center" wrapText="1"/>
    </xf>
    <xf numFmtId="0" fontId="1" fillId="3" borderId="7" xfId="0" applyFont="1" applyFill="1" applyBorder="1" applyAlignment="1">
      <alignment vertical="center" wrapText="1"/>
    </xf>
    <xf numFmtId="0" fontId="1" fillId="3" borderId="12" xfId="0" applyFont="1" applyFill="1" applyBorder="1" applyAlignment="1">
      <alignment vertical="center" wrapText="1"/>
    </xf>
    <xf numFmtId="0" fontId="1" fillId="3" borderId="11" xfId="0" applyFont="1" applyFill="1" applyBorder="1" applyAlignment="1">
      <alignment vertical="center" wrapText="1"/>
    </xf>
    <xf numFmtId="0" fontId="1" fillId="3" borderId="7" xfId="0" applyFont="1" applyFill="1" applyBorder="1" applyAlignment="1">
      <alignment horizontal="center" vertical="center" wrapText="1"/>
    </xf>
    <xf numFmtId="0" fontId="1" fillId="3" borderId="3" xfId="0" applyFont="1" applyFill="1" applyBorder="1" applyAlignment="1">
      <alignment horizontal="center" vertical="center" wrapText="1"/>
    </xf>
    <xf numFmtId="0" fontId="1" fillId="3" borderId="5" xfId="0" applyFont="1" applyFill="1" applyBorder="1" applyAlignment="1">
      <alignment horizontal="center" vertical="center" wrapText="1"/>
    </xf>
    <xf numFmtId="0" fontId="4" fillId="3" borderId="7" xfId="0" applyFont="1" applyFill="1" applyBorder="1" applyAlignment="1">
      <alignment vertical="center" wrapText="1"/>
    </xf>
    <xf numFmtId="0" fontId="4" fillId="3" borderId="5" xfId="0" applyFont="1" applyFill="1" applyBorder="1" applyAlignment="1">
      <alignment vertical="center" wrapText="1"/>
    </xf>
    <xf numFmtId="0" fontId="4" fillId="3" borderId="12" xfId="0" applyFont="1" applyFill="1" applyBorder="1" applyAlignment="1">
      <alignment horizontal="center" vertical="center" wrapText="1"/>
    </xf>
    <xf numFmtId="0" fontId="4" fillId="3" borderId="11" xfId="0" applyFont="1" applyFill="1" applyBorder="1" applyAlignment="1">
      <alignment horizontal="center" vertical="center" wrapText="1"/>
    </xf>
    <xf numFmtId="0" fontId="4" fillId="0" borderId="7" xfId="0" applyFont="1" applyFill="1" applyBorder="1" applyAlignment="1">
      <alignment horizontal="center" vertical="center" wrapText="1"/>
    </xf>
    <xf numFmtId="49" fontId="4" fillId="3" borderId="7" xfId="0" applyNumberFormat="1" applyFont="1" applyFill="1" applyBorder="1" applyAlignment="1">
      <alignment vertical="center" wrapText="1"/>
    </xf>
    <xf numFmtId="0" fontId="4" fillId="0" borderId="7" xfId="0" applyFont="1" applyFill="1" applyBorder="1" applyAlignment="1">
      <alignment horizontal="center" vertical="center" wrapText="1"/>
    </xf>
    <xf numFmtId="49" fontId="4" fillId="3" borderId="3" xfId="0" applyNumberFormat="1" applyFont="1" applyFill="1" applyBorder="1" applyAlignment="1">
      <alignment vertical="center" wrapText="1"/>
    </xf>
    <xf numFmtId="0" fontId="4" fillId="0" borderId="5" xfId="0" applyFont="1" applyFill="1" applyBorder="1" applyAlignment="1">
      <alignment horizontal="center" vertical="center" wrapText="1"/>
    </xf>
    <xf numFmtId="0" fontId="1" fillId="3" borderId="4" xfId="0" applyFont="1" applyFill="1" applyBorder="1" applyAlignment="1">
      <alignment vertical="center" wrapText="1"/>
    </xf>
    <xf numFmtId="0" fontId="1" fillId="3" borderId="0" xfId="0" applyFont="1" applyFill="1" applyBorder="1" applyAlignment="1">
      <alignment vertical="center" wrapText="1"/>
    </xf>
    <xf numFmtId="0" fontId="4" fillId="3" borderId="8" xfId="0" applyFont="1" applyFill="1" applyBorder="1" applyAlignment="1">
      <alignment vertical="center" wrapText="1"/>
    </xf>
    <xf numFmtId="0" fontId="1" fillId="0" borderId="5" xfId="0" applyFont="1" applyFill="1" applyBorder="1" applyAlignment="1">
      <alignment horizontal="center" vertical="center" wrapText="1"/>
    </xf>
    <xf numFmtId="0" fontId="1" fillId="0" borderId="7" xfId="0" applyFont="1" applyFill="1" applyBorder="1" applyAlignment="1">
      <alignment horizontal="center" vertical="center" wrapText="1"/>
    </xf>
    <xf numFmtId="0" fontId="4" fillId="0" borderId="11" xfId="0" applyFont="1" applyFill="1" applyBorder="1" applyAlignment="1">
      <alignment horizontal="center" vertical="center" wrapText="1"/>
    </xf>
    <xf numFmtId="0" fontId="1" fillId="0" borderId="1" xfId="0" applyFont="1" applyFill="1" applyBorder="1" applyAlignment="1">
      <alignment horizontal="center" vertical="center" wrapText="1"/>
    </xf>
    <xf numFmtId="49" fontId="4" fillId="3" borderId="3" xfId="0" applyNumberFormat="1" applyFont="1" applyFill="1" applyBorder="1" applyAlignment="1">
      <alignment vertical="center" wrapText="1"/>
    </xf>
    <xf numFmtId="0" fontId="4" fillId="0" borderId="5" xfId="0" applyFont="1" applyFill="1" applyBorder="1" applyAlignment="1">
      <alignment horizontal="left" vertical="center" wrapText="1"/>
    </xf>
    <xf numFmtId="0" fontId="1" fillId="3" borderId="4" xfId="0" quotePrefix="1" applyFont="1" applyFill="1" applyBorder="1" applyAlignment="1">
      <alignment horizontal="left" vertical="center" wrapText="1" indent="2"/>
    </xf>
    <xf numFmtId="49" fontId="4" fillId="3" borderId="3" xfId="0" applyNumberFormat="1" applyFont="1" applyFill="1" applyBorder="1" applyAlignment="1">
      <alignment vertical="center" wrapText="1"/>
    </xf>
    <xf numFmtId="49" fontId="4" fillId="3" borderId="3" xfId="0" applyNumberFormat="1" applyFont="1" applyFill="1" applyBorder="1" applyAlignment="1">
      <alignment vertical="center" wrapText="1"/>
    </xf>
    <xf numFmtId="49" fontId="4" fillId="3" borderId="3" xfId="0" applyNumberFormat="1" applyFont="1" applyFill="1" applyBorder="1" applyAlignment="1">
      <alignment vertical="center" wrapText="1"/>
    </xf>
    <xf numFmtId="49" fontId="4" fillId="3" borderId="3" xfId="0" applyNumberFormat="1" applyFont="1" applyFill="1" applyBorder="1" applyAlignment="1">
      <alignment vertical="center" wrapText="1"/>
    </xf>
    <xf numFmtId="0" fontId="4" fillId="3" borderId="7" xfId="0" applyFont="1" applyFill="1" applyBorder="1" applyAlignment="1">
      <alignment vertical="center" wrapText="1"/>
    </xf>
    <xf numFmtId="0" fontId="4" fillId="3" borderId="5" xfId="0" applyFont="1" applyFill="1" applyBorder="1" applyAlignment="1">
      <alignment vertical="center" wrapText="1"/>
    </xf>
    <xf numFmtId="0" fontId="4" fillId="3" borderId="7" xfId="0" applyFont="1" applyFill="1" applyBorder="1" applyAlignment="1">
      <alignment horizontal="center" vertical="center" wrapText="1"/>
    </xf>
    <xf numFmtId="0" fontId="4" fillId="3" borderId="3" xfId="0" applyFont="1" applyFill="1" applyBorder="1" applyAlignment="1">
      <alignment horizontal="center" vertical="center" wrapText="1"/>
    </xf>
    <xf numFmtId="0" fontId="4" fillId="3" borderId="3" xfId="0" applyFont="1" applyFill="1" applyBorder="1" applyAlignment="1">
      <alignment vertical="center" wrapText="1"/>
    </xf>
    <xf numFmtId="0" fontId="4" fillId="3" borderId="5" xfId="0" applyFont="1" applyFill="1" applyBorder="1" applyAlignment="1">
      <alignment horizontal="center" vertical="center" wrapText="1"/>
    </xf>
    <xf numFmtId="49" fontId="4" fillId="3" borderId="7" xfId="0" applyNumberFormat="1" applyFont="1" applyFill="1" applyBorder="1" applyAlignment="1">
      <alignment vertical="center" wrapText="1"/>
    </xf>
    <xf numFmtId="49" fontId="4" fillId="3" borderId="5" xfId="0" applyNumberFormat="1" applyFont="1" applyFill="1" applyBorder="1" applyAlignment="1">
      <alignment vertical="center" wrapText="1"/>
    </xf>
    <xf numFmtId="49" fontId="4" fillId="3" borderId="7" xfId="0" applyNumberFormat="1" applyFont="1" applyFill="1" applyBorder="1" applyAlignment="1">
      <alignment horizontal="left" vertical="center" wrapText="1"/>
    </xf>
    <xf numFmtId="49" fontId="4" fillId="3" borderId="3" xfId="0" applyNumberFormat="1" applyFont="1" applyFill="1" applyBorder="1" applyAlignment="1">
      <alignment horizontal="left" vertical="center" wrapText="1"/>
    </xf>
    <xf numFmtId="0" fontId="4" fillId="3" borderId="7" xfId="0" applyFont="1" applyFill="1" applyBorder="1" applyAlignment="1">
      <alignment horizontal="left" vertical="center" wrapText="1"/>
    </xf>
    <xf numFmtId="0" fontId="4" fillId="3" borderId="3" xfId="0" applyFont="1" applyFill="1" applyBorder="1" applyAlignment="1">
      <alignment horizontal="left" vertical="center" wrapText="1"/>
    </xf>
    <xf numFmtId="0" fontId="6" fillId="0" borderId="0" xfId="0" applyFont="1" applyAlignment="1">
      <alignment horizontal="left" vertical="top" wrapText="1"/>
    </xf>
    <xf numFmtId="0" fontId="1" fillId="3" borderId="5" xfId="0" applyFont="1" applyFill="1" applyBorder="1" applyAlignment="1">
      <alignment vertical="center" wrapText="1"/>
    </xf>
    <xf numFmtId="0" fontId="1" fillId="3" borderId="3" xfId="0" applyFont="1" applyFill="1" applyBorder="1" applyAlignment="1">
      <alignment vertical="center" wrapText="1"/>
    </xf>
    <xf numFmtId="49" fontId="1" fillId="3" borderId="5" xfId="0" applyNumberFormat="1" applyFont="1" applyFill="1" applyBorder="1" applyAlignment="1">
      <alignment vertical="center" wrapText="1"/>
    </xf>
    <xf numFmtId="49" fontId="1" fillId="3" borderId="3" xfId="0" applyNumberFormat="1" applyFont="1" applyFill="1" applyBorder="1" applyAlignment="1">
      <alignment vertical="center" wrapText="1"/>
    </xf>
    <xf numFmtId="0" fontId="1" fillId="3" borderId="5" xfId="0" applyFont="1" applyFill="1" applyBorder="1" applyAlignment="1">
      <alignment horizontal="center" vertical="center" wrapText="1"/>
    </xf>
    <xf numFmtId="0" fontId="1" fillId="3" borderId="3" xfId="0" applyFont="1" applyFill="1" applyBorder="1" applyAlignment="1">
      <alignment horizontal="center" vertical="center" wrapText="1"/>
    </xf>
    <xf numFmtId="0" fontId="10" fillId="3" borderId="7" xfId="0" applyFont="1" applyFill="1" applyBorder="1" applyAlignment="1">
      <alignment horizontal="center" vertical="center" wrapText="1"/>
    </xf>
    <xf numFmtId="0" fontId="10" fillId="3" borderId="3" xfId="0" applyFont="1" applyFill="1" applyBorder="1" applyAlignment="1">
      <alignment horizontal="center" vertical="center" wrapText="1"/>
    </xf>
    <xf numFmtId="0" fontId="1" fillId="3" borderId="7" xfId="0" applyFont="1" applyFill="1" applyBorder="1" applyAlignment="1">
      <alignment vertical="center" wrapText="1"/>
    </xf>
    <xf numFmtId="0" fontId="1" fillId="3" borderId="12" xfId="0" applyFont="1" applyFill="1" applyBorder="1" applyAlignment="1">
      <alignment vertical="center" wrapText="1"/>
    </xf>
    <xf numFmtId="0" fontId="1" fillId="3" borderId="11" xfId="0" applyFont="1" applyFill="1" applyBorder="1" applyAlignment="1">
      <alignment vertical="center" wrapText="1"/>
    </xf>
    <xf numFmtId="0" fontId="1" fillId="3" borderId="7" xfId="0" applyFont="1" applyFill="1" applyBorder="1" applyAlignment="1">
      <alignment horizontal="center" vertical="center" wrapText="1"/>
    </xf>
    <xf numFmtId="0" fontId="4" fillId="4" borderId="7" xfId="0" applyFont="1" applyFill="1" applyBorder="1" applyAlignment="1">
      <alignment horizontal="left" vertical="center" wrapText="1"/>
    </xf>
    <xf numFmtId="0" fontId="4" fillId="4" borderId="3" xfId="0" applyFont="1" applyFill="1" applyBorder="1" applyAlignment="1">
      <alignment horizontal="left" vertical="center" wrapText="1"/>
    </xf>
    <xf numFmtId="49" fontId="6" fillId="0" borderId="0" xfId="0" applyNumberFormat="1" applyFont="1" applyAlignment="1">
      <alignment horizontal="left" vertical="top" wrapText="1"/>
    </xf>
    <xf numFmtId="0" fontId="5" fillId="3" borderId="7" xfId="0" applyFont="1" applyFill="1" applyBorder="1" applyAlignment="1">
      <alignment horizontal="left" vertical="top" wrapText="1"/>
    </xf>
    <xf numFmtId="0" fontId="5" fillId="3" borderId="3" xfId="0" applyFont="1" applyFill="1" applyBorder="1" applyAlignment="1">
      <alignment horizontal="left" vertical="top" wrapText="1"/>
    </xf>
    <xf numFmtId="0" fontId="4" fillId="4" borderId="7" xfId="0" applyFont="1" applyFill="1" applyBorder="1" applyAlignment="1">
      <alignment horizontal="center" vertical="center" wrapText="1"/>
    </xf>
    <xf numFmtId="0" fontId="4" fillId="4" borderId="5" xfId="0" applyFont="1" applyFill="1" applyBorder="1" applyAlignment="1">
      <alignment horizontal="center" vertical="center" wrapText="1"/>
    </xf>
    <xf numFmtId="0" fontId="4" fillId="4" borderId="3" xfId="0" applyFont="1" applyFill="1" applyBorder="1" applyAlignment="1">
      <alignment horizontal="center" vertical="center" wrapText="1"/>
    </xf>
    <xf numFmtId="0" fontId="5" fillId="3" borderId="5" xfId="0" applyFont="1" applyFill="1" applyBorder="1" applyAlignment="1">
      <alignment horizontal="left" vertical="top" wrapText="1"/>
    </xf>
    <xf numFmtId="0" fontId="5" fillId="3" borderId="5" xfId="0" applyFont="1" applyFill="1" applyBorder="1" applyAlignment="1">
      <alignment horizontal="center" vertical="center" wrapText="1"/>
    </xf>
    <xf numFmtId="0" fontId="4" fillId="3" borderId="12" xfId="0" applyFont="1" applyFill="1" applyBorder="1" applyAlignment="1">
      <alignment horizontal="center" vertical="center" wrapText="1"/>
    </xf>
    <xf numFmtId="0" fontId="4" fillId="3" borderId="11" xfId="0" applyFont="1" applyFill="1" applyBorder="1" applyAlignment="1">
      <alignment horizontal="center" vertical="center" wrapText="1"/>
    </xf>
    <xf numFmtId="0" fontId="1" fillId="0" borderId="7" xfId="0" applyFont="1" applyFill="1" applyBorder="1" applyAlignment="1">
      <alignment horizontal="center" vertical="center" wrapText="1"/>
    </xf>
    <xf numFmtId="0" fontId="1" fillId="0" borderId="3" xfId="0" applyFont="1" applyFill="1" applyBorder="1" applyAlignment="1">
      <alignment horizontal="center" vertical="center" wrapText="1"/>
    </xf>
    <xf numFmtId="0" fontId="4" fillId="3" borderId="8" xfId="0" applyFont="1" applyFill="1" applyBorder="1" applyAlignment="1">
      <alignment horizontal="center" vertical="center" wrapText="1"/>
    </xf>
    <xf numFmtId="0" fontId="5" fillId="3" borderId="4" xfId="0" applyFont="1" applyFill="1" applyBorder="1" applyAlignment="1">
      <alignment horizontal="center" vertical="center" wrapText="1"/>
    </xf>
    <xf numFmtId="0" fontId="4" fillId="0" borderId="7" xfId="0" applyFont="1" applyFill="1" applyBorder="1" applyAlignment="1">
      <alignment horizontal="center" vertical="center" wrapText="1"/>
    </xf>
    <xf numFmtId="0" fontId="4" fillId="0" borderId="3" xfId="0" applyFont="1" applyFill="1" applyBorder="1" applyAlignment="1">
      <alignment horizontal="center" vertical="center" wrapText="1"/>
    </xf>
    <xf numFmtId="0" fontId="5" fillId="3" borderId="3" xfId="0" applyFont="1" applyFill="1" applyBorder="1" applyAlignment="1">
      <alignment horizontal="center" vertical="center" wrapText="1"/>
    </xf>
    <xf numFmtId="0" fontId="4" fillId="3" borderId="5" xfId="0" applyFont="1" applyFill="1" applyBorder="1" applyAlignment="1">
      <alignment horizontal="left" vertical="center" wrapText="1"/>
    </xf>
    <xf numFmtId="49" fontId="4" fillId="3" borderId="3" xfId="0" applyNumberFormat="1" applyFont="1" applyFill="1" applyBorder="1" applyAlignment="1">
      <alignment vertical="center" wrapText="1"/>
    </xf>
    <xf numFmtId="0" fontId="4" fillId="0" borderId="5" xfId="0" applyFont="1" applyFill="1" applyBorder="1" applyAlignment="1">
      <alignment horizontal="center" vertical="center" wrapText="1"/>
    </xf>
    <xf numFmtId="0" fontId="4" fillId="4" borderId="5" xfId="0" applyFont="1" applyFill="1" applyBorder="1" applyAlignment="1">
      <alignment horizontal="left" vertical="center" wrapText="1"/>
    </xf>
    <xf numFmtId="0" fontId="4" fillId="3" borderId="10" xfId="0" applyFont="1" applyFill="1" applyBorder="1" applyAlignment="1">
      <alignment horizontal="center" vertical="center" wrapText="1"/>
    </xf>
    <xf numFmtId="0" fontId="4" fillId="3" borderId="6" xfId="0" applyFont="1" applyFill="1" applyBorder="1" applyAlignment="1">
      <alignment horizontal="center" vertical="center" wrapText="1"/>
    </xf>
    <xf numFmtId="0" fontId="1" fillId="0" borderId="5" xfId="0" applyFont="1" applyFill="1" applyBorder="1" applyAlignment="1">
      <alignment horizontal="center" vertical="center" wrapText="1"/>
    </xf>
    <xf numFmtId="0" fontId="1" fillId="4" borderId="7" xfId="0" applyFont="1" applyFill="1" applyBorder="1" applyAlignment="1">
      <alignment horizontal="center" vertical="center" wrapText="1"/>
    </xf>
    <xf numFmtId="0" fontId="1" fillId="4" borderId="5" xfId="0" applyFont="1" applyFill="1" applyBorder="1" applyAlignment="1">
      <alignment horizontal="center" vertical="center" wrapText="1"/>
    </xf>
    <xf numFmtId="0" fontId="1" fillId="4" borderId="3" xfId="0" applyFont="1" applyFill="1" applyBorder="1" applyAlignment="1">
      <alignment horizontal="center" vertical="center" wrapText="1"/>
    </xf>
    <xf numFmtId="0" fontId="4" fillId="0" borderId="12" xfId="0" applyFont="1" applyFill="1" applyBorder="1" applyAlignment="1">
      <alignment horizontal="center" vertical="center" wrapText="1"/>
    </xf>
    <xf numFmtId="0" fontId="4" fillId="0" borderId="10" xfId="0" applyFont="1" applyFill="1" applyBorder="1" applyAlignment="1">
      <alignment horizontal="center" vertical="center" wrapText="1"/>
    </xf>
    <xf numFmtId="0" fontId="4" fillId="0" borderId="11" xfId="0" applyFont="1" applyFill="1" applyBorder="1" applyAlignment="1">
      <alignment horizontal="center" vertical="center" wrapText="1"/>
    </xf>
    <xf numFmtId="0" fontId="5" fillId="4" borderId="7" xfId="0" applyFont="1" applyFill="1" applyBorder="1" applyAlignment="1">
      <alignment horizontal="left" vertical="top" wrapText="1"/>
    </xf>
    <xf numFmtId="0" fontId="5" fillId="4" borderId="5" xfId="0" applyFont="1" applyFill="1" applyBorder="1" applyAlignment="1">
      <alignment horizontal="left" vertical="top" wrapText="1"/>
    </xf>
    <xf numFmtId="0" fontId="5" fillId="4" borderId="3" xfId="0" applyFont="1" applyFill="1" applyBorder="1" applyAlignment="1">
      <alignment horizontal="left" vertical="top" wrapText="1"/>
    </xf>
  </cellXfs>
  <cellStyles count="1">
    <cellStyle name="Normal" xfId="0" builtinId="0"/>
  </cellStyles>
  <dxfs count="0"/>
  <tableStyles count="0" defaultTableStyle="TableStyleMedium2" defaultPivotStyle="PivotStyleLight16"/>
  <colors>
    <mruColors>
      <color rgb="FFFFCCCC"/>
      <color rgb="FF4E55A2"/>
      <color rgb="FF9999FF"/>
      <color rgb="FF6666FF"/>
      <color rgb="FF9DA1CF"/>
      <color rgb="FF3366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20" Type="http://schemas.openxmlformats.org/officeDocument/2006/relationships/customXml" Target="../customXml/item6.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0</xdr:col>
      <xdr:colOff>361950</xdr:colOff>
      <xdr:row>1</xdr:row>
      <xdr:rowOff>9527</xdr:rowOff>
    </xdr:from>
    <xdr:to>
      <xdr:col>13</xdr:col>
      <xdr:colOff>333376</xdr:colOff>
      <xdr:row>11</xdr:row>
      <xdr:rowOff>178594</xdr:rowOff>
    </xdr:to>
    <xdr:sp macro="" textlink="">
      <xdr:nvSpPr>
        <xdr:cNvPr id="2" name="TextBox 1">
          <a:extLst>
            <a:ext uri="{FF2B5EF4-FFF2-40B4-BE49-F238E27FC236}">
              <a16:creationId xmlns:a16="http://schemas.microsoft.com/office/drawing/2014/main" id="{37D7A378-D721-F0B1-8C8D-C1DCF06B358E}"/>
            </a:ext>
          </a:extLst>
        </xdr:cNvPr>
        <xdr:cNvSpPr txBox="1"/>
      </xdr:nvSpPr>
      <xdr:spPr>
        <a:xfrm>
          <a:off x="361950" y="200027"/>
          <a:ext cx="16056770" cy="2074067"/>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i="0">
              <a:solidFill>
                <a:schemeClr val="dk1"/>
              </a:solidFill>
              <a:effectLst/>
              <a:latin typeface="Arial" panose="020B0604020202020204" pitchFamily="34" charset="0"/>
              <a:ea typeface="+mn-ea"/>
              <a:cs typeface="Arial" panose="020B0604020202020204" pitchFamily="34" charset="0"/>
            </a:rPr>
            <a:t>1 INTRODUCTION</a:t>
          </a:r>
          <a:endParaRPr lang="fi-FI" sz="1100">
            <a:latin typeface="Arial" panose="020B0604020202020204" pitchFamily="34" charset="0"/>
            <a:cs typeface="Arial" panose="020B0604020202020204" pitchFamily="34" charset="0"/>
          </a:endParaRPr>
        </a:p>
        <a:p>
          <a:r>
            <a:rPr lang="fi-FI" sz="1100">
              <a:solidFill>
                <a:sysClr val="windowText" lastClr="000000"/>
              </a:solidFill>
              <a:latin typeface="Arial" panose="020B0604020202020204" pitchFamily="34" charset="0"/>
              <a:cs typeface="Arial" panose="020B0604020202020204" pitchFamily="34" charset="0"/>
            </a:rPr>
            <a:t>The Bank of Finland collects payment and fraud data from domestic credit and payment institutions (including legal and natural persons offering payment service without authorisation)</a:t>
          </a:r>
          <a:r>
            <a:rPr lang="fi-FI" sz="1100" baseline="0">
              <a:solidFill>
                <a:sysClr val="windowText" lastClr="000000"/>
              </a:solidFill>
              <a:latin typeface="Arial" panose="020B0604020202020204" pitchFamily="34" charset="0"/>
              <a:cs typeface="Arial" panose="020B0604020202020204" pitchFamily="34" charset="0"/>
            </a:rPr>
            <a:t> </a:t>
          </a:r>
          <a:r>
            <a:rPr lang="fi-FI" sz="1100">
              <a:solidFill>
                <a:sysClr val="windowText" lastClr="000000"/>
              </a:solidFill>
              <a:latin typeface="Arial" panose="020B0604020202020204" pitchFamily="34" charset="0"/>
              <a:cs typeface="Arial" panose="020B0604020202020204" pitchFamily="34" charset="0"/>
            </a:rPr>
            <a:t>and foreign credit and payment institutions' branches and subsidiaries in Finland. This data is used particularly by the Bank of Finland, Statistics Finland and the European Central Bank (ECB) in the compilation of payments statistics for Finland and the euro area. The statistics are published for use by the public on, for example, the Internet sites of the Bank of Finland and the ECB.</a:t>
          </a:r>
        </a:p>
        <a:p>
          <a:endParaRPr lang="fi-FI" sz="1100">
            <a:solidFill>
              <a:sysClr val="windowText" lastClr="000000"/>
            </a:solidFill>
            <a:latin typeface="Arial" panose="020B0604020202020204" pitchFamily="34" charset="0"/>
            <a:cs typeface="Arial" panose="020B0604020202020204" pitchFamily="34" charset="0"/>
          </a:endParaRPr>
        </a:p>
        <a:p>
          <a:r>
            <a:rPr lang="fi-FI" sz="1100">
              <a:solidFill>
                <a:sysClr val="windowText" lastClr="000000"/>
              </a:solidFill>
              <a:latin typeface="Arial" panose="020B0604020202020204" pitchFamily="34" charset="0"/>
              <a:cs typeface="Arial" panose="020B0604020202020204" pitchFamily="34" charset="0"/>
            </a:rPr>
            <a:t>The Bank of Finland’s authority to obtain information is based on the following legal provisions: sections 26 and 28 of the Act on the Bank of Finland (214/1998),</a:t>
          </a:r>
          <a:r>
            <a:rPr lang="fi-FI" sz="1100" baseline="0">
              <a:solidFill>
                <a:sysClr val="windowText" lastClr="000000"/>
              </a:solidFill>
              <a:latin typeface="Arial" panose="020B0604020202020204" pitchFamily="34" charset="0"/>
              <a:cs typeface="Arial" panose="020B0604020202020204" pitchFamily="34" charset="0"/>
            </a:rPr>
            <a:t> Council Regulation (2533/1998, as amended by Regulation 951/2009) concerning the collection of statistical information by the European Central Bank and the regulation of the European Central Bank on payment statistics (ECB/2013/43, as amended by ECB/2020/59). </a:t>
          </a:r>
        </a:p>
        <a:p>
          <a:endParaRPr lang="fi-FI" sz="1100" baseline="0">
            <a:solidFill>
              <a:sysClr val="windowText" lastClr="000000"/>
            </a:solidFill>
            <a:latin typeface="Arial" panose="020B0604020202020204" pitchFamily="34" charset="0"/>
            <a:cs typeface="Arial" panose="020B0604020202020204" pitchFamily="34" charset="0"/>
          </a:endParaRPr>
        </a:p>
        <a:p>
          <a:r>
            <a:rPr lang="fi-FI" sz="1100" baseline="0">
              <a:solidFill>
                <a:sysClr val="windowText" lastClr="000000"/>
              </a:solidFill>
              <a:latin typeface="Arial" panose="020B0604020202020204" pitchFamily="34" charset="0"/>
              <a:cs typeface="Arial" panose="020B0604020202020204" pitchFamily="34" charset="0"/>
            </a:rPr>
            <a:t>This document describes payment and fraud data collection (MAPE) validations. </a:t>
          </a:r>
          <a:endParaRPr lang="fi-FI" sz="1100">
            <a:solidFill>
              <a:sysClr val="windowText" lastClr="000000"/>
            </a:solidFill>
            <a:latin typeface="Arial" panose="020B0604020202020204" pitchFamily="34" charset="0"/>
            <a:cs typeface="Arial" panose="020B0604020202020204" pitchFamily="34" charset="0"/>
          </a:endParaRPr>
        </a:p>
        <a:p>
          <a:endParaRPr lang="fi-FI" sz="1100" b="1" i="0">
            <a:solidFill>
              <a:sysClr val="windowText" lastClr="000000"/>
            </a:solidFill>
            <a:effectLst/>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fi-FI" sz="1100" b="1" i="0">
              <a:solidFill>
                <a:sysClr val="windowText" lastClr="000000"/>
              </a:solidFill>
              <a:effectLst/>
              <a:latin typeface="Arial" panose="020B0604020202020204" pitchFamily="34" charset="0"/>
              <a:ea typeface="+mn-ea"/>
              <a:cs typeface="Arial" panose="020B0604020202020204" pitchFamily="34" charset="0"/>
            </a:rPr>
            <a:t>2 </a:t>
          </a:r>
          <a:r>
            <a:rPr kumimoji="0" lang="fi-FI" sz="1100" b="1"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SUBMISSION OF DATA TO THE BANK OF FINLAND</a:t>
          </a: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 </a:t>
          </a:r>
        </a:p>
        <a:p>
          <a:r>
            <a:rPr lang="fi-FI" sz="1100">
              <a:solidFill>
                <a:sysClr val="windowText" lastClr="000000"/>
              </a:solidFill>
              <a:effectLst/>
              <a:latin typeface="Arial" panose="020B0604020202020204" pitchFamily="34" charset="0"/>
              <a:ea typeface="+mn-ea"/>
              <a:cs typeface="Arial" panose="020B0604020202020204" pitchFamily="34" charset="0"/>
            </a:rPr>
            <a:t>MAPE-reports</a:t>
          </a:r>
          <a:r>
            <a:rPr lang="fi-FI" sz="1100" baseline="0">
              <a:solidFill>
                <a:sysClr val="windowText" lastClr="000000"/>
              </a:solidFill>
              <a:effectLst/>
              <a:latin typeface="Arial" panose="020B0604020202020204" pitchFamily="34" charset="0"/>
              <a:ea typeface="+mn-ea"/>
              <a:cs typeface="Arial" panose="020B0604020202020204" pitchFamily="34" charset="0"/>
            </a:rPr>
            <a:t> must be submitted to the Bank of Finland in accordance with the deadlines described below.</a:t>
          </a:r>
          <a:endParaRPr lang="fi-FI" sz="1100">
            <a:solidFill>
              <a:sysClr val="windowText" lastClr="000000"/>
            </a:solidFill>
            <a:effectLst/>
            <a:latin typeface="Arial" panose="020B0604020202020204" pitchFamily="34" charset="0"/>
            <a:ea typeface="+mn-ea"/>
            <a:cs typeface="Arial" panose="020B0604020202020204" pitchFamily="34" charset="0"/>
          </a:endParaRPr>
        </a:p>
        <a:p>
          <a:endParaRPr lang="fi-FI" sz="1100">
            <a:solidFill>
              <a:sysClr val="windowText" lastClr="000000"/>
            </a:solidFill>
            <a:effectLst/>
            <a:latin typeface="Arial" panose="020B0604020202020204" pitchFamily="34" charset="0"/>
            <a:ea typeface="+mn-ea"/>
            <a:cs typeface="Arial" panose="020B0604020202020204" pitchFamily="34" charset="0"/>
          </a:endParaRPr>
        </a:p>
        <a:p>
          <a:endParaRPr lang="fi-FI" sz="110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xdr:txBody>
    </xdr:sp>
    <xdr:clientData/>
  </xdr:twoCellAnchor>
  <xdr:twoCellAnchor>
    <xdr:from>
      <xdr:col>1</xdr:col>
      <xdr:colOff>35719</xdr:colOff>
      <xdr:row>58</xdr:row>
      <xdr:rowOff>166688</xdr:rowOff>
    </xdr:from>
    <xdr:to>
      <xdr:col>14</xdr:col>
      <xdr:colOff>64294</xdr:colOff>
      <xdr:row>73</xdr:row>
      <xdr:rowOff>136072</xdr:rowOff>
    </xdr:to>
    <xdr:sp macro="" textlink="">
      <xdr:nvSpPr>
        <xdr:cNvPr id="4" name="TextBox 3">
          <a:extLst>
            <a:ext uri="{FF2B5EF4-FFF2-40B4-BE49-F238E27FC236}">
              <a16:creationId xmlns:a16="http://schemas.microsoft.com/office/drawing/2014/main" id="{A32E8310-4A8E-7C6D-2397-5E8D14DFED26}"/>
            </a:ext>
          </a:extLst>
        </xdr:cNvPr>
        <xdr:cNvSpPr txBox="1"/>
      </xdr:nvSpPr>
      <xdr:spPr>
        <a:xfrm>
          <a:off x="403112" y="11950474"/>
          <a:ext cx="17255218" cy="2826884"/>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a:latin typeface="Arial" panose="020B0604020202020204" pitchFamily="34" charset="0"/>
              <a:cs typeface="Arial" panose="020B0604020202020204" pitchFamily="34" charset="0"/>
            </a:rPr>
            <a:t>3.2 File naming</a:t>
          </a:r>
        </a:p>
        <a:p>
          <a:r>
            <a:rPr lang="fi-FI" sz="1100" b="0">
              <a:latin typeface="Arial" panose="020B0604020202020204" pitchFamily="34" charset="0"/>
              <a:cs typeface="Arial" panose="020B0604020202020204" pitchFamily="34" charset="0"/>
            </a:rPr>
            <a:t>The file name consists of reporter's identifier, type of reporter's identifier, frequency, survey code, end of the reporting period and and the timestamp. </a:t>
          </a:r>
        </a:p>
        <a:p>
          <a:r>
            <a:rPr lang="fi-FI" sz="1100" b="0">
              <a:latin typeface="Arial" panose="020B0604020202020204" pitchFamily="34" charset="0"/>
              <a:cs typeface="Arial" panose="020B0604020202020204" pitchFamily="34" charset="0"/>
            </a:rPr>
            <a:t>reporterIdentifier_typeOfReporterIdentifier_frequency_moduleCode_reportingPeriodEnd_timestamp.XML</a:t>
          </a:r>
        </a:p>
        <a:p>
          <a:endParaRPr lang="fi-FI" sz="1100" b="0">
            <a:latin typeface="Arial" panose="020B0604020202020204" pitchFamily="34" charset="0"/>
            <a:cs typeface="Arial" panose="020B0604020202020204" pitchFamily="34" charset="0"/>
          </a:endParaRPr>
        </a:p>
        <a:p>
          <a:r>
            <a:rPr lang="fi-FI" sz="1100">
              <a:latin typeface="Arial" panose="020B0604020202020204" pitchFamily="34" charset="0"/>
              <a:cs typeface="Arial" panose="020B0604020202020204" pitchFamily="34" charset="0"/>
            </a:rPr>
            <a:t>Timestamp is the time when the report has been created and is unique for each data submission. Thus, the file name must change e.g. when sending a revision file</a:t>
          </a:r>
          <a:r>
            <a:rPr lang="fi-FI" sz="1100" baseline="0">
              <a:latin typeface="Arial" panose="020B0604020202020204" pitchFamily="34" charset="0"/>
              <a:cs typeface="Arial" panose="020B0604020202020204" pitchFamily="34" charset="0"/>
            </a:rPr>
            <a:t> in which case it is not possible to resend a file with the exact same name.</a:t>
          </a:r>
          <a:endParaRPr lang="fi-FI" sz="1100">
            <a:latin typeface="Arial" panose="020B0604020202020204" pitchFamily="34" charset="0"/>
            <a:cs typeface="Arial" panose="020B0604020202020204" pitchFamily="34" charset="0"/>
          </a:endParaRPr>
        </a:p>
        <a:p>
          <a:r>
            <a:rPr lang="fi-FI" sz="1100">
              <a:latin typeface="Arial" panose="020B0604020202020204" pitchFamily="34" charset="0"/>
              <a:cs typeface="Arial" panose="020B0604020202020204" pitchFamily="34" charset="0"/>
            </a:rPr>
            <a:t>Timestamp is in format &lt;YYYY&gt;&lt;MM&gt;&lt;DD&gt;&lt;HH&gt;&lt;MM&gt;&lt;SS&gt;&lt;000&gt;. The last part &lt;000&gt; is fixed numberserie that always remains the same.</a:t>
          </a:r>
        </a:p>
        <a:p>
          <a:endParaRPr lang="fi-FI" sz="110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Example: H1 2024 MAPE report: FI12345678_VAT_H_MAPEH_2024-06-30_20240831104932000.XML</a:t>
          </a:r>
        </a:p>
        <a:p>
          <a:endParaRPr lang="fi-FI" sz="110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3.3 Validation</a:t>
          </a:r>
          <a:r>
            <a:rPr lang="fi-FI" sz="1100" b="1" baseline="0">
              <a:latin typeface="Arial" panose="020B0604020202020204" pitchFamily="34" charset="0"/>
              <a:cs typeface="Arial" panose="020B0604020202020204" pitchFamily="34" charset="0"/>
            </a:rPr>
            <a:t> of file</a:t>
          </a:r>
          <a:endParaRPr lang="fi-FI" sz="1100" b="1">
            <a:latin typeface="Arial" panose="020B0604020202020204" pitchFamily="34" charset="0"/>
            <a:cs typeface="Arial" panose="020B0604020202020204" pitchFamily="34" charset="0"/>
          </a:endParaRPr>
        </a:p>
        <a:p>
          <a:r>
            <a:rPr lang="fi-FI" sz="1100">
              <a:solidFill>
                <a:sysClr val="windowText" lastClr="000000"/>
              </a:solidFill>
              <a:latin typeface="Arial" panose="020B0604020202020204" pitchFamily="34" charset="0"/>
              <a:cs typeface="Arial" panose="020B0604020202020204" pitchFamily="34" charset="0"/>
            </a:rPr>
            <a:t>The eRegulatory data</a:t>
          </a:r>
          <a:r>
            <a:rPr lang="fi-FI" sz="1100" baseline="0">
              <a:solidFill>
                <a:sysClr val="windowText" lastClr="000000"/>
              </a:solidFill>
              <a:latin typeface="Arial" panose="020B0604020202020204" pitchFamily="34" charset="0"/>
              <a:cs typeface="Arial" panose="020B0604020202020204" pitchFamily="34" charset="0"/>
            </a:rPr>
            <a:t> collection service</a:t>
          </a:r>
          <a:r>
            <a:rPr lang="fi-FI" sz="1100">
              <a:solidFill>
                <a:sysClr val="windowText" lastClr="000000"/>
              </a:solidFill>
              <a:latin typeface="Arial" panose="020B0604020202020204" pitchFamily="34" charset="0"/>
              <a:cs typeface="Arial" panose="020B0604020202020204" pitchFamily="34" charset="0"/>
            </a:rPr>
            <a:t> validates the technical correctness of the report file. Validation is conducted at file, section and element level. Validation is performed during the transfer, and any potential errors are reported immediately. The loading of files may take a few minutes. In addition, the Bank of Finland conducts its own reviews of content on validated files transmitted by the</a:t>
          </a:r>
          <a:r>
            <a:rPr lang="fi-FI" sz="1100" baseline="0">
              <a:solidFill>
                <a:sysClr val="windowText" lastClr="000000"/>
              </a:solidFill>
              <a:latin typeface="Arial" panose="020B0604020202020204" pitchFamily="34" charset="0"/>
              <a:cs typeface="Arial" panose="020B0604020202020204" pitchFamily="34" charset="0"/>
            </a:rPr>
            <a:t> data collection service</a:t>
          </a:r>
          <a:r>
            <a:rPr lang="fi-FI" sz="1100">
              <a:solidFill>
                <a:sysClr val="windowText" lastClr="000000"/>
              </a:solidFill>
              <a:latin typeface="Arial" panose="020B0604020202020204" pitchFamily="34" charset="0"/>
              <a:cs typeface="Arial" panose="020B0604020202020204" pitchFamily="34" charset="0"/>
            </a:rPr>
            <a:t>.</a:t>
          </a:r>
        </a:p>
        <a:p>
          <a:endParaRPr lang="fi-FI" sz="1100" b="1">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In numeric fields, value zero is an acceptable mandatory value unless there is a specific validation rule in the field requiring another figure than zero.</a:t>
          </a:r>
        </a:p>
        <a:p>
          <a:r>
            <a:rPr lang="fi-FI" sz="1100" b="0">
              <a:latin typeface="Arial" panose="020B0604020202020204" pitchFamily="34" charset="0"/>
              <a:cs typeface="Arial" panose="020B0604020202020204" pitchFamily="34" charset="0"/>
            </a:rPr>
            <a:t>If there is no data to be entered in the element, the xml -element should be left empty. Reporting of empty xml-elements is not allowed.</a:t>
          </a:r>
        </a:p>
        <a:p>
          <a:r>
            <a:rPr lang="fi-FI" sz="1100" b="0">
              <a:latin typeface="Arial" panose="020B0604020202020204" pitchFamily="34" charset="0"/>
              <a:cs typeface="Arial" panose="020B0604020202020204" pitchFamily="34" charset="0"/>
            </a:rPr>
            <a:t>Not all values in a code list are necessarily usable. </a:t>
          </a:r>
        </a:p>
        <a:p>
          <a:endParaRPr lang="fi-FI" sz="1100" b="1">
            <a:latin typeface="Arial" panose="020B0604020202020204" pitchFamily="34" charset="0"/>
            <a:cs typeface="Arial" panose="020B0604020202020204" pitchFamily="34" charset="0"/>
          </a:endParaRPr>
        </a:p>
      </xdr:txBody>
    </xdr:sp>
    <xdr:clientData/>
  </xdr:twoCellAnchor>
  <xdr:twoCellAnchor>
    <xdr:from>
      <xdr:col>1</xdr:col>
      <xdr:colOff>4762</xdr:colOff>
      <xdr:row>23</xdr:row>
      <xdr:rowOff>119063</xdr:rowOff>
    </xdr:from>
    <xdr:to>
      <xdr:col>13</xdr:col>
      <xdr:colOff>435429</xdr:colOff>
      <xdr:row>46</xdr:row>
      <xdr:rowOff>63500</xdr:rowOff>
    </xdr:to>
    <xdr:sp macro="" textlink="">
      <xdr:nvSpPr>
        <xdr:cNvPr id="3" name="TextBox 2">
          <a:extLst>
            <a:ext uri="{FF2B5EF4-FFF2-40B4-BE49-F238E27FC236}">
              <a16:creationId xmlns:a16="http://schemas.microsoft.com/office/drawing/2014/main" id="{BCDC9625-2FFC-2590-9FBC-823F4FB4FC49}"/>
            </a:ext>
          </a:extLst>
        </xdr:cNvPr>
        <xdr:cNvSpPr txBox="1"/>
      </xdr:nvSpPr>
      <xdr:spPr>
        <a:xfrm>
          <a:off x="375179" y="5072063"/>
          <a:ext cx="17057083" cy="4325937"/>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marR="0" lvl="0" indent="0" defTabSz="914400" eaLnBrk="1" fontAlgn="auto" latinLnBrk="0" hangingPunct="1">
            <a:lnSpc>
              <a:spcPct val="100000"/>
            </a:lnSpc>
            <a:spcBef>
              <a:spcPts val="0"/>
            </a:spcBef>
            <a:spcAft>
              <a:spcPts val="0"/>
            </a:spcAft>
            <a:buClrTx/>
            <a:buSzTx/>
            <a:buFontTx/>
            <a:buNone/>
            <a:tabLst/>
            <a:defRPr/>
          </a:pPr>
          <a:r>
            <a:rPr lang="fi-FI" sz="1100" b="1">
              <a:solidFill>
                <a:schemeClr val="dk1"/>
              </a:solidFill>
              <a:latin typeface="Arial" panose="020B0604020202020204" pitchFamily="34" charset="0"/>
              <a:ea typeface="+mn-ea"/>
              <a:cs typeface="Arial" panose="020B0604020202020204" pitchFamily="34" charset="0"/>
            </a:rPr>
            <a:t>2.1 </a:t>
          </a:r>
          <a:r>
            <a:rPr kumimoji="0" lang="fi-FI" sz="1100"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eRegulatory data transfer</a:t>
          </a:r>
          <a:endPar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r>
            <a:rPr lang="fi-FI" sz="1100">
              <a:solidFill>
                <a:sysClr val="windowText" lastClr="000000"/>
              </a:solidFill>
              <a:latin typeface="Arial" panose="020B0604020202020204" pitchFamily="34" charset="0"/>
              <a:ea typeface="+mn-ea"/>
              <a:cs typeface="Arial" panose="020B0604020202020204" pitchFamily="34" charset="0"/>
            </a:rPr>
            <a:t>The data for MAPE reporting is submitted to the Bank of Finland through the eRegulatory data collection service provided by Regnology France.</a:t>
          </a:r>
        </a:p>
        <a:p>
          <a:endParaRPr lang="fi-FI" sz="1100">
            <a:solidFill>
              <a:schemeClr val="dk1"/>
            </a:solidFill>
            <a:latin typeface="Arial" panose="020B0604020202020204" pitchFamily="34" charset="0"/>
            <a:ea typeface="+mn-ea"/>
            <a:cs typeface="Arial" panose="020B0604020202020204" pitchFamily="34" charset="0"/>
          </a:endParaRPr>
        </a:p>
        <a:p>
          <a:r>
            <a:rPr lang="fi-FI" sz="1100" baseline="0">
              <a:solidFill>
                <a:schemeClr val="dk1"/>
              </a:solidFill>
              <a:latin typeface="Arial" panose="020B0604020202020204" pitchFamily="34" charset="0"/>
              <a:ea typeface="+mn-ea"/>
              <a:cs typeface="Arial" panose="020B0604020202020204" pitchFamily="34" charset="0"/>
            </a:rPr>
            <a:t>The data collection service checks the technical integrity and structural validity of submitted report files and forwards valid report files to the Bank of Finland. Erroneous reports will not be forwarded to the Bank of Finland, but automatic feedback will be given on detected errors. Any errors must be corrected and the whole report resubmitted. </a:t>
          </a:r>
        </a:p>
        <a:p>
          <a:endParaRPr lang="fi-FI" sz="1100">
            <a:solidFill>
              <a:schemeClr val="dk1"/>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fi-FI" sz="1100" b="1">
              <a:solidFill>
                <a:schemeClr val="dk1"/>
              </a:solidFill>
              <a:latin typeface="Arial" panose="020B0604020202020204" pitchFamily="34" charset="0"/>
              <a:ea typeface="+mn-ea"/>
              <a:cs typeface="Arial" panose="020B0604020202020204" pitchFamily="34" charset="0"/>
            </a:rPr>
            <a:t>2.2 </a:t>
          </a:r>
          <a:r>
            <a:rPr kumimoji="0" lang="fi-FI" sz="1100"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Testing</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Reporting can be tested by using Validation Service. Submitted test reports will be removed from the Validation Service four (4) weeks after their receipt.</a:t>
          </a:r>
        </a:p>
        <a:p>
          <a:endParaRPr lang="fi-FI" sz="1100">
            <a:solidFill>
              <a:schemeClr val="dk1"/>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fi-FI" sz="1100" b="1">
              <a:solidFill>
                <a:schemeClr val="dk1"/>
              </a:solidFill>
              <a:latin typeface="Arial" panose="020B0604020202020204" pitchFamily="34" charset="0"/>
              <a:ea typeface="+mn-ea"/>
              <a:cs typeface="Arial" panose="020B0604020202020204" pitchFamily="34" charset="0"/>
            </a:rPr>
            <a:t>3 </a:t>
          </a:r>
          <a:r>
            <a:rPr kumimoji="0" lang="fi-FI" sz="1100"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REPORT FILE</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information must be reported in XML format (Extensible Markup Language). The character set to be used is UTF-8.</a:t>
          </a:r>
        </a:p>
        <a:p>
          <a:endParaRPr lang="fi-FI" sz="1100">
            <a:solidFill>
              <a:schemeClr val="dk1"/>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fi-FI" sz="1100" b="1">
              <a:solidFill>
                <a:schemeClr val="dk1"/>
              </a:solidFill>
              <a:latin typeface="Arial" panose="020B0604020202020204" pitchFamily="34" charset="0"/>
              <a:ea typeface="+mn-ea"/>
              <a:cs typeface="Arial" panose="020B0604020202020204" pitchFamily="34" charset="0"/>
            </a:rPr>
            <a:t>3.1 </a:t>
          </a:r>
          <a:r>
            <a:rPr kumimoji="0" lang="fi-FI" sz="1100"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File structure</a:t>
          </a:r>
        </a:p>
        <a:p>
          <a:r>
            <a:rPr lang="fi-FI" sz="1100" baseline="0">
              <a:solidFill>
                <a:sysClr val="windowText" lastClr="000000"/>
              </a:solidFill>
              <a:latin typeface="Arial" panose="020B0604020202020204" pitchFamily="34" charset="0"/>
              <a:ea typeface="+mn-ea"/>
              <a:cs typeface="Arial" panose="020B0604020202020204" pitchFamily="34" charset="0"/>
            </a:rPr>
            <a:t>The file consists of data from a single MAPE-reporter. The file starts with xml version, used character, schema file and namespace definiton. The file consist of one Header section and one or more content sections, which describe the actual reported information. </a:t>
          </a:r>
        </a:p>
        <a:p>
          <a:endParaRPr lang="fi-FI" sz="1100" baseline="0">
            <a:solidFill>
              <a:sysClr val="windowText" lastClr="000000"/>
            </a:solidFill>
            <a:latin typeface="Arial" panose="020B0604020202020204" pitchFamily="34" charset="0"/>
            <a:ea typeface="+mn-ea"/>
            <a:cs typeface="Arial" panose="020B0604020202020204" pitchFamily="34" charset="0"/>
          </a:endParaRPr>
        </a:p>
        <a:p>
          <a:r>
            <a:rPr lang="fi-FI" sz="1100" baseline="0">
              <a:solidFill>
                <a:sysClr val="windowText" lastClr="000000"/>
              </a:solidFill>
              <a:latin typeface="Arial" panose="020B0604020202020204" pitchFamily="34" charset="0"/>
              <a:ea typeface="+mn-ea"/>
              <a:cs typeface="Arial" panose="020B0604020202020204" pitchFamily="34" charset="0"/>
            </a:rPr>
            <a:t>The first section of the report is always a Header section. The Header section includes the mandatory metadata to be included in the report</a:t>
          </a:r>
          <a:r>
            <a:rPr lang="fi-FI" sz="1100" b="0" baseline="0">
              <a:solidFill>
                <a:sysClr val="windowText" lastClr="000000"/>
              </a:solidFill>
              <a:latin typeface="Arial" panose="020B0604020202020204" pitchFamily="34" charset="0"/>
              <a:ea typeface="+mn-ea"/>
              <a:cs typeface="Arial" panose="020B0604020202020204" pitchFamily="34" charset="0"/>
            </a:rPr>
            <a:t>. </a:t>
          </a:r>
          <a:r>
            <a:rPr lang="fi-FI" sz="1100" b="0">
              <a:solidFill>
                <a:sysClr val="windowText" lastClr="000000"/>
              </a:solidFill>
              <a:latin typeface="Arial" panose="020B0604020202020204" pitchFamily="34" charset="0"/>
              <a:ea typeface="+mn-ea"/>
              <a:cs typeface="Arial" panose="020B0604020202020204" pitchFamily="34" charset="0"/>
            </a:rPr>
            <a:t>There are seven</a:t>
          </a:r>
          <a:r>
            <a:rPr lang="fi-FI" sz="1100" b="0" baseline="0">
              <a:solidFill>
                <a:sysClr val="windowText" lastClr="000000"/>
              </a:solidFill>
              <a:latin typeface="Arial" panose="020B0604020202020204" pitchFamily="34" charset="0"/>
              <a:ea typeface="+mn-ea"/>
              <a:cs typeface="Arial" panose="020B0604020202020204" pitchFamily="34" charset="0"/>
            </a:rPr>
            <a:t> types of content sections, whose order is defined in the schema file and in the table below. </a:t>
          </a:r>
        </a:p>
        <a:p>
          <a:endParaRPr lang="fi-FI" sz="1100">
            <a:solidFill>
              <a:srgbClr val="FF0000"/>
            </a:solidFill>
            <a:latin typeface="Arial" panose="020B0604020202020204" pitchFamily="34" charset="0"/>
            <a:ea typeface="+mn-ea"/>
            <a:cs typeface="Arial" panose="020B0604020202020204" pitchFamily="34" charset="0"/>
          </a:endParaRPr>
        </a:p>
        <a:p>
          <a:r>
            <a:rPr lang="fi-FI" sz="1100">
              <a:solidFill>
                <a:sysClr val="windowText" lastClr="000000"/>
              </a:solidFill>
              <a:latin typeface="Arial" panose="020B0604020202020204" pitchFamily="34" charset="0"/>
              <a:ea typeface="+mn-ea"/>
              <a:cs typeface="Arial" panose="020B0604020202020204" pitchFamily="34" charset="0"/>
            </a:rPr>
            <a:t>Full reporters must provide to the Bank of Finland Q reports quarterly and H reports semi-annually according to the deadlines stated above. Tail reporters (yearly reporters) must provide the Bank of Finland two A reports (which consist of semi-annual information) once a year according to the deadlines stated above. The contents of the report files are following:</a:t>
          </a:r>
        </a:p>
        <a:p>
          <a:endParaRPr lang="fi-FI" sz="1100">
            <a:solidFill>
              <a:srgbClr val="FF0000"/>
            </a:solidFill>
            <a:latin typeface="Arial" panose="020B0604020202020204" pitchFamily="34" charset="0"/>
            <a:ea typeface="+mn-ea"/>
            <a:cs typeface="Arial" panose="020B0604020202020204" pitchFamily="34" charset="0"/>
          </a:endParaRPr>
        </a:p>
        <a:p>
          <a:r>
            <a:rPr lang="fi-FI" sz="1100">
              <a:solidFill>
                <a:sysClr val="windowText" lastClr="000000"/>
              </a:solidFill>
              <a:latin typeface="Arial" panose="020B0604020202020204" pitchFamily="34" charset="0"/>
              <a:ea typeface="+mn-ea"/>
              <a:cs typeface="Arial" panose="020B0604020202020204" pitchFamily="34" charset="0"/>
            </a:rPr>
            <a:t>- The Q report includes one Header</a:t>
          </a:r>
          <a:r>
            <a:rPr lang="fi-FI" sz="1100" baseline="0">
              <a:solidFill>
                <a:sysClr val="windowText" lastClr="000000"/>
              </a:solidFill>
              <a:latin typeface="Arial" panose="020B0604020202020204" pitchFamily="34" charset="0"/>
              <a:ea typeface="+mn-ea"/>
              <a:cs typeface="Arial" panose="020B0604020202020204" pitchFamily="34" charset="0"/>
            </a:rPr>
            <a:t> </a:t>
          </a:r>
          <a:r>
            <a:rPr lang="fi-FI" sz="1100">
              <a:solidFill>
                <a:sysClr val="windowText" lastClr="000000"/>
              </a:solidFill>
              <a:latin typeface="Arial" panose="020B0604020202020204" pitchFamily="34" charset="0"/>
              <a:ea typeface="+mn-ea"/>
              <a:cs typeface="Arial" panose="020B0604020202020204" pitchFamily="34" charset="0"/>
            </a:rPr>
            <a:t>section and zero or more</a:t>
          </a:r>
          <a:r>
            <a:rPr lang="fi-FI" sz="1100" baseline="0">
              <a:solidFill>
                <a:sysClr val="windowText" lastClr="000000"/>
              </a:solidFill>
              <a:latin typeface="Arial" panose="020B0604020202020204" pitchFamily="34" charset="0"/>
              <a:ea typeface="+mn-ea"/>
              <a:cs typeface="Arial" panose="020B0604020202020204" pitchFamily="34" charset="0"/>
            </a:rPr>
            <a:t> qpay</a:t>
          </a:r>
          <a:r>
            <a:rPr lang="fi-FI" sz="1100">
              <a:solidFill>
                <a:sysClr val="windowText" lastClr="000000"/>
              </a:solidFill>
              <a:latin typeface="Arial" panose="020B0604020202020204" pitchFamily="34" charset="0"/>
              <a:ea typeface="+mn-ea"/>
              <a:cs typeface="Arial" panose="020B0604020202020204" pitchFamily="34" charset="0"/>
            </a:rPr>
            <a:t> elements.</a:t>
          </a:r>
        </a:p>
        <a:p>
          <a:r>
            <a:rPr lang="fi-FI" sz="1100">
              <a:solidFill>
                <a:sysClr val="windowText" lastClr="000000"/>
              </a:solidFill>
              <a:latin typeface="Arial" panose="020B0604020202020204" pitchFamily="34" charset="0"/>
              <a:ea typeface="+mn-ea"/>
              <a:cs typeface="Arial" panose="020B0604020202020204" pitchFamily="34" charset="0"/>
            </a:rPr>
            <a:t>- The H report includes one Header</a:t>
          </a:r>
          <a:r>
            <a:rPr lang="fi-FI" sz="1100" baseline="0">
              <a:solidFill>
                <a:sysClr val="windowText" lastClr="000000"/>
              </a:solidFill>
              <a:latin typeface="Arial" panose="020B0604020202020204" pitchFamily="34" charset="0"/>
              <a:ea typeface="+mn-ea"/>
              <a:cs typeface="Arial" panose="020B0604020202020204" pitchFamily="34" charset="0"/>
            </a:rPr>
            <a:t> section</a:t>
          </a:r>
          <a:r>
            <a:rPr lang="fi-FI" sz="1100">
              <a:solidFill>
                <a:sysClr val="windowText" lastClr="000000"/>
              </a:solidFill>
              <a:latin typeface="Arial" panose="020B0604020202020204" pitchFamily="34" charset="0"/>
              <a:ea typeface="+mn-ea"/>
              <a:cs typeface="Arial" panose="020B0604020202020204" pitchFamily="34" charset="0"/>
            </a:rPr>
            <a:t> and one or more acco elements and zero or more card, term, hpay, and serv elements.</a:t>
          </a:r>
        </a:p>
        <a:p>
          <a:r>
            <a:rPr lang="fi-FI" sz="1100">
              <a:solidFill>
                <a:sysClr val="windowText" lastClr="000000"/>
              </a:solidFill>
              <a:latin typeface="Arial" panose="020B0604020202020204" pitchFamily="34" charset="0"/>
              <a:ea typeface="+mn-ea"/>
              <a:cs typeface="Arial" panose="020B0604020202020204" pitchFamily="34" charset="0"/>
            </a:rPr>
            <a:t>- The A report includes one</a:t>
          </a:r>
          <a:r>
            <a:rPr lang="fi-FI" sz="1100" baseline="0">
              <a:solidFill>
                <a:sysClr val="windowText" lastClr="000000"/>
              </a:solidFill>
              <a:latin typeface="Arial" panose="020B0604020202020204" pitchFamily="34" charset="0"/>
              <a:ea typeface="+mn-ea"/>
              <a:cs typeface="Arial" panose="020B0604020202020204" pitchFamily="34" charset="0"/>
            </a:rPr>
            <a:t> Header section</a:t>
          </a:r>
          <a:r>
            <a:rPr lang="fi-FI" sz="1100">
              <a:solidFill>
                <a:sysClr val="windowText" lastClr="000000"/>
              </a:solidFill>
              <a:latin typeface="Arial" panose="020B0604020202020204" pitchFamily="34" charset="0"/>
              <a:ea typeface="+mn-ea"/>
              <a:cs typeface="Arial" panose="020B0604020202020204" pitchFamily="34" charset="0"/>
            </a:rPr>
            <a:t> and one or more acco elements and zero or more card, term and apay elements.</a:t>
          </a:r>
        </a:p>
        <a:p>
          <a:endParaRPr lang="fi-FI" sz="1100">
            <a:solidFill>
              <a:srgbClr val="FF0000"/>
            </a:solidFill>
            <a:latin typeface="Arial" panose="020B0604020202020204" pitchFamily="34" charset="0"/>
            <a:ea typeface="+mn-ea"/>
            <a:cs typeface="Arial" panose="020B0604020202020204" pitchFamily="34" charset="0"/>
          </a:endParaRPr>
        </a:p>
        <a:p>
          <a:r>
            <a:rPr lang="fi-FI" sz="1100">
              <a:solidFill>
                <a:sysClr val="windowText" lastClr="000000"/>
              </a:solidFill>
              <a:latin typeface="Arial" panose="020B0604020202020204" pitchFamily="34" charset="0"/>
              <a:ea typeface="+mn-ea"/>
              <a:cs typeface="Arial" panose="020B0604020202020204" pitchFamily="34" charset="0"/>
            </a:rPr>
            <a:t>The following table shows the order and the number</a:t>
          </a:r>
          <a:r>
            <a:rPr lang="fi-FI" sz="1100" baseline="0">
              <a:solidFill>
                <a:sysClr val="windowText" lastClr="000000"/>
              </a:solidFill>
              <a:latin typeface="Arial" panose="020B0604020202020204" pitchFamily="34" charset="0"/>
              <a:ea typeface="+mn-ea"/>
              <a:cs typeface="Arial" panose="020B0604020202020204" pitchFamily="34" charset="0"/>
            </a:rPr>
            <a:t> of sections and elements.</a:t>
          </a:r>
          <a:endParaRPr lang="fi-FI" sz="1100">
            <a:solidFill>
              <a:sysClr val="windowText" lastClr="000000"/>
            </a:solidFill>
            <a:latin typeface="Arial" panose="020B0604020202020204" pitchFamily="34" charset="0"/>
            <a:ea typeface="+mn-ea"/>
            <a:cs typeface="Arial" panose="020B0604020202020204" pitchFamily="34" charset="0"/>
          </a:endParaRPr>
        </a:p>
        <a:p>
          <a:endParaRPr lang="fi-FI"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35718</xdr:colOff>
      <xdr:row>25</xdr:row>
      <xdr:rowOff>130968</xdr:rowOff>
    </xdr:from>
    <xdr:to>
      <xdr:col>4</xdr:col>
      <xdr:colOff>1214436</xdr:colOff>
      <xdr:row>27</xdr:row>
      <xdr:rowOff>71439</xdr:rowOff>
    </xdr:to>
    <xdr:sp macro="" textlink="">
      <xdr:nvSpPr>
        <xdr:cNvPr id="2" name="TextBox 1">
          <a:extLst>
            <a:ext uri="{FF2B5EF4-FFF2-40B4-BE49-F238E27FC236}">
              <a16:creationId xmlns:a16="http://schemas.microsoft.com/office/drawing/2014/main" id="{4D731D6C-AF30-AA2F-6F19-9DBEA2A5FC27}"/>
            </a:ext>
          </a:extLst>
        </xdr:cNvPr>
        <xdr:cNvSpPr txBox="1"/>
      </xdr:nvSpPr>
      <xdr:spPr>
        <a:xfrm>
          <a:off x="642937" y="10489406"/>
          <a:ext cx="6738937" cy="297658"/>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of</a:t>
          </a:r>
          <a:r>
            <a:rPr lang="fi-FI" sz="1400" b="1" baseline="0"/>
            <a:t> MAPE 2024H01-reporting </a:t>
          </a:r>
          <a:endParaRPr lang="fi-FI" sz="1400" b="1"/>
        </a:p>
        <a:p>
          <a:endParaRPr lang="fi-FI" sz="1100"/>
        </a:p>
      </xdr:txBody>
    </xdr:sp>
    <xdr:clientData/>
  </xdr:twoCellAnchor>
  <xdr:twoCellAnchor>
    <xdr:from>
      <xdr:col>0</xdr:col>
      <xdr:colOff>607218</xdr:colOff>
      <xdr:row>1</xdr:row>
      <xdr:rowOff>11907</xdr:rowOff>
    </xdr:from>
    <xdr:to>
      <xdr:col>10</xdr:col>
      <xdr:colOff>47625</xdr:colOff>
      <xdr:row>4</xdr:row>
      <xdr:rowOff>0</xdr:rowOff>
    </xdr:to>
    <xdr:sp macro="" textlink="">
      <xdr:nvSpPr>
        <xdr:cNvPr id="4" name="TextBox 3">
          <a:extLst>
            <a:ext uri="{FF2B5EF4-FFF2-40B4-BE49-F238E27FC236}">
              <a16:creationId xmlns:a16="http://schemas.microsoft.com/office/drawing/2014/main" id="{56386279-CCCB-A750-50D0-F636A6BF4FD0}"/>
            </a:ext>
          </a:extLst>
        </xdr:cNvPr>
        <xdr:cNvSpPr txBox="1"/>
      </xdr:nvSpPr>
      <xdr:spPr>
        <a:xfrm>
          <a:off x="607218" y="190501"/>
          <a:ext cx="15668626" cy="511968"/>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marR="0" lvl="0" indent="0" defTabSz="914400" eaLnBrk="1" fontAlgn="auto" latinLnBrk="0" hangingPunct="1">
            <a:lnSpc>
              <a:spcPct val="100000"/>
            </a:lnSpc>
            <a:spcBef>
              <a:spcPts val="0"/>
            </a:spcBef>
            <a:spcAft>
              <a:spcPts val="0"/>
            </a:spcAft>
            <a:buClrTx/>
            <a:buSzTx/>
            <a:buFontTx/>
            <a:buNone/>
            <a:tabLst/>
            <a:defRPr/>
          </a:pPr>
          <a:r>
            <a:rPr kumimoji="0" lang="fi-FI"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Header section contains general information on the report and mandatory meta datas.</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Report must always include one Header section.</a:t>
          </a:r>
        </a:p>
      </xdr:txBody>
    </xdr:sp>
    <xdr:clientData/>
  </xdr:twoCellAnchor>
  <xdr:twoCellAnchor editAs="oneCell">
    <xdr:from>
      <xdr:col>1</xdr:col>
      <xdr:colOff>31750</xdr:colOff>
      <xdr:row>28</xdr:row>
      <xdr:rowOff>42334</xdr:rowOff>
    </xdr:from>
    <xdr:to>
      <xdr:col>5</xdr:col>
      <xdr:colOff>698501</xdr:colOff>
      <xdr:row>56</xdr:row>
      <xdr:rowOff>66821</xdr:rowOff>
    </xdr:to>
    <xdr:pic>
      <xdr:nvPicPr>
        <xdr:cNvPr id="5" name="Picture 4">
          <a:extLst>
            <a:ext uri="{FF2B5EF4-FFF2-40B4-BE49-F238E27FC236}">
              <a16:creationId xmlns:a16="http://schemas.microsoft.com/office/drawing/2014/main" id="{07389302-D723-4FB8-98DF-3FDC5C487083}"/>
            </a:ext>
          </a:extLst>
        </xdr:cNvPr>
        <xdr:cNvPicPr>
          <a:picLocks noChangeAspect="1"/>
        </xdr:cNvPicPr>
      </xdr:nvPicPr>
      <xdr:blipFill>
        <a:blip xmlns:r="http://schemas.openxmlformats.org/officeDocument/2006/relationships" r:embed="rId1"/>
        <a:stretch>
          <a:fillRect/>
        </a:stretch>
      </xdr:blipFill>
      <xdr:spPr>
        <a:xfrm>
          <a:off x="645583" y="10593917"/>
          <a:ext cx="7715251" cy="5040987"/>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BC42F459-0629-43D7-9C6B-F3A8CD1B7986}"/>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ACCO: Accounts, deposits and offices. </a:t>
          </a:r>
          <a:r>
            <a:rPr lang="fi-FI" sz="1200" b="0">
              <a:solidFill>
                <a:sysClr val="windowText" lastClr="000000"/>
              </a:solidFill>
              <a:latin typeface="Arial" panose="020B0604020202020204" pitchFamily="34" charset="0"/>
              <a:cs typeface="Arial" panose="020B0604020202020204" pitchFamily="34" charset="0"/>
            </a:rPr>
            <a:t>ACCO</a:t>
          </a:r>
          <a:r>
            <a:rPr lang="fi-FI" sz="1200" b="0" baseline="0">
              <a:solidFill>
                <a:sysClr val="windowText" lastClr="000000"/>
              </a:solidFill>
              <a:latin typeface="Arial" panose="020B0604020202020204" pitchFamily="34" charset="0"/>
              <a:cs typeface="Arial" panose="020B0604020202020204" pitchFamily="34" charset="0"/>
            </a:rPr>
            <a:t> section</a:t>
          </a:r>
          <a:r>
            <a:rPr lang="fi-FI" sz="1200" b="0">
              <a:solidFill>
                <a:sysClr val="windowText" lastClr="000000"/>
              </a:solidFill>
              <a:latin typeface="Arial" panose="020B0604020202020204" pitchFamily="34" charset="0"/>
              <a:cs typeface="Arial" panose="020B0604020202020204" pitchFamily="34" charset="0"/>
            </a:rPr>
            <a:t> </a:t>
          </a:r>
          <a:r>
            <a:rPr lang="fi-FI" sz="1200">
              <a:latin typeface="Arial" panose="020B0604020202020204" pitchFamily="34" charset="0"/>
              <a:cs typeface="Arial" panose="020B0604020202020204" pitchFamily="34" charset="0"/>
            </a:rPr>
            <a:t>includes requirements from ECB regulation (ECB/2020/59) table 1 (Institutions offering payment services to non-MFIs) and guideline (ECB/2014/15) and national requirements.</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E8C3BEC8-19EA-4667-A5D2-1C8E7D3D73A5}"/>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CARD: Number of cards. CARD</a:t>
          </a:r>
          <a:r>
            <a:rPr lang="fi-FI" sz="1200" baseline="0">
              <a:latin typeface="Arial" panose="020B0604020202020204" pitchFamily="34" charset="0"/>
              <a:cs typeface="Arial" panose="020B0604020202020204" pitchFamily="34" charset="0"/>
            </a:rPr>
            <a:t> section</a:t>
          </a:r>
          <a:r>
            <a:rPr lang="fi-FI" sz="1200">
              <a:latin typeface="Arial" panose="020B0604020202020204" pitchFamily="34" charset="0"/>
              <a:cs typeface="Arial" panose="020B0604020202020204" pitchFamily="34" charset="0"/>
            </a:rPr>
            <a:t> Includes requirements from ECB regulation (ECB/2020/59) table 2 (Payment card functions) and national requirements.</a:t>
          </a: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00573503-A468-4C7B-81D4-E9AED1C54B49}"/>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TERM: Number of terminals. TERM</a:t>
          </a:r>
          <a:r>
            <a:rPr lang="fi-FI" sz="1200" baseline="0">
              <a:latin typeface="Arial" panose="020B0604020202020204" pitchFamily="34" charset="0"/>
              <a:cs typeface="Arial" panose="020B0604020202020204" pitchFamily="34" charset="0"/>
            </a:rPr>
            <a:t> section</a:t>
          </a:r>
          <a:r>
            <a:rPr lang="fi-FI" sz="1200">
              <a:latin typeface="Arial" panose="020B0604020202020204" pitchFamily="34" charset="0"/>
              <a:cs typeface="Arial" panose="020B0604020202020204" pitchFamily="34" charset="0"/>
            </a:rPr>
            <a:t> includes requirements from ECB regulation (ECB/2020/59) table 3 (Card accepting devices) and national requirements.</a:t>
          </a: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23A1382F-3E8C-4196-8A65-34EB70DBC590}"/>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HPAY: Semi-annual reporting of payment transactions and fraudulent transactions</a:t>
          </a:r>
          <a:r>
            <a:rPr lang="fi-FI" sz="1200" baseline="0">
              <a:latin typeface="Arial" panose="020B0604020202020204" pitchFamily="34" charset="0"/>
              <a:cs typeface="Arial" panose="020B0604020202020204" pitchFamily="34" charset="0"/>
            </a:rPr>
            <a:t>. HPAY section</a:t>
          </a:r>
          <a:r>
            <a:rPr lang="fi-FI" sz="1200">
              <a:latin typeface="Arial" panose="020B0604020202020204" pitchFamily="34" charset="0"/>
              <a:cs typeface="Arial" panose="020B0604020202020204" pitchFamily="34" charset="0"/>
            </a:rPr>
            <a:t> includes requirements from ECB regulation (ECB/2020/59) table 4a (Payment transactions involving non-MFIs), table 5a (Fraudulent payment transactions involving non-MFIs) and table 6 (Payment transactions per type of terminal involving non-MFIs) as well as national requirements. </a:t>
          </a: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98916115-F5BC-4625-BD6B-6F243032F587}"/>
            </a:ext>
          </a:extLst>
        </xdr:cNvPr>
        <xdr:cNvSpPr txBox="1"/>
      </xdr:nvSpPr>
      <xdr:spPr>
        <a:xfrm>
          <a:off x="609600" y="154781"/>
          <a:ext cx="18292762" cy="55959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QPAY: Quarterly reporting of payment transactions</a:t>
          </a:r>
          <a:r>
            <a:rPr lang="fi-FI" sz="1200" baseline="0">
              <a:latin typeface="Arial" panose="020B0604020202020204" pitchFamily="34" charset="0"/>
              <a:cs typeface="Arial" panose="020B0604020202020204" pitchFamily="34" charset="0"/>
            </a:rPr>
            <a:t>. QPAY section i</a:t>
          </a:r>
          <a:r>
            <a:rPr lang="fi-FI" sz="1200">
              <a:latin typeface="Arial" panose="020B0604020202020204" pitchFamily="34" charset="0"/>
              <a:cs typeface="Arial" panose="020B0604020202020204" pitchFamily="34" charset="0"/>
            </a:rPr>
            <a:t>ncludes requirements from ECB regulation (ECB/2020/59) table 9 (Quarterly reporting of payment</a:t>
          </a:r>
        </a:p>
        <a:p>
          <a:r>
            <a:rPr lang="fi-FI" sz="1200">
              <a:latin typeface="Arial" panose="020B0604020202020204" pitchFamily="34" charset="0"/>
              <a:cs typeface="Arial" panose="020B0604020202020204" pitchFamily="34" charset="0"/>
            </a:rPr>
            <a:t>transactions involving non-MFIs) and national requirements.</a:t>
          </a:r>
        </a:p>
        <a:p>
          <a:endParaRPr lang="fi-FI" sz="1200">
            <a:latin typeface="Arial" panose="020B0604020202020204" pitchFamily="34" charset="0"/>
            <a:cs typeface="Arial" panose="020B0604020202020204" pitchFamily="34" charset="0"/>
          </a:endParaRP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5C23A76B-9B43-40F9-BE6F-A98E52B0EB4C}"/>
            </a:ext>
          </a:extLst>
        </xdr:cNvPr>
        <xdr:cNvSpPr txBox="1"/>
      </xdr:nvSpPr>
      <xdr:spPr>
        <a:xfrm>
          <a:off x="609600" y="154781"/>
          <a:ext cx="18292762" cy="55959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APAY: Annual reporting of payment transactions and fraudulent transactions</a:t>
          </a:r>
          <a:r>
            <a:rPr lang="fi-FI" sz="1200" baseline="0">
              <a:latin typeface="Arial" panose="020B0604020202020204" pitchFamily="34" charset="0"/>
              <a:cs typeface="Arial" panose="020B0604020202020204" pitchFamily="34" charset="0"/>
            </a:rPr>
            <a:t>. APAY section</a:t>
          </a:r>
          <a:r>
            <a:rPr lang="fi-FI" sz="1200">
              <a:latin typeface="Arial" panose="020B0604020202020204" pitchFamily="34" charset="0"/>
              <a:cs typeface="Arial" panose="020B0604020202020204" pitchFamily="34" charset="0"/>
            </a:rPr>
            <a:t> includes requirements from ECB regulation (ECB/2020/59) table 4b (Payment transactions involving non-MFIs reported by reporting agents granted a derogation) and table 5b (Fraudulent payment transactions involving non-MFIs reported by reporting agents granted a derogation) and national requirements.</a:t>
          </a: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295A90F4-4572-483C-A873-63B0F766232A}"/>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SERV: Customer services and electronic invoicing</a:t>
          </a:r>
          <a:r>
            <a:rPr lang="fi-FI" sz="1200" baseline="0">
              <a:latin typeface="Arial" panose="020B0604020202020204" pitchFamily="34" charset="0"/>
              <a:cs typeface="Arial" panose="020B0604020202020204" pitchFamily="34" charset="0"/>
            </a:rPr>
            <a:t>.</a:t>
          </a:r>
          <a:r>
            <a:rPr lang="fi-FI" sz="1200">
              <a:latin typeface="Arial" panose="020B0604020202020204" pitchFamily="34" charset="0"/>
              <a:cs typeface="Arial" panose="020B0604020202020204" pitchFamily="34" charset="0"/>
            </a:rPr>
            <a:t> SERV</a:t>
          </a:r>
          <a:r>
            <a:rPr lang="fi-FI" sz="1200" baseline="0">
              <a:latin typeface="Arial" panose="020B0604020202020204" pitchFamily="34" charset="0"/>
              <a:cs typeface="Arial" panose="020B0604020202020204" pitchFamily="34" charset="0"/>
            </a:rPr>
            <a:t> section</a:t>
          </a:r>
          <a:r>
            <a:rPr lang="fi-FI" sz="1200">
              <a:latin typeface="Arial" panose="020B0604020202020204" pitchFamily="34" charset="0"/>
              <a:cs typeface="Arial" panose="020B0604020202020204" pitchFamily="34" charset="0"/>
            </a:rPr>
            <a:t> includes national data requirements on customer services and electronic invoicing.</a:t>
          </a: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1</xdr:col>
      <xdr:colOff>9526</xdr:colOff>
      <xdr:row>0</xdr:row>
      <xdr:rowOff>171449</xdr:rowOff>
    </xdr:from>
    <xdr:to>
      <xdr:col>29</xdr:col>
      <xdr:colOff>137583</xdr:colOff>
      <xdr:row>245</xdr:row>
      <xdr:rowOff>148167</xdr:rowOff>
    </xdr:to>
    <xdr:sp macro="" textlink="">
      <xdr:nvSpPr>
        <xdr:cNvPr id="2" name="TextBox 1">
          <a:extLst>
            <a:ext uri="{FF2B5EF4-FFF2-40B4-BE49-F238E27FC236}">
              <a16:creationId xmlns:a16="http://schemas.microsoft.com/office/drawing/2014/main" id="{AC866F19-305A-7E95-C399-981FE82EF96D}"/>
            </a:ext>
          </a:extLst>
        </xdr:cNvPr>
        <xdr:cNvSpPr txBox="1"/>
      </xdr:nvSpPr>
      <xdr:spPr>
        <a:xfrm>
          <a:off x="623359" y="171449"/>
          <a:ext cx="17315391" cy="4664921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a:solidFill>
                <a:srgbClr val="4E55A2"/>
              </a:solidFill>
              <a:latin typeface="Arial" panose="020B0604020202020204" pitchFamily="34" charset="0"/>
              <a:cs typeface="Arial" panose="020B0604020202020204" pitchFamily="34" charset="0"/>
            </a:rPr>
            <a:t>Report level validation rules</a:t>
          </a:r>
        </a:p>
        <a:p>
          <a:endParaRPr lang="fi-FI" sz="1100">
            <a:latin typeface="Arial" panose="020B0604020202020204" pitchFamily="34" charset="0"/>
            <a:cs typeface="Arial" panose="020B0604020202020204" pitchFamily="34" charset="0"/>
          </a:endParaRPr>
        </a:p>
        <a:p>
          <a:r>
            <a:rPr lang="fi-FI" sz="1100">
              <a:latin typeface="Arial" panose="020B0604020202020204" pitchFamily="34" charset="0"/>
              <a:cs typeface="Arial" panose="020B0604020202020204" pitchFamily="34" charset="0"/>
            </a:rPr>
            <a:t>The following validation rules do not relate to individual element but pertain to a combination of several fields or the report as a whole. </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1. ACCO</a:t>
          </a:r>
          <a:r>
            <a:rPr lang="fi-FI" sz="1100" b="1" baseline="0">
              <a:latin typeface="Arial" panose="020B0604020202020204" pitchFamily="34" charset="0"/>
              <a:cs typeface="Arial" panose="020B0604020202020204" pitchFamily="34" charset="0"/>
            </a:rPr>
            <a:t> section</a:t>
          </a:r>
          <a:endParaRPr lang="fi-FI" sz="1100" b="1">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MAPE.ACCO.R1</a:t>
          </a:r>
        </a:p>
        <a:p>
          <a:r>
            <a:rPr lang="fi-FI" sz="1100" b="0">
              <a:latin typeface="Arial" panose="020B0604020202020204" pitchFamily="34" charset="0"/>
              <a:cs typeface="Arial" panose="020B0604020202020204" pitchFamily="34" charset="0"/>
            </a:rPr>
            <a:t>The file can only include one acco</a:t>
          </a:r>
          <a:r>
            <a:rPr lang="fi-FI" sz="1100" b="0" baseline="0">
              <a:latin typeface="Arial" panose="020B0604020202020204" pitchFamily="34" charset="0"/>
              <a:cs typeface="Arial" panose="020B0604020202020204" pitchFamily="34" charset="0"/>
            </a:rPr>
            <a:t> element </a:t>
          </a:r>
          <a:r>
            <a:rPr lang="fi-FI" sz="1100" b="0">
              <a:latin typeface="Arial" panose="020B0604020202020204" pitchFamily="34" charset="0"/>
              <a:cs typeface="Arial" panose="020B0604020202020204" pitchFamily="34" charset="0"/>
            </a:rPr>
            <a:t>with the same combination of elements</a:t>
          </a:r>
          <a:r>
            <a:rPr lang="fi-FI" sz="1100" b="0" baseline="0">
              <a:latin typeface="Arial" panose="020B0604020202020204" pitchFamily="34" charset="0"/>
              <a:cs typeface="Arial" panose="020B0604020202020204" pitchFamily="34" charset="0"/>
            </a:rPr>
            <a:t>:</a:t>
          </a:r>
        </a:p>
        <a:p>
          <a:r>
            <a:rPr lang="fi-FI" sz="1100" b="0" baseline="0">
              <a:latin typeface="Arial" panose="020B0604020202020204" pitchFamily="34" charset="0"/>
              <a:cs typeface="Arial" panose="020B0604020202020204" pitchFamily="34" charset="0"/>
            </a:rPr>
            <a:t>- Accounts, deposits and offices (accountsDepositsAndOffices,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Accounts, deposits and offices </a:t>
          </a:r>
          <a:r>
            <a:rPr lang="fi-FI" sz="1100" b="0" baseline="0">
              <a:latin typeface="Arial" panose="020B0604020202020204" pitchFamily="34" charset="0"/>
              <a:cs typeface="Arial" panose="020B0604020202020204" pitchFamily="34" charset="0"/>
            </a:rPr>
            <a:t>(accountEnum))</a:t>
          </a:r>
        </a:p>
        <a:p>
          <a:r>
            <a:rPr lang="fi-FI" sz="1100" b="0" baseline="0">
              <a:latin typeface="Arial" panose="020B0604020202020204" pitchFamily="34" charset="0"/>
              <a:cs typeface="Arial" panose="020B0604020202020204" pitchFamily="34" charset="0"/>
            </a:rPr>
            <a:t>- Deposit type (depositType,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Deposit type</a:t>
          </a:r>
          <a:r>
            <a:rPr lang="fi-FI" sz="1100" b="0" baseline="0">
              <a:latin typeface="Arial" panose="020B0604020202020204" pitchFamily="34" charset="0"/>
              <a:cs typeface="Arial" panose="020B0604020202020204" pitchFamily="34" charset="0"/>
            </a:rPr>
            <a:t> (depositTypeEnum))</a:t>
          </a:r>
        </a:p>
        <a:p>
          <a:r>
            <a:rPr lang="fi-FI" sz="1100" b="0" baseline="0">
              <a:latin typeface="Arial" panose="020B0604020202020204" pitchFamily="34" charset="0"/>
              <a:cs typeface="Arial" panose="020B0604020202020204" pitchFamily="34" charset="0"/>
            </a:rPr>
            <a:t>- Assets transferable via network (assetsTransferableViaNetwork)</a:t>
          </a:r>
        </a:p>
        <a:p>
          <a:r>
            <a:rPr lang="fi-FI" sz="1100" b="0" baseline="0">
              <a:latin typeface="Arial" panose="020B0604020202020204" pitchFamily="34" charset="0"/>
              <a:cs typeface="Arial" panose="020B0604020202020204" pitchFamily="34" charset="0"/>
            </a:rPr>
            <a:t>- E-money account (eMoneyAccount)</a:t>
          </a:r>
        </a:p>
        <a:p>
          <a:r>
            <a:rPr lang="fi-FI" sz="1100" b="0" baseline="0">
              <a:latin typeface="Arial" panose="020B0604020202020204" pitchFamily="34" charset="0"/>
              <a:cs typeface="Arial" panose="020B0604020202020204" pitchFamily="34" charset="0"/>
            </a:rPr>
            <a:t>- Payment service user (paymentServiceUser,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Payment service user </a:t>
          </a:r>
          <a:r>
            <a:rPr lang="fi-FI" sz="1100" b="0" baseline="0">
              <a:latin typeface="Arial" panose="020B0604020202020204" pitchFamily="34" charset="0"/>
              <a:cs typeface="Arial" panose="020B0604020202020204" pitchFamily="34" charset="0"/>
            </a:rPr>
            <a:t>(paymentServiceUserEnum))</a:t>
          </a:r>
        </a:p>
        <a:p>
          <a:r>
            <a:rPr lang="fi-FI" sz="1100" b="0" baseline="0">
              <a:latin typeface="Arial" panose="020B0604020202020204" pitchFamily="34" charset="0"/>
              <a:cs typeface="Arial" panose="020B0604020202020204" pitchFamily="34" charset="0"/>
            </a:rPr>
            <a:t>- Country (country, codelist: Country (ISO 3166) (countryEnum))</a:t>
          </a:r>
        </a:p>
        <a:p>
          <a:endParaRPr lang="fi-FI" sz="1100" b="0" baseline="0">
            <a:latin typeface="Arial" panose="020B0604020202020204" pitchFamily="34" charset="0"/>
            <a:cs typeface="Arial" panose="020B0604020202020204" pitchFamily="34" charset="0"/>
          </a:endParaRPr>
        </a:p>
        <a:p>
          <a:r>
            <a:rPr lang="fi-FI" sz="1100" b="1" i="0" u="none" strike="noStrike">
              <a:solidFill>
                <a:srgbClr val="000000"/>
              </a:solidFill>
              <a:effectLst/>
              <a:latin typeface="Arial" panose="020B0604020202020204" pitchFamily="34" charset="0"/>
            </a:rPr>
            <a:t>Rule MAPE.ACCO.R2</a:t>
          </a:r>
          <a:r>
            <a:rPr lang="fi-FI"/>
            <a:t> </a:t>
          </a:r>
        </a:p>
        <a:p>
          <a:r>
            <a:rPr lang="fi-FI" sz="1100" b="0" i="0" u="none" strike="noStrike">
              <a:solidFill>
                <a:srgbClr val="000000"/>
              </a:solidFill>
              <a:effectLst/>
              <a:latin typeface="Arial" panose="020B0604020202020204" pitchFamily="34" charset="0"/>
            </a:rPr>
            <a:t>The total</a:t>
          </a:r>
          <a:r>
            <a:rPr lang="fi-FI" sz="1100" b="0" i="0" u="none" strike="noStrike" baseline="0">
              <a:solidFill>
                <a:srgbClr val="000000"/>
              </a:solidFill>
              <a:effectLst/>
              <a:latin typeface="Arial" panose="020B0604020202020204" pitchFamily="34" charset="0"/>
            </a:rPr>
            <a:t> </a:t>
          </a:r>
          <a:r>
            <a:rPr lang="fi-FI" sz="1100" b="0" i="0" u="none" strike="noStrike">
              <a:solidFill>
                <a:srgbClr val="000000"/>
              </a:solidFill>
              <a:effectLst/>
              <a:latin typeface="Arial" panose="020B0604020202020204" pitchFamily="34" charset="0"/>
            </a:rPr>
            <a:t>number of payment accounts (excluding e-money accounts) must be greater or equal to the total number of transferable overnight deposits.</a:t>
          </a:r>
          <a:r>
            <a:rPr lang="fi-FI"/>
            <a:t> </a:t>
          </a:r>
        </a:p>
        <a:p>
          <a:endParaRPr lang="fi-FI" sz="1100" b="0">
            <a:latin typeface="Arial" panose="020B0604020202020204" pitchFamily="34" charset="0"/>
            <a:cs typeface="Arial" panose="020B0604020202020204" pitchFamily="34" charset="0"/>
          </a:endParaRPr>
        </a:p>
        <a:p>
          <a:r>
            <a:rPr lang="fi-FI" sz="1100" b="1" i="0" u="none" strike="noStrike">
              <a:solidFill>
                <a:srgbClr val="000000"/>
              </a:solidFill>
              <a:effectLst/>
              <a:latin typeface="Arial" panose="020B0604020202020204" pitchFamily="34" charset="0"/>
            </a:rPr>
            <a:t>Rule MAPE.ACCO.R3</a:t>
          </a:r>
          <a:r>
            <a:rPr lang="fi-FI"/>
            <a:t> </a:t>
          </a:r>
        </a:p>
        <a:p>
          <a:r>
            <a:rPr lang="fi-FI" sz="1100" b="0" i="0" u="none" strike="noStrike">
              <a:solidFill>
                <a:srgbClr val="000000"/>
              </a:solidFill>
              <a:effectLst/>
              <a:latin typeface="Arial" panose="020B0604020202020204" pitchFamily="34" charset="0"/>
            </a:rPr>
            <a:t>The total number of payment accounts</a:t>
          </a:r>
          <a:r>
            <a:rPr lang="fi-FI" sz="1100" b="0" i="0" u="none" strike="noStrike" baseline="0">
              <a:solidFill>
                <a:srgbClr val="000000"/>
              </a:solidFill>
              <a:effectLst/>
              <a:latin typeface="Arial" panose="020B0604020202020204" pitchFamily="34" charset="0"/>
            </a:rPr>
            <a:t> (excluding e-money accounts)</a:t>
          </a:r>
          <a:r>
            <a:rPr lang="fi-FI" sz="1100" b="0" i="0" u="none" strike="noStrike">
              <a:solidFill>
                <a:srgbClr val="000000"/>
              </a:solidFill>
              <a:effectLst/>
              <a:latin typeface="Arial" panose="020B0604020202020204" pitchFamily="34" charset="0"/>
            </a:rPr>
            <a:t> must be greater or equal to the total number of payment accounts accessed by AISPs.</a:t>
          </a:r>
          <a:r>
            <a:rPr lang="fi-FI"/>
            <a:t> </a:t>
          </a:r>
        </a:p>
        <a:p>
          <a:endParaRPr lang="fi-FI" sz="1100" b="0">
            <a:latin typeface="Arial" panose="020B0604020202020204" pitchFamily="34" charset="0"/>
            <a:cs typeface="Arial" panose="020B0604020202020204" pitchFamily="34" charset="0"/>
          </a:endParaRPr>
        </a:p>
        <a:p>
          <a:r>
            <a:rPr lang="fi-FI" sz="1100" b="1" i="0" u="none" strike="noStrike">
              <a:solidFill>
                <a:srgbClr val="000000"/>
              </a:solidFill>
              <a:effectLst/>
              <a:latin typeface="Arial" panose="020B0604020202020204" pitchFamily="34" charset="0"/>
            </a:rPr>
            <a:t>Rule MAPE.ACCO.R4</a:t>
          </a:r>
          <a:r>
            <a:rPr lang="fi-FI"/>
            <a:t> </a:t>
          </a:r>
        </a:p>
        <a:p>
          <a:r>
            <a:rPr lang="fi-FI" sz="1100" b="0" i="0" u="none" strike="noStrike">
              <a:solidFill>
                <a:srgbClr val="000000"/>
              </a:solidFill>
              <a:effectLst/>
              <a:latin typeface="Arial" panose="020B0604020202020204" pitchFamily="34" charset="0"/>
            </a:rPr>
            <a:t>The number of offices must be greater or equal to the number of offices offering payment services.</a:t>
          </a:r>
          <a:r>
            <a:rPr lang="fi-FI"/>
            <a:t> </a:t>
          </a:r>
        </a:p>
        <a:p>
          <a:endParaRPr lang="fi-FI" sz="1100" b="0">
            <a:latin typeface="Arial" panose="020B0604020202020204" pitchFamily="34" charset="0"/>
            <a:cs typeface="Arial" panose="020B0604020202020204" pitchFamily="34" charset="0"/>
          </a:endParaRPr>
        </a:p>
        <a:p>
          <a:r>
            <a:rPr lang="fi-FI" sz="1100" b="1" i="0" u="none" strike="noStrike">
              <a:solidFill>
                <a:srgbClr val="000000"/>
              </a:solidFill>
              <a:effectLst/>
              <a:latin typeface="Arial" panose="020B0604020202020204" pitchFamily="34" charset="0"/>
            </a:rPr>
            <a:t>Rule MAPE.ACCO.R5</a:t>
          </a:r>
          <a:r>
            <a:rPr lang="fi-FI"/>
            <a:t> </a:t>
          </a:r>
        </a:p>
        <a:p>
          <a:r>
            <a:rPr lang="fi-FI" sz="1100" b="0" i="0" u="none" strike="noStrike">
              <a:solidFill>
                <a:srgbClr val="000000"/>
              </a:solidFill>
              <a:effectLst/>
              <a:latin typeface="Arial" panose="020B0604020202020204" pitchFamily="34" charset="0"/>
            </a:rPr>
            <a:t>The number of offices offering payment services must be greater or equal to the number of offices offering cash services.</a:t>
          </a:r>
          <a:r>
            <a:rPr lang="fi-FI"/>
            <a:t> </a:t>
          </a:r>
        </a:p>
        <a:p>
          <a:endParaRPr lang="fi-FI" sz="1100" b="0">
            <a:latin typeface="Arial" panose="020B0604020202020204" pitchFamily="34" charset="0"/>
            <a:cs typeface="Arial" panose="020B0604020202020204" pitchFamily="34" charset="0"/>
          </a:endParaRPr>
        </a:p>
        <a:p>
          <a:r>
            <a:rPr lang="fi-FI" sz="1100" b="1" i="0" u="none" strike="noStrike">
              <a:solidFill>
                <a:srgbClr val="000000"/>
              </a:solidFill>
              <a:effectLst/>
              <a:latin typeface="Arial" panose="020B0604020202020204" pitchFamily="34" charset="0"/>
            </a:rPr>
            <a:t>Rule MAPE.ACCO.R6</a:t>
          </a:r>
          <a:r>
            <a:rPr lang="fi-FI"/>
            <a:t> </a:t>
          </a:r>
        </a:p>
        <a:p>
          <a:r>
            <a:rPr lang="fi-FI" sz="1100" b="0" i="0" u="none" strike="noStrike">
              <a:solidFill>
                <a:srgbClr val="000000"/>
              </a:solidFill>
              <a:effectLst/>
              <a:latin typeface="Arial" panose="020B0604020202020204" pitchFamily="34" charset="0"/>
            </a:rPr>
            <a:t>The value of customer funds must be greater or equal to the value of e-money issued.</a:t>
          </a:r>
          <a:r>
            <a:rPr lang="fi-FI"/>
            <a:t> </a:t>
          </a:r>
          <a:endParaRPr lang="fi-FI" sz="1100" b="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2. CARD</a:t>
          </a:r>
          <a:r>
            <a:rPr lang="fi-FI" sz="1100" b="1" baseline="0">
              <a:latin typeface="Arial" panose="020B0604020202020204" pitchFamily="34" charset="0"/>
              <a:cs typeface="Arial" panose="020B0604020202020204" pitchFamily="34" charset="0"/>
            </a:rPr>
            <a:t> section</a:t>
          </a:r>
          <a:endParaRPr lang="fi-FI" sz="1100" b="1">
            <a:latin typeface="Arial" panose="020B0604020202020204" pitchFamily="34" charset="0"/>
            <a:cs typeface="Arial" panose="020B0604020202020204" pitchFamily="34" charset="0"/>
          </a:endParaRPr>
        </a:p>
        <a:p>
          <a:endParaRPr lang="fi-FI" sz="1100" b="1">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MAPE.CARD.R1</a:t>
          </a:r>
        </a:p>
        <a:p>
          <a:r>
            <a:rPr lang="fi-FI" sz="1100" b="0">
              <a:latin typeface="Arial" panose="020B0604020202020204" pitchFamily="34" charset="0"/>
              <a:cs typeface="Arial" panose="020B0604020202020204" pitchFamily="34" charset="0"/>
            </a:rPr>
            <a:t>The file can only include one card</a:t>
          </a:r>
          <a:r>
            <a:rPr lang="fi-FI" sz="1100" b="0" baseline="0">
              <a:latin typeface="Arial" panose="020B0604020202020204" pitchFamily="34" charset="0"/>
              <a:cs typeface="Arial" panose="020B0604020202020204" pitchFamily="34" charset="0"/>
            </a:rPr>
            <a:t> element</a:t>
          </a:r>
          <a:r>
            <a:rPr lang="fi-FI" sz="1100" b="0">
              <a:latin typeface="Arial" panose="020B0604020202020204" pitchFamily="34" charset="0"/>
              <a:cs typeface="Arial" panose="020B0604020202020204" pitchFamily="34" charset="0"/>
            </a:rPr>
            <a:t> with the same combination of elements:</a:t>
          </a:r>
        </a:p>
        <a:p>
          <a:r>
            <a:rPr lang="fi-FI" sz="1100" b="0" baseline="0">
              <a:latin typeface="Arial" panose="020B0604020202020204" pitchFamily="34" charset="0"/>
              <a:cs typeface="Arial" panose="020B0604020202020204" pitchFamily="34" charset="0"/>
            </a:rPr>
            <a:t>- Card type (cardType,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Card type </a:t>
          </a:r>
          <a:r>
            <a:rPr lang="fi-FI" sz="1100" b="0" baseline="0">
              <a:latin typeface="Arial" panose="020B0604020202020204" pitchFamily="34" charset="0"/>
              <a:cs typeface="Arial" panose="020B0604020202020204" pitchFamily="34" charset="0"/>
            </a:rPr>
            <a:t>(cardTypeEnum))</a:t>
          </a:r>
        </a:p>
        <a:p>
          <a:r>
            <a:rPr lang="fi-FI" sz="1100" b="0" baseline="0">
              <a:latin typeface="Arial" panose="020B0604020202020204" pitchFamily="34" charset="0"/>
              <a:cs typeface="Arial" panose="020B0604020202020204" pitchFamily="34" charset="0"/>
            </a:rPr>
            <a:t>- E-money card type (eMoneyCardType,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E-money card type </a:t>
          </a:r>
          <a:r>
            <a:rPr lang="fi-FI" sz="1100" b="0" baseline="0">
              <a:latin typeface="Arial" panose="020B0604020202020204" pitchFamily="34" charset="0"/>
              <a:cs typeface="Arial" panose="020B0604020202020204" pitchFamily="34" charset="0"/>
            </a:rPr>
            <a:t>(eMoneyCardTypeEnum))</a:t>
          </a:r>
        </a:p>
        <a:p>
          <a:r>
            <a:rPr lang="fi-FI" sz="1100" b="0" baseline="0">
              <a:latin typeface="Arial" panose="020B0604020202020204" pitchFamily="34" charset="0"/>
              <a:cs typeface="Arial" panose="020B0604020202020204" pitchFamily="34" charset="0"/>
            </a:rPr>
            <a:t>- Scheme (scheme,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Scheme</a:t>
          </a:r>
          <a:r>
            <a:rPr lang="fi-FI" sz="1100" b="0" baseline="0">
              <a:latin typeface="Arial" panose="020B0604020202020204" pitchFamily="34" charset="0"/>
              <a:cs typeface="Arial" panose="020B0604020202020204" pitchFamily="34" charset="0"/>
            </a:rPr>
            <a:t> (schemeEnum))</a:t>
          </a:r>
        </a:p>
        <a:p>
          <a:r>
            <a:rPr lang="fi-FI" sz="1100" b="0" baseline="0">
              <a:latin typeface="Arial" panose="020B0604020202020204" pitchFamily="34" charset="0"/>
              <a:cs typeface="Arial" panose="020B0604020202020204" pitchFamily="34" charset="0"/>
            </a:rPr>
            <a:t>- Cash function (cashFunction)</a:t>
          </a:r>
        </a:p>
        <a:p>
          <a:r>
            <a:rPr lang="fi-FI" sz="1100" b="0" baseline="0">
              <a:latin typeface="Arial" panose="020B0604020202020204" pitchFamily="34" charset="0"/>
              <a:cs typeface="Arial" panose="020B0604020202020204" pitchFamily="34" charset="0"/>
            </a:rPr>
            <a:t>- Combination card (combinationcard,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Combination card </a:t>
          </a:r>
          <a:r>
            <a:rPr lang="fi-FI" sz="1100" b="0" baseline="0">
              <a:latin typeface="Arial" panose="020B0604020202020204" pitchFamily="34" charset="0"/>
              <a:cs typeface="Arial" panose="020B0604020202020204" pitchFamily="34" charset="0"/>
            </a:rPr>
            <a:t>(combinationCardTypeEnum))</a:t>
          </a:r>
        </a:p>
        <a:p>
          <a:r>
            <a:rPr lang="fi-FI" sz="1100" b="0" baseline="0">
              <a:latin typeface="Arial" panose="020B0604020202020204" pitchFamily="34" charset="0"/>
              <a:cs typeface="Arial" panose="020B0604020202020204" pitchFamily="34" charset="0"/>
            </a:rPr>
            <a:t>- Card technology (cardTechnology,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Card technology </a:t>
          </a:r>
          <a:r>
            <a:rPr lang="fi-FI" sz="1100" b="0" baseline="0">
              <a:latin typeface="Arial" panose="020B0604020202020204" pitchFamily="34" charset="0"/>
              <a:cs typeface="Arial" panose="020B0604020202020204" pitchFamily="34" charset="0"/>
            </a:rPr>
            <a:t>(cardTechnologyEnum))</a:t>
          </a:r>
        </a:p>
        <a:p>
          <a:r>
            <a:rPr lang="fi-FI" sz="1100" b="0" baseline="0">
              <a:latin typeface="Arial" panose="020B0604020202020204" pitchFamily="34" charset="0"/>
              <a:cs typeface="Arial" panose="020B0604020202020204" pitchFamily="34" charset="0"/>
            </a:rPr>
            <a:t>- Payment service user (paymentServiceUser,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Payment service user </a:t>
          </a:r>
          <a:r>
            <a:rPr lang="fi-FI" sz="1100" b="0" baseline="0">
              <a:latin typeface="Arial" panose="020B0604020202020204" pitchFamily="34" charset="0"/>
              <a:cs typeface="Arial" panose="020B0604020202020204" pitchFamily="34" charset="0"/>
            </a:rPr>
            <a:t>(paymentServiceUserEnum))</a:t>
          </a:r>
        </a:p>
        <a:p>
          <a:r>
            <a:rPr lang="fi-FI" sz="1100" b="0" baseline="0">
              <a:latin typeface="Arial" panose="020B0604020202020204" pitchFamily="34" charset="0"/>
              <a:cs typeface="Arial" panose="020B0604020202020204" pitchFamily="34" charset="0"/>
            </a:rPr>
            <a:t>- Country (country, codelist: Maa (ISO 3166) (countryEnum))</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a:t>
          </a:r>
        </a:p>
        <a:p>
          <a:r>
            <a:rPr lang="fi-FI" sz="1100" b="0">
              <a:latin typeface="Arial" panose="020B0604020202020204" pitchFamily="34" charset="0"/>
              <a:cs typeface="Arial" panose="020B0604020202020204" pitchFamily="34" charset="0"/>
            </a:rPr>
            <a:t>The total number of debit cards (online or offline) attached to a combination card must be equal to the total number of delayed debit or credit cards attached to a combination card.</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MAPE.CARD.R3</a:t>
          </a:r>
        </a:p>
        <a:p>
          <a:r>
            <a:rPr lang="fi-FI" sz="1100" b="0">
              <a:latin typeface="Arial" panose="020B0604020202020204" pitchFamily="34" charset="0"/>
              <a:cs typeface="Arial" panose="020B0604020202020204" pitchFamily="34" charset="0"/>
            </a:rPr>
            <a:t>The total number of debit cards (online or offline) attached to a combination card with an e-money function must be equal to the total number of e-money cards attached to a combination card with an e-money function.</a:t>
          </a:r>
        </a:p>
        <a:p>
          <a:endParaRPr lang="fi-FI" sz="1100" b="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3.</a:t>
          </a:r>
          <a:r>
            <a:rPr lang="fi-FI" sz="1100" b="1" baseline="0">
              <a:latin typeface="Arial" panose="020B0604020202020204" pitchFamily="34" charset="0"/>
              <a:cs typeface="Arial" panose="020B0604020202020204" pitchFamily="34" charset="0"/>
            </a:rPr>
            <a:t> TERM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MAPE.TERM.R1</a:t>
          </a:r>
        </a:p>
        <a:p>
          <a:r>
            <a:rPr lang="fi-FI" sz="1100" b="0" baseline="0">
              <a:latin typeface="Arial" panose="020B0604020202020204" pitchFamily="34" charset="0"/>
              <a:cs typeface="Arial" panose="020B0604020202020204" pitchFamily="34" charset="0"/>
            </a:rPr>
            <a:t>The file can only include one term element with the same combination of elements:</a:t>
          </a:r>
        </a:p>
        <a:p>
          <a:r>
            <a:rPr lang="fi-FI" sz="1100" b="0" baseline="0">
              <a:latin typeface="Arial" panose="020B0604020202020204" pitchFamily="34" charset="0"/>
              <a:cs typeface="Arial" panose="020B0604020202020204" pitchFamily="34" charset="0"/>
            </a:rPr>
            <a:t>- Terminal type (terminalType,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Terminal type </a:t>
          </a:r>
          <a:r>
            <a:rPr lang="fi-FI" sz="1100" b="0" baseline="0">
              <a:latin typeface="Arial" panose="020B0604020202020204" pitchFamily="34" charset="0"/>
              <a:cs typeface="Arial" panose="020B0604020202020204" pitchFamily="34" charset="0"/>
            </a:rPr>
            <a:t>(terminalEnum))</a:t>
          </a:r>
        </a:p>
        <a:p>
          <a:r>
            <a:rPr lang="fi-FI" sz="1100" b="0" baseline="0">
              <a:latin typeface="Arial" panose="020B0604020202020204" pitchFamily="34" charset="0"/>
              <a:cs typeface="Arial" panose="020B0604020202020204" pitchFamily="34" charset="0"/>
            </a:rPr>
            <a:t>- EFTPOS (eftpos)</a:t>
          </a:r>
        </a:p>
        <a:p>
          <a:r>
            <a:rPr lang="fi-FI" sz="1100" b="0" baseline="0">
              <a:latin typeface="Arial" panose="020B0604020202020204" pitchFamily="34" charset="0"/>
              <a:cs typeface="Arial" panose="020B0604020202020204" pitchFamily="34" charset="0"/>
            </a:rPr>
            <a:t>- Contactless payment (contactlessPayment)</a:t>
          </a:r>
        </a:p>
        <a:p>
          <a:r>
            <a:rPr lang="fi-FI" sz="1100" b="0" baseline="0">
              <a:latin typeface="Arial" panose="020B0604020202020204" pitchFamily="34" charset="0"/>
              <a:cs typeface="Arial" panose="020B0604020202020204" pitchFamily="34" charset="0"/>
            </a:rPr>
            <a:t>- Terminal accepting e-money (terminalAcceptingEMoney)</a:t>
          </a:r>
        </a:p>
        <a:p>
          <a:r>
            <a:rPr lang="fi-FI" sz="1100" b="0" baseline="0">
              <a:latin typeface="Arial" panose="020B0604020202020204" pitchFamily="34" charset="0"/>
              <a:cs typeface="Arial" panose="020B0604020202020204" pitchFamily="34" charset="0"/>
            </a:rPr>
            <a:t>- E-money loading/unloading (eMoneyLoadingUnloading)</a:t>
          </a:r>
        </a:p>
        <a:p>
          <a:r>
            <a:rPr lang="fi-FI" sz="1100" b="0" baseline="0">
              <a:latin typeface="Arial" panose="020B0604020202020204" pitchFamily="34" charset="0"/>
              <a:cs typeface="Arial" panose="020B0604020202020204" pitchFamily="34" charset="0"/>
            </a:rPr>
            <a:t>- Country (country, codelist: Maa (ISO 3166) (countryEnum))</a:t>
          </a:r>
        </a:p>
        <a:p>
          <a:endParaRPr lang="fi-FI" sz="1100" b="0" baseline="0">
            <a:latin typeface="Arial" panose="020B0604020202020204" pitchFamily="34" charset="0"/>
            <a:cs typeface="Arial" panose="020B0604020202020204" pitchFamily="34" charset="0"/>
          </a:endParaRPr>
        </a:p>
        <a:p>
          <a:endParaRPr lang="fi-FI" sz="1100" b="0" baseline="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4.</a:t>
          </a:r>
          <a:r>
            <a:rPr lang="fi-FI" sz="1100" b="1" baseline="0">
              <a:latin typeface="Arial" panose="020B0604020202020204" pitchFamily="34" charset="0"/>
              <a:cs typeface="Arial" panose="020B0604020202020204" pitchFamily="34" charset="0"/>
            </a:rPr>
            <a:t> HPAY section</a:t>
          </a:r>
        </a:p>
        <a:p>
          <a:endParaRPr lang="fi-FI" sz="1100" b="1"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MAPE.HPAY.R1</a:t>
          </a:r>
        </a:p>
        <a:p>
          <a:r>
            <a:rPr lang="fi-FI" sz="1100" b="0">
              <a:latin typeface="Arial" panose="020B0604020202020204" pitchFamily="34" charset="0"/>
              <a:cs typeface="Arial" panose="020B0604020202020204" pitchFamily="34" charset="0"/>
            </a:rPr>
            <a:t>The file can only include one</a:t>
          </a:r>
          <a:r>
            <a:rPr lang="fi-FI" sz="1100" b="0" baseline="0">
              <a:latin typeface="Arial" panose="020B0604020202020204" pitchFamily="34" charset="0"/>
              <a:cs typeface="Arial" panose="020B0604020202020204" pitchFamily="34" charset="0"/>
            </a:rPr>
            <a:t> hpay element</a:t>
          </a:r>
          <a:r>
            <a:rPr lang="fi-FI" sz="1100" b="0">
              <a:latin typeface="Arial" panose="020B0604020202020204" pitchFamily="34" charset="0"/>
              <a:cs typeface="Arial" panose="020B0604020202020204" pitchFamily="34" charset="0"/>
            </a:rPr>
            <a:t> with the same combination of elements</a:t>
          </a:r>
          <a:r>
            <a:rPr lang="fi-FI" sz="1100" b="0" baseline="0">
              <a:latin typeface="Arial" panose="020B0604020202020204" pitchFamily="34" charset="0"/>
              <a:cs typeface="Arial" panose="020B0604020202020204" pitchFamily="34" charset="0"/>
            </a:rPr>
            <a:t>:</a:t>
          </a:r>
        </a:p>
        <a:p>
          <a:r>
            <a:rPr lang="fi-FI" sz="1100" b="0" baseline="0">
              <a:latin typeface="Arial" panose="020B0604020202020204" pitchFamily="34" charset="0"/>
              <a:cs typeface="Arial" panose="020B0604020202020204" pitchFamily="34" charset="0"/>
            </a:rPr>
            <a:t>- Reporter's role (reportersRole, codelist: Payment service provider's role (reportersRoleEnum))</a:t>
          </a:r>
        </a:p>
        <a:p>
          <a:r>
            <a:rPr lang="fi-FI" sz="1100" b="0" baseline="0">
              <a:latin typeface="Arial" panose="020B0604020202020204" pitchFamily="34" charset="0"/>
              <a:cs typeface="Arial" panose="020B0604020202020204" pitchFamily="34" charset="0"/>
            </a:rPr>
            <a:t>- Information type (informationType ,codelist: Information type (informationTypeEnum))</a:t>
          </a:r>
        </a:p>
        <a:p>
          <a:r>
            <a:rPr lang="fi-FI" sz="1100" b="0" baseline="0">
              <a:latin typeface="Arial" panose="020B0604020202020204" pitchFamily="34" charset="0"/>
              <a:cs typeface="Arial" panose="020B0604020202020204" pitchFamily="34" charset="0"/>
            </a:rPr>
            <a:t>- Payment service (paymentService, codelist: Payment service (paymentserviceEnum))</a:t>
          </a:r>
        </a:p>
        <a:p>
          <a:r>
            <a:rPr lang="fi-FI" sz="1100" b="0" baseline="0">
              <a:latin typeface="Arial" panose="020B0604020202020204" pitchFamily="34" charset="0"/>
              <a:cs typeface="Arial" panose="020B0604020202020204" pitchFamily="34" charset="0"/>
            </a:rPr>
            <a:t>- Payment service user (paymentServiceUser, codelist: Payment service user (paymentServiceUserEnum))</a:t>
          </a:r>
        </a:p>
        <a:p>
          <a:r>
            <a:rPr lang="fi-FI" sz="1100" b="0" baseline="0">
              <a:latin typeface="Arial" panose="020B0604020202020204" pitchFamily="34" charset="0"/>
              <a:cs typeface="Arial" panose="020B0604020202020204" pitchFamily="34" charset="0"/>
            </a:rPr>
            <a:t>- Electronic (electronic)</a:t>
          </a:r>
        </a:p>
        <a:p>
          <a:r>
            <a:rPr lang="fi-FI" sz="1100" b="0" baseline="0">
              <a:latin typeface="Arial" panose="020B0604020202020204" pitchFamily="34" charset="0"/>
              <a:cs typeface="Arial" panose="020B0604020202020204" pitchFamily="34" charset="0"/>
            </a:rPr>
            <a:t>- Payment order (paymentOrder, codelist: Payment order (paymentOrderEnum))</a:t>
          </a:r>
        </a:p>
        <a:p>
          <a:r>
            <a:rPr lang="fi-FI" sz="1100" b="0" baseline="0">
              <a:latin typeface="Arial" panose="020B0604020202020204" pitchFamily="34" charset="0"/>
              <a:cs typeface="Arial" panose="020B0604020202020204" pitchFamily="34" charset="0"/>
            </a:rPr>
            <a:t>- Channel for giving consent (channelForGivingConsent, codelist: Channel for giving consent  (channelConsentEnum))</a:t>
          </a:r>
        </a:p>
        <a:p>
          <a:r>
            <a:rPr lang="fi-FI" sz="1100" b="0" baseline="0">
              <a:latin typeface="Arial" panose="020B0604020202020204" pitchFamily="34" charset="0"/>
              <a:cs typeface="Arial" panose="020B0604020202020204" pitchFamily="34" charset="0"/>
            </a:rPr>
            <a:t>- Payment scheme (paymentScheme, codelist: Payment scheme (schemeEnum))</a:t>
          </a:r>
        </a:p>
        <a:p>
          <a:r>
            <a:rPr lang="fi-FI" sz="1100" b="0" baseline="0">
              <a:latin typeface="Arial" panose="020B0604020202020204" pitchFamily="34" charset="0"/>
              <a:cs typeface="Arial" panose="020B0604020202020204" pitchFamily="34" charset="0"/>
            </a:rPr>
            <a:t>- Instant payment (instantPayment)</a:t>
          </a:r>
        </a:p>
        <a:p>
          <a:r>
            <a:rPr lang="fi-FI" sz="1100" b="0" baseline="0">
              <a:latin typeface="Arial" panose="020B0604020202020204" pitchFamily="34" charset="0"/>
              <a:cs typeface="Arial" panose="020B0604020202020204" pitchFamily="34" charset="0"/>
            </a:rPr>
            <a:t>- Card type (cardType, codelist: Card type  (cardTypeEnum))</a:t>
          </a:r>
        </a:p>
        <a:p>
          <a:r>
            <a:rPr lang="fi-FI" sz="1100" b="0" baseline="0">
              <a:latin typeface="Arial" panose="020B0604020202020204" pitchFamily="34" charset="0"/>
              <a:cs typeface="Arial" panose="020B0604020202020204" pitchFamily="34" charset="0"/>
            </a:rPr>
            <a:t>- E-money type (eMoneyType, codelist: E-money type (eMoneyTypeEnum))</a:t>
          </a:r>
        </a:p>
        <a:p>
          <a:r>
            <a:rPr lang="fi-FI" sz="1100" b="0" baseline="0">
              <a:latin typeface="Arial" panose="020B0604020202020204" pitchFamily="34" charset="0"/>
              <a:cs typeface="Arial" panose="020B0604020202020204" pitchFamily="34" charset="0"/>
            </a:rPr>
            <a:t>- Remote/non-remote (remoteNonRemote, codelist: Remote/non-remote (remoteEnum))</a:t>
          </a:r>
        </a:p>
        <a:p>
          <a:r>
            <a:rPr lang="fi-FI" sz="1100" b="0" baseline="0">
              <a:latin typeface="Arial" panose="020B0604020202020204" pitchFamily="34" charset="0"/>
              <a:cs typeface="Arial" panose="020B0604020202020204" pitchFamily="34" charset="0"/>
            </a:rPr>
            <a:t>- Contactless technology (contactlessTechnology, codelist:Contactless technology (contactlessTechnologyEnum))</a:t>
          </a:r>
        </a:p>
        <a:p>
          <a:r>
            <a:rPr lang="fi-FI" sz="1100" b="0" baseline="0">
              <a:latin typeface="Arial" panose="020B0604020202020204" pitchFamily="34" charset="0"/>
              <a:cs typeface="Arial" panose="020B0604020202020204" pitchFamily="34" charset="0"/>
            </a:rPr>
            <a:t>- Terminal (terminal, codelist: Terminal (terminalEnum))</a:t>
          </a:r>
        </a:p>
        <a:p>
          <a:r>
            <a:rPr lang="fi-FI" sz="1100" b="0" baseline="0">
              <a:latin typeface="Arial" panose="020B0604020202020204" pitchFamily="34" charset="0"/>
              <a:cs typeface="Arial" panose="020B0604020202020204" pitchFamily="34" charset="0"/>
            </a:rPr>
            <a:t>- Initiation channel (initiationChannel,  codelist: Initiation channel (initiationChannelEnum))</a:t>
          </a:r>
        </a:p>
        <a:p>
          <a:r>
            <a:rPr lang="fi-FI" sz="1100" b="0" baseline="0">
              <a:latin typeface="Arial" panose="020B0604020202020204" pitchFamily="34" charset="0"/>
              <a:cs typeface="Arial" panose="020B0604020202020204" pitchFamily="34" charset="0"/>
            </a:rPr>
            <a:t>- Mobile payment type (mobilePaymentType, codelist: Mobile payment type (mobilePaymentTypeEnum))</a:t>
          </a:r>
        </a:p>
        <a:p>
          <a:r>
            <a:rPr lang="fi-FI" sz="1100" b="0" baseline="0">
              <a:latin typeface="Arial" panose="020B0604020202020204" pitchFamily="34" charset="0"/>
              <a:cs typeface="Arial" panose="020B0604020202020204" pitchFamily="34" charset="0"/>
            </a:rPr>
            <a:t>- Customer autenthication (customerAuthentication, codelist: Customer autenthication (customerAuthenticationEnum))</a:t>
          </a:r>
        </a:p>
        <a:p>
          <a:r>
            <a:rPr lang="fi-FI" sz="1100" b="0" baseline="0">
              <a:latin typeface="Arial" panose="020B0604020202020204" pitchFamily="34" charset="0"/>
              <a:cs typeface="Arial" panose="020B0604020202020204" pitchFamily="34" charset="0"/>
            </a:rPr>
            <a:t>- Reason for non-SCA (reasonForNonSCA, codelist: Reason for non-SCA (reasonForNonSCAEnum))</a:t>
          </a:r>
        </a:p>
        <a:p>
          <a:r>
            <a:rPr lang="fi-FI" sz="1100" b="0" baseline="0">
              <a:latin typeface="Arial" panose="020B0604020202020204" pitchFamily="34" charset="0"/>
              <a:cs typeface="Arial" panose="020B0604020202020204" pitchFamily="34" charset="0"/>
            </a:rPr>
            <a:t>- Fraud type (fraudType, codelist: Fraud type (fraudTypeEnum))</a:t>
          </a:r>
        </a:p>
        <a:p>
          <a:r>
            <a:rPr lang="fi-FI" sz="1100" b="0" baseline="0">
              <a:latin typeface="Arial" panose="020B0604020202020204" pitchFamily="34" charset="0"/>
              <a:cs typeface="Arial" panose="020B0604020202020204" pitchFamily="34" charset="0"/>
            </a:rPr>
            <a:t>- Liability bearer (liabilityBearer, codelist: Liability bearer (liabilityBearerEnum))</a:t>
          </a:r>
        </a:p>
        <a:p>
          <a:r>
            <a:rPr lang="fi-FI" sz="1100" b="0" baseline="0">
              <a:latin typeface="Arial" panose="020B0604020202020204" pitchFamily="34" charset="0"/>
              <a:cs typeface="Arial" panose="020B0604020202020204" pitchFamily="34" charset="0"/>
            </a:rPr>
            <a:t>- Counterparty's PSP location (counterpartysPSPLocation, codelist: Country (ISO 3166) (countryEnum))</a:t>
          </a:r>
        </a:p>
        <a:p>
          <a:r>
            <a:rPr lang="fi-FI" sz="1100" b="0" baseline="0">
              <a:latin typeface="Arial" panose="020B0604020202020204" pitchFamily="34" charset="0"/>
              <a:cs typeface="Arial" panose="020B0604020202020204" pitchFamily="34" charset="0"/>
            </a:rPr>
            <a:t>- Terminal location (terminalLocation, codelist: Country (ISO 3166) (countryEnum))</a:t>
          </a:r>
        </a:p>
        <a:p>
          <a:r>
            <a:rPr lang="fi-FI" sz="1100" b="0">
              <a:latin typeface="Arial" panose="020B0604020202020204" pitchFamily="34" charset="0"/>
              <a:cs typeface="Arial" panose="020B0604020202020204" pitchFamily="34" charset="0"/>
            </a:rPr>
            <a:t>- Currency (currency, codelist: Currency (ISO 4217) (currencyEnum))</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MAPE.HPAY.R2</a:t>
          </a:r>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The total number and value of credit transfers reported in the role of payer's PSP must be greater or equal to the total number and value of fraudulent credit transfers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MAPE.HPAY.R3</a:t>
          </a:r>
        </a:p>
        <a:p>
          <a:r>
            <a:rPr lang="fi-FI" sz="1100" b="0">
              <a:latin typeface="Arial" panose="020B0604020202020204" pitchFamily="34" charset="0"/>
              <a:cs typeface="Arial" panose="020B0604020202020204" pitchFamily="34" charset="0"/>
            </a:rPr>
            <a:t>The total number and value of direct debit transactions reported in the role of payee's PSP must be greater or equal to the total number and value of fraudulent direct debit transactions reported in the role of payee's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MAPE.HPAY.R4</a:t>
          </a:r>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The total number and value of card payments reported in the role of payer's or payee's PSP must be greater or equal to the total number and value of fraudulent card payments reported in the role of payer's or payee's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MAPE.HPAY.R5</a:t>
          </a:r>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The total number and value of cash withdrawals reported in the role of payer's PSP must be greater or equal to the total number and value of fraudulent cash withdrawals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MAPE.HPAY.R6</a:t>
          </a:r>
        </a:p>
        <a:p>
          <a:r>
            <a:rPr lang="fi-FI" sz="1100" b="0">
              <a:latin typeface="Arial" panose="020B0604020202020204" pitchFamily="34" charset="0"/>
              <a:cs typeface="Arial" panose="020B0604020202020204" pitchFamily="34" charset="0"/>
            </a:rPr>
            <a:t>The total number and value of e-money payments reported in the role of payer's PSP must be greater or equal to the total number and value of fraudulent e-money payments reported in the role of payer's PSP.</a:t>
          </a:r>
        </a:p>
        <a:p>
          <a:endParaRPr lang="fi-FI" sz="1100" b="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MAPE.HPAY.R7</a:t>
          </a:r>
        </a:p>
        <a:p>
          <a:r>
            <a:rPr lang="fi-FI" sz="1100" b="0">
              <a:latin typeface="Arial" panose="020B0604020202020204" pitchFamily="34" charset="0"/>
              <a:cs typeface="Arial" panose="020B0604020202020204" pitchFamily="34" charset="0"/>
            </a:rPr>
            <a:t>The total number and value of cheques reported in the role of payee's PSP must be greater or equal to the total number and value of fraudulent cheques reported in the role of payee's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MAPE.HPAY.R8</a:t>
          </a:r>
        </a:p>
        <a:p>
          <a:r>
            <a:rPr lang="fi-FI" sz="1100" b="0">
              <a:latin typeface="Arial" panose="020B0604020202020204" pitchFamily="34" charset="0"/>
              <a:cs typeface="Arial" panose="020B0604020202020204" pitchFamily="34" charset="0"/>
            </a:rPr>
            <a:t>The total number and value of money remittances reported in the role of payer's PSP must be greater or equal to the total number and value of fraudulent money remittances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MAPE.HPAY.R9</a:t>
          </a:r>
        </a:p>
        <a:p>
          <a:r>
            <a:rPr lang="fi-FI" sz="1100" b="0">
              <a:latin typeface="Arial" panose="020B0604020202020204" pitchFamily="34" charset="0"/>
              <a:cs typeface="Arial" panose="020B0604020202020204" pitchFamily="34" charset="0"/>
            </a:rPr>
            <a:t>The total number and value of other payment services included in Directive (EU) 2015/2366 reported in the role of payer's or payee's PSP must be greater or equal to the total number and value of other fraudulent payment services included in Directive (EU) 2015/2366 reported in the role of payer's or payee's PSP.</a:t>
          </a:r>
        </a:p>
        <a:p>
          <a:endParaRPr lang="fi-FI" sz="1100" b="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5. QPAY</a:t>
          </a:r>
          <a:r>
            <a:rPr lang="fi-FI" sz="1100" b="1" baseline="0">
              <a:latin typeface="Arial" panose="020B0604020202020204" pitchFamily="34" charset="0"/>
              <a:cs typeface="Arial" panose="020B0604020202020204" pitchFamily="34" charset="0"/>
            </a:rPr>
            <a:t> section</a:t>
          </a:r>
          <a:endParaRPr lang="fi-FI" sz="1100" b="1">
            <a:latin typeface="Arial" panose="020B0604020202020204" pitchFamily="34" charset="0"/>
            <a:cs typeface="Arial" panose="020B0604020202020204" pitchFamily="34" charset="0"/>
          </a:endParaRPr>
        </a:p>
        <a:p>
          <a:endParaRPr lang="fi-FI" sz="1100" b="1">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MAPE.QPAY.R1</a:t>
          </a:r>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The file can only include one qpay</a:t>
          </a:r>
          <a:r>
            <a:rPr lang="fi-FI" sz="1100" b="0" baseline="0">
              <a:latin typeface="Arial" panose="020B0604020202020204" pitchFamily="34" charset="0"/>
              <a:cs typeface="Arial" panose="020B0604020202020204" pitchFamily="34" charset="0"/>
            </a:rPr>
            <a:t> element</a:t>
          </a:r>
          <a:r>
            <a:rPr lang="fi-FI" sz="1100" b="0">
              <a:latin typeface="Arial" panose="020B0604020202020204" pitchFamily="34" charset="0"/>
              <a:cs typeface="Arial" panose="020B0604020202020204" pitchFamily="34" charset="0"/>
            </a:rPr>
            <a:t> with the same combination of attributes</a:t>
          </a:r>
          <a:r>
            <a:rPr lang="fi-FI" sz="1100" b="0" baseline="0">
              <a:latin typeface="Arial" panose="020B0604020202020204" pitchFamily="34" charset="0"/>
              <a:cs typeface="Arial" panose="020B0604020202020204" pitchFamily="34" charset="0"/>
            </a:rPr>
            <a:t>:</a:t>
          </a:r>
        </a:p>
        <a:p>
          <a:r>
            <a:rPr lang="fi-FI" sz="1100" b="0" baseline="0">
              <a:latin typeface="Arial" panose="020B0604020202020204" pitchFamily="34" charset="0"/>
              <a:cs typeface="Arial" panose="020B0604020202020204" pitchFamily="34" charset="0"/>
            </a:rPr>
            <a:t>- Reporter's role (reportersRole,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Reporter's role </a:t>
          </a:r>
          <a:r>
            <a:rPr lang="fi-FI" sz="1100" b="0" baseline="0">
              <a:latin typeface="Arial" panose="020B0604020202020204" pitchFamily="34" charset="0"/>
              <a:cs typeface="Arial" panose="020B0604020202020204" pitchFamily="34" charset="0"/>
            </a:rPr>
            <a:t>(reportersRoleEnum))</a:t>
          </a:r>
        </a:p>
        <a:p>
          <a:r>
            <a:rPr lang="fi-FI" sz="1100" b="0" baseline="0">
              <a:latin typeface="Arial" panose="020B0604020202020204" pitchFamily="34" charset="0"/>
              <a:cs typeface="Arial" panose="020B0604020202020204" pitchFamily="34" charset="0"/>
            </a:rPr>
            <a:t>- Information type (informationType,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Information type </a:t>
          </a:r>
          <a:r>
            <a:rPr lang="fi-FI" sz="1100" b="0" baseline="0">
              <a:latin typeface="Arial" panose="020B0604020202020204" pitchFamily="34" charset="0"/>
              <a:cs typeface="Arial" panose="020B0604020202020204" pitchFamily="34" charset="0"/>
            </a:rPr>
            <a:t>(informationTypeEnum))</a:t>
          </a:r>
        </a:p>
        <a:p>
          <a:r>
            <a:rPr lang="fi-FI" sz="1100" b="0" baseline="0">
              <a:latin typeface="Arial" panose="020B0604020202020204" pitchFamily="34" charset="0"/>
              <a:cs typeface="Arial" panose="020B0604020202020204" pitchFamily="34" charset="0"/>
            </a:rPr>
            <a:t>- Payment service (paymentService,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Payment service </a:t>
          </a:r>
          <a:r>
            <a:rPr lang="fi-FI" sz="1100" b="0" baseline="0">
              <a:latin typeface="Arial" panose="020B0604020202020204" pitchFamily="34" charset="0"/>
              <a:cs typeface="Arial" panose="020B0604020202020204" pitchFamily="34" charset="0"/>
            </a:rPr>
            <a:t>(paymentServiceEnum))</a:t>
          </a:r>
        </a:p>
        <a:p>
          <a:r>
            <a:rPr lang="fi-FI" sz="1100" b="0" baseline="0">
              <a:latin typeface="Arial" panose="020B0604020202020204" pitchFamily="34" charset="0"/>
              <a:cs typeface="Arial" panose="020B0604020202020204" pitchFamily="34" charset="0"/>
            </a:rPr>
            <a:t>- Payment service user (paymentServiceUser,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Payment service user </a:t>
          </a:r>
          <a:r>
            <a:rPr lang="fi-FI" sz="1100" b="0" baseline="0">
              <a:latin typeface="Arial" panose="020B0604020202020204" pitchFamily="34" charset="0"/>
              <a:cs typeface="Arial" panose="020B0604020202020204" pitchFamily="34" charset="0"/>
            </a:rPr>
            <a:t>(paymentServiceEnum))</a:t>
          </a:r>
        </a:p>
        <a:p>
          <a:r>
            <a:rPr lang="fi-FI" sz="1100" b="0" baseline="0">
              <a:latin typeface="Arial" panose="020B0604020202020204" pitchFamily="34" charset="0"/>
              <a:cs typeface="Arial" panose="020B0604020202020204" pitchFamily="34" charset="0"/>
            </a:rPr>
            <a:t>- Electronic (electronic)</a:t>
          </a:r>
        </a:p>
        <a:p>
          <a:r>
            <a:rPr lang="fi-FI" sz="1100" b="0" baseline="0">
              <a:latin typeface="Arial" panose="020B0604020202020204" pitchFamily="34" charset="0"/>
              <a:cs typeface="Arial" panose="020B0604020202020204" pitchFamily="34" charset="0"/>
            </a:rPr>
            <a:t>- Remote/non-remote (remoteNonRemote,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Remote/non-remote </a:t>
          </a:r>
          <a:r>
            <a:rPr lang="fi-FI" sz="1100" b="0" baseline="0">
              <a:latin typeface="Arial" panose="020B0604020202020204" pitchFamily="34" charset="0"/>
              <a:cs typeface="Arial" panose="020B0604020202020204" pitchFamily="34" charset="0"/>
            </a:rPr>
            <a:t>(remoteEnum))</a:t>
          </a:r>
        </a:p>
        <a:p>
          <a:r>
            <a:rPr lang="fi-FI" sz="1100" b="0" baseline="0">
              <a:latin typeface="Arial" panose="020B0604020202020204" pitchFamily="34" charset="0"/>
              <a:cs typeface="Arial" panose="020B0604020202020204" pitchFamily="34" charset="0"/>
            </a:rPr>
            <a:t>- Counterparty's PSP location (counterpartysPSPLocation, codelist: Country (ISO 3166) (countryEnum))</a:t>
          </a:r>
        </a:p>
        <a:p>
          <a:r>
            <a:rPr lang="fi-FI" sz="1100" b="0" baseline="0">
              <a:latin typeface="Arial" panose="020B0604020202020204" pitchFamily="34" charset="0"/>
              <a:cs typeface="Arial" panose="020B0604020202020204" pitchFamily="34" charset="0"/>
            </a:rPr>
            <a:t>- Terminal location (terminalLocation, codelist: Country (ISO 3166) (countryEnum))</a:t>
          </a:r>
        </a:p>
        <a:p>
          <a:r>
            <a:rPr lang="fi-FI" sz="1100" b="0" baseline="0">
              <a:latin typeface="Arial" panose="020B0604020202020204" pitchFamily="34" charset="0"/>
              <a:cs typeface="Arial" panose="020B0604020202020204" pitchFamily="34" charset="0"/>
            </a:rPr>
            <a:t>- Merchant Category Code (industry)</a:t>
          </a:r>
        </a:p>
        <a:p>
          <a:endParaRPr lang="fi-FI" sz="1100" b="0" baseline="0">
            <a:latin typeface="Arial" panose="020B0604020202020204" pitchFamily="34" charset="0"/>
            <a:cs typeface="Arial" panose="020B0604020202020204" pitchFamily="34" charset="0"/>
          </a:endParaRP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6. APAY section</a:t>
          </a:r>
        </a:p>
        <a:p>
          <a:endParaRPr lang="fi-FI" sz="1100" b="1"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MAPE.APAY.R1</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The file can only include one apay element with the same combination of elements:</a:t>
          </a:r>
        </a:p>
        <a:p>
          <a:r>
            <a:rPr lang="fi-FI" sz="1100" b="0">
              <a:latin typeface="Arial" panose="020B0604020202020204" pitchFamily="34" charset="0"/>
              <a:cs typeface="Arial" panose="020B0604020202020204" pitchFamily="34" charset="0"/>
            </a:rPr>
            <a:t>-</a:t>
          </a:r>
          <a:r>
            <a:rPr lang="fi-FI" sz="1100" b="0" baseline="0">
              <a:latin typeface="Arial" panose="020B0604020202020204" pitchFamily="34" charset="0"/>
              <a:cs typeface="Arial" panose="020B0604020202020204" pitchFamily="34" charset="0"/>
            </a:rPr>
            <a:t> Reporter's role (reportersRole,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Reporter's role </a:t>
          </a:r>
          <a:r>
            <a:rPr lang="fi-FI" sz="1100" b="0" baseline="0">
              <a:latin typeface="Arial" panose="020B0604020202020204" pitchFamily="34" charset="0"/>
              <a:cs typeface="Arial" panose="020B0604020202020204" pitchFamily="34" charset="0"/>
            </a:rPr>
            <a:t>(reportersRoleEnum))</a:t>
          </a:r>
        </a:p>
        <a:p>
          <a:r>
            <a:rPr lang="fi-FI" sz="1100" b="0" baseline="0">
              <a:latin typeface="Arial" panose="020B0604020202020204" pitchFamily="34" charset="0"/>
              <a:cs typeface="Arial" panose="020B0604020202020204" pitchFamily="34" charset="0"/>
            </a:rPr>
            <a:t>- Information type (informationType,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Information type </a:t>
          </a:r>
          <a:r>
            <a:rPr lang="fi-FI" sz="1100" b="0" baseline="0">
              <a:latin typeface="Arial" panose="020B0604020202020204" pitchFamily="34" charset="0"/>
              <a:cs typeface="Arial" panose="020B0604020202020204" pitchFamily="34" charset="0"/>
            </a:rPr>
            <a:t>(informationTypeEnum))</a:t>
          </a:r>
        </a:p>
        <a:p>
          <a:r>
            <a:rPr lang="fi-FI" sz="1100" b="0" baseline="0">
              <a:latin typeface="Arial" panose="020B0604020202020204" pitchFamily="34" charset="0"/>
              <a:cs typeface="Arial" panose="020B0604020202020204" pitchFamily="34" charset="0"/>
            </a:rPr>
            <a:t>- Payment service (paymentService,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Payment service </a:t>
          </a:r>
          <a:r>
            <a:rPr lang="fi-FI" sz="1100" b="0" baseline="0">
              <a:latin typeface="Arial" panose="020B0604020202020204" pitchFamily="34" charset="0"/>
              <a:cs typeface="Arial" panose="020B0604020202020204" pitchFamily="34" charset="0"/>
            </a:rPr>
            <a:t>(paymentServiceEnum))</a:t>
          </a:r>
        </a:p>
        <a:p>
          <a:r>
            <a:rPr lang="fi-FI" sz="1100" b="0" baseline="0">
              <a:latin typeface="Arial" panose="020B0604020202020204" pitchFamily="34" charset="0"/>
              <a:cs typeface="Arial" panose="020B0604020202020204" pitchFamily="34" charset="0"/>
            </a:rPr>
            <a:t>- Electronic (electronic)</a:t>
          </a:r>
        </a:p>
        <a:p>
          <a:r>
            <a:rPr lang="fi-FI" sz="1100" b="0" baseline="0">
              <a:latin typeface="Arial" panose="020B0604020202020204" pitchFamily="34" charset="0"/>
              <a:cs typeface="Arial" panose="020B0604020202020204" pitchFamily="34" charset="0"/>
            </a:rPr>
            <a:t>- Channel for giving consent (channelForGivingConsent,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Channel for giving consent </a:t>
          </a:r>
          <a:r>
            <a:rPr lang="fi-FI" sz="1100" b="0" baseline="0">
              <a:latin typeface="Arial" panose="020B0604020202020204" pitchFamily="34" charset="0"/>
              <a:cs typeface="Arial" panose="020B0604020202020204" pitchFamily="34" charset="0"/>
            </a:rPr>
            <a:t>(channelConsentEnum))</a:t>
          </a:r>
        </a:p>
        <a:p>
          <a:r>
            <a:rPr lang="fi-FI" sz="1100" b="0" baseline="0">
              <a:latin typeface="Arial" panose="020B0604020202020204" pitchFamily="34" charset="0"/>
              <a:cs typeface="Arial" panose="020B0604020202020204" pitchFamily="34" charset="0"/>
            </a:rPr>
            <a:t>- Card type (cardType,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Card type </a:t>
          </a:r>
          <a:r>
            <a:rPr lang="fi-FI" sz="1100" b="0" baseline="0">
              <a:latin typeface="Arial" panose="020B0604020202020204" pitchFamily="34" charset="0"/>
              <a:cs typeface="Arial" panose="020B0604020202020204" pitchFamily="34" charset="0"/>
            </a:rPr>
            <a:t>(cardTypeEnum))</a:t>
          </a:r>
        </a:p>
        <a:p>
          <a:r>
            <a:rPr lang="fi-FI" sz="1100" b="0" baseline="0">
              <a:latin typeface="Arial" panose="020B0604020202020204" pitchFamily="34" charset="0"/>
              <a:cs typeface="Arial" panose="020B0604020202020204" pitchFamily="34" charset="0"/>
            </a:rPr>
            <a:t>- Remote/non-remote (remoteNonRemote,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Remote/non-remote </a:t>
          </a:r>
          <a:r>
            <a:rPr lang="fi-FI" sz="1100" b="0" baseline="0">
              <a:latin typeface="Arial" panose="020B0604020202020204" pitchFamily="34" charset="0"/>
              <a:cs typeface="Arial" panose="020B0604020202020204" pitchFamily="34" charset="0"/>
            </a:rPr>
            <a:t>(remoteEnum))</a:t>
          </a:r>
        </a:p>
        <a:p>
          <a:r>
            <a:rPr lang="fi-FI" sz="1100" b="0" baseline="0">
              <a:latin typeface="Arial" panose="020B0604020202020204" pitchFamily="34" charset="0"/>
              <a:cs typeface="Arial" panose="020B0604020202020204" pitchFamily="34" charset="0"/>
            </a:rPr>
            <a:t>- Terminal (terminal,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Terminal </a:t>
          </a:r>
          <a:r>
            <a:rPr lang="fi-FI" sz="1100" b="0" baseline="0">
              <a:latin typeface="Arial" panose="020B0604020202020204" pitchFamily="34" charset="0"/>
              <a:cs typeface="Arial" panose="020B0604020202020204" pitchFamily="34" charset="0"/>
            </a:rPr>
            <a:t>(terminalEnum))</a:t>
          </a:r>
        </a:p>
        <a:p>
          <a:r>
            <a:rPr lang="fi-FI" sz="1100" b="0" baseline="0">
              <a:latin typeface="Arial" panose="020B0604020202020204" pitchFamily="34" charset="0"/>
              <a:cs typeface="Arial" panose="020B0604020202020204" pitchFamily="34" charset="0"/>
            </a:rPr>
            <a:t>- Customer autenthication (customerAuthentication,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Customer autenthication </a:t>
          </a:r>
          <a:r>
            <a:rPr lang="fi-FI" sz="1100" b="0" baseline="0">
              <a:latin typeface="Arial" panose="020B0604020202020204" pitchFamily="34" charset="0"/>
              <a:cs typeface="Arial" panose="020B0604020202020204" pitchFamily="34" charset="0"/>
            </a:rPr>
            <a:t>(customerAuthenticationEnum))</a:t>
          </a:r>
        </a:p>
        <a:p>
          <a:r>
            <a:rPr lang="fi-FI" sz="1100" b="0" baseline="0">
              <a:latin typeface="Arial" panose="020B0604020202020204" pitchFamily="34" charset="0"/>
              <a:cs typeface="Arial" panose="020B0604020202020204" pitchFamily="34" charset="0"/>
            </a:rPr>
            <a:t>- Reason for non-SCA (reasonForNonSCA,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Reason for non-SCA </a:t>
          </a:r>
          <a:r>
            <a:rPr lang="fi-FI" sz="1100" b="0" baseline="0">
              <a:latin typeface="Arial" panose="020B0604020202020204" pitchFamily="34" charset="0"/>
              <a:cs typeface="Arial" panose="020B0604020202020204" pitchFamily="34" charset="0"/>
            </a:rPr>
            <a:t>(reasonForNonSCAEnum))</a:t>
          </a:r>
        </a:p>
        <a:p>
          <a:r>
            <a:rPr lang="fi-FI" sz="1100" b="0" baseline="0">
              <a:latin typeface="Arial" panose="020B0604020202020204" pitchFamily="34" charset="0"/>
              <a:cs typeface="Arial" panose="020B0604020202020204" pitchFamily="34" charset="0"/>
            </a:rPr>
            <a:t>- Fraud type (fraudType,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Fraud type </a:t>
          </a:r>
          <a:r>
            <a:rPr lang="fi-FI" sz="1100" b="0" baseline="0">
              <a:latin typeface="Arial" panose="020B0604020202020204" pitchFamily="34" charset="0"/>
              <a:cs typeface="Arial" panose="020B0604020202020204" pitchFamily="34" charset="0"/>
            </a:rPr>
            <a:t>(fraudTypeEnum))</a:t>
          </a:r>
        </a:p>
        <a:p>
          <a:r>
            <a:rPr lang="fi-FI" sz="1100" b="0" baseline="0">
              <a:latin typeface="Arial" panose="020B0604020202020204" pitchFamily="34" charset="0"/>
              <a:cs typeface="Arial" panose="020B0604020202020204" pitchFamily="34" charset="0"/>
            </a:rPr>
            <a:t>- Liability bearer (liabilityBearer,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Liability bearer </a:t>
          </a:r>
          <a:r>
            <a:rPr lang="fi-FI" sz="1100" b="0" baseline="0">
              <a:latin typeface="Arial" panose="020B0604020202020204" pitchFamily="34" charset="0"/>
              <a:cs typeface="Arial" panose="020B0604020202020204" pitchFamily="34" charset="0"/>
            </a:rPr>
            <a:t>(liabilitybearerEnum))</a:t>
          </a:r>
        </a:p>
        <a:p>
          <a:r>
            <a:rPr lang="fi-FI" sz="1100" b="0" baseline="0">
              <a:latin typeface="Arial" panose="020B0604020202020204" pitchFamily="34" charset="0"/>
              <a:cs typeface="Arial" panose="020B0604020202020204" pitchFamily="34" charset="0"/>
            </a:rPr>
            <a:t>- Counterparty's PSP location (counterpartysPSPLocation, codelist: Country (ISO 3166) (countryEnum))</a:t>
          </a:r>
        </a:p>
        <a:p>
          <a:r>
            <a:rPr lang="fi-FI" sz="1100" b="0" baseline="0">
              <a:latin typeface="Arial" panose="020B0604020202020204" pitchFamily="34" charset="0"/>
              <a:cs typeface="Arial" panose="020B0604020202020204" pitchFamily="34" charset="0"/>
            </a:rPr>
            <a:t>- Terminal location (terminalLocation, codelist: Country (ISO 3166) (countryEnum))</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MAPE.APAY.R2</a:t>
          </a:r>
          <a:endParaRPr lang="fi-FI" sz="1100" b="0" baseline="0">
            <a:latin typeface="Arial" panose="020B0604020202020204" pitchFamily="34" charset="0"/>
            <a:cs typeface="Arial" panose="020B0604020202020204" pitchFamily="34" charset="0"/>
          </a:endParaRPr>
        </a:p>
        <a:p>
          <a:r>
            <a:rPr lang="fi-FI" sz="1100" b="0" i="0" baseline="0">
              <a:latin typeface="Arial" panose="020B0604020202020204" pitchFamily="34" charset="0"/>
              <a:cs typeface="Arial" panose="020B0604020202020204" pitchFamily="34" charset="0"/>
            </a:rPr>
            <a:t>The total number and value of credit transfers reported in the role of payer's PSP must be greater or equal to the total number and value of fraudulent credit transfers reported in the role of payer's PSP.</a:t>
          </a:r>
        </a:p>
        <a:p>
          <a:endParaRPr lang="fi-FI" sz="1100" b="0" i="0" baseline="0">
            <a:latin typeface="Arial" panose="020B0604020202020204" pitchFamily="34" charset="0"/>
            <a:cs typeface="Arial" panose="020B0604020202020204" pitchFamily="34" charset="0"/>
          </a:endParaRPr>
        </a:p>
        <a:p>
          <a:r>
            <a:rPr lang="fi-FI" sz="1100" b="1" i="0" baseline="0">
              <a:latin typeface="Arial" panose="020B0604020202020204" pitchFamily="34" charset="0"/>
              <a:cs typeface="Arial" panose="020B0604020202020204" pitchFamily="34" charset="0"/>
            </a:rPr>
            <a:t>Rule MAPE.APAY.R3</a:t>
          </a:r>
          <a:endParaRPr lang="fi-FI" sz="1100" b="0" i="0" baseline="0">
            <a:latin typeface="Arial" panose="020B0604020202020204" pitchFamily="34" charset="0"/>
            <a:cs typeface="Arial" panose="020B0604020202020204" pitchFamily="34" charset="0"/>
          </a:endParaRPr>
        </a:p>
        <a:p>
          <a:r>
            <a:rPr lang="fi-FI" sz="1100" b="0" i="0" baseline="0">
              <a:latin typeface="Arial" panose="020B0604020202020204" pitchFamily="34" charset="0"/>
              <a:cs typeface="Arial" panose="020B0604020202020204" pitchFamily="34" charset="0"/>
            </a:rPr>
            <a:t>The total number and value of direct debit transactions reported in the role of payee's PSP must be greater or equal to the total number and value of fraudulent direct debit transactions reported in the role of payee's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MAPE.APAY.R4</a:t>
          </a:r>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The total number and value of card payments reported in the role of payer's or payee's PSP must be greater or equal to the total number and value of fraudulent card payments reported in the role of payer's or payee's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MAPE.APAY.R5</a:t>
          </a:r>
        </a:p>
        <a:p>
          <a:r>
            <a:rPr lang="fi-FI" sz="1100" b="0">
              <a:latin typeface="Arial" panose="020B0604020202020204" pitchFamily="34" charset="0"/>
              <a:cs typeface="Arial" panose="020B0604020202020204" pitchFamily="34" charset="0"/>
            </a:rPr>
            <a:t>The total number and value of cash withdrawals reported in the role of payer's PSP must be greater or equal to the total number and value of fraudulent cash withdrawals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MAPE.APAY.R6</a:t>
          </a:r>
        </a:p>
        <a:p>
          <a:r>
            <a:rPr lang="fi-FI" sz="1100" b="0">
              <a:latin typeface="Arial" panose="020B0604020202020204" pitchFamily="34" charset="0"/>
              <a:cs typeface="Arial" panose="020B0604020202020204" pitchFamily="34" charset="0"/>
            </a:rPr>
            <a:t>The total number and value of e-money payments reported in the role of payer's PSP must be greater or equal to the total number and value of fraudulent e-money payments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MAPE.APAY.R7</a:t>
          </a:r>
        </a:p>
        <a:p>
          <a:r>
            <a:rPr lang="fi-FI" sz="1100" b="0">
              <a:latin typeface="Arial" panose="020B0604020202020204" pitchFamily="34" charset="0"/>
              <a:cs typeface="Arial" panose="020B0604020202020204" pitchFamily="34" charset="0"/>
            </a:rPr>
            <a:t>The total number and value of cheques reported in the role of payee's PSP must be greater or equal to the total number and value of fraudulent cheques reported in the role of payee's PSP.</a:t>
          </a:r>
        </a:p>
        <a:p>
          <a:endParaRPr lang="fi-FI" sz="1100" b="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MAPE.APAY.R8</a:t>
          </a:r>
        </a:p>
        <a:p>
          <a:r>
            <a:rPr lang="fi-FI" sz="1100" b="0">
              <a:latin typeface="Arial" panose="020B0604020202020204" pitchFamily="34" charset="0"/>
              <a:cs typeface="Arial" panose="020B0604020202020204" pitchFamily="34" charset="0"/>
            </a:rPr>
            <a:t>The total number and value of money remittances reported in the role of payer's PSP must be greater or equal to the total number and value of fraudulent money remittances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MAPE.APAY.R9</a:t>
          </a:r>
        </a:p>
        <a:p>
          <a:r>
            <a:rPr lang="fi-FI" sz="1100" b="0">
              <a:latin typeface="Arial" panose="020B0604020202020204" pitchFamily="34" charset="0"/>
              <a:cs typeface="Arial" panose="020B0604020202020204" pitchFamily="34" charset="0"/>
            </a:rPr>
            <a:t>The total number and value of other payment services included in Directive (EU) 2015/2366 reported in the role of payer's or payee's PSP must be greater or equal to the total number and value of other fraudulent payment services included in Directive (EU) 2015/2366 reported in the role of payer's or payee's PSP.</a:t>
          </a:r>
        </a:p>
        <a:p>
          <a:endParaRPr lang="fi-FI" sz="1100" b="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7.</a:t>
          </a:r>
          <a:r>
            <a:rPr lang="fi-FI" sz="1100" b="1" baseline="0">
              <a:latin typeface="Arial" panose="020B0604020202020204" pitchFamily="34" charset="0"/>
              <a:cs typeface="Arial" panose="020B0604020202020204" pitchFamily="34" charset="0"/>
            </a:rPr>
            <a:t> SERV section</a:t>
          </a:r>
        </a:p>
        <a:p>
          <a:endParaRPr lang="fi-FI" sz="1100" b="1"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MAPE.SERV.R1</a:t>
          </a:r>
        </a:p>
        <a:p>
          <a:r>
            <a:rPr lang="fi-FI" sz="1100" b="0" baseline="0">
              <a:latin typeface="Arial" panose="020B0604020202020204" pitchFamily="34" charset="0"/>
              <a:cs typeface="Arial" panose="020B0604020202020204" pitchFamily="34" charset="0"/>
            </a:rPr>
            <a:t>The file can only include one SERV section for each code on codelist: Service type (serviceEnum).</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MAPE.SERV.R2</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The number of mobile banking service users must be smaller or equal to the number of online banking agreements.</a:t>
          </a:r>
        </a:p>
        <a:p>
          <a:endParaRPr lang="fi-FI" sz="1100" b="0" baseline="0">
            <a:latin typeface="Arial" panose="020B0604020202020204" pitchFamily="34" charset="0"/>
            <a:cs typeface="Arial" panose="020B0604020202020204" pitchFamily="34" charset="0"/>
          </a:endParaRP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8. Inter-section validations</a:t>
          </a:r>
        </a:p>
        <a:p>
          <a:endParaRPr lang="fi-FI" sz="1100" b="1"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MAPE.ACCO.R7</a:t>
          </a:r>
        </a:p>
        <a:p>
          <a:r>
            <a:rPr lang="fi-FI" sz="1100" b="0" baseline="0">
              <a:latin typeface="Arial" panose="020B0604020202020204" pitchFamily="34" charset="0"/>
              <a:cs typeface="Arial" panose="020B0604020202020204" pitchFamily="34" charset="0"/>
            </a:rPr>
            <a:t>If credit transfers or direct debits have been reported in the role of payer's or payee's PSP on HPAY or APAY sections, then payment accounts must be reported on the ACCO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MAPE.ACCO.R8</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card payments with delayed debit or credit cards have been reported in the role of payer's PSP on HPAY or APAY sections, then payment accounts must be reported on the ACCO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MAPE.ACCO.R9</a:t>
          </a:r>
        </a:p>
        <a:p>
          <a:r>
            <a:rPr lang="fi-FI" sz="1100" b="0" baseline="0">
              <a:latin typeface="Arial" panose="020B0604020202020204" pitchFamily="34" charset="0"/>
              <a:cs typeface="Arial" panose="020B0604020202020204" pitchFamily="34" charset="0"/>
            </a:rPr>
            <a:t>If e-money accounts have not been reported on the ACCO section, then other e-money account payments in the role of payer's or payee's PSP must not be reported on the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MAPE.CARD.R4</a:t>
          </a:r>
        </a:p>
        <a:p>
          <a:r>
            <a:rPr lang="fi-FI" sz="1100" b="0" baseline="0">
              <a:latin typeface="Arial" panose="020B0604020202020204" pitchFamily="34" charset="0"/>
              <a:cs typeface="Arial" panose="020B0604020202020204" pitchFamily="34" charset="0"/>
            </a:rPr>
            <a:t>If cards which gives access to an e-money account have been reported on the CARD section, then e-money accounts must be reported on the ACCO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MAPE.CARD.R5</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cards with cash function have not been reported on the CARD section, then cash deposits or withdrawals on ATMs or physical POS in the role of payer's PSP must not be reported on HPAY or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MAPE.CARD.R6</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debit cards (online or offline) have not been reported on the CARD section, then card payments with debit cards in the role of payer's PSP must not be reported on HPAY or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MAPE.CARD.R7</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delayed debit cards have not been reported on the CARD section, then card payments with delayed debit cards in the role of payer's PSP must not be reported on HPAY or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MAPE.CARD.R8</a:t>
          </a:r>
        </a:p>
        <a:p>
          <a:r>
            <a:rPr lang="fi-FI" sz="1100" b="0" baseline="0">
              <a:latin typeface="Arial" panose="020B0604020202020204" pitchFamily="34" charset="0"/>
              <a:cs typeface="Arial" panose="020B0604020202020204" pitchFamily="34" charset="0"/>
            </a:rPr>
            <a:t>If credit cards have not been reported on the CARD section, then card payments with credit cards in the role of payer's PSP must not be reported on HPAY or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MAPE.CARD.R9</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Visa debit cards of personal or corporate customers have not been reported on the CARD section, then equivalent card payments of personal or corporate customers with Visa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MAPE.CARD.R10</a:t>
          </a:r>
        </a:p>
        <a:p>
          <a:r>
            <a:rPr lang="fi-FI" sz="1100" b="0" baseline="0">
              <a:latin typeface="Arial" panose="020B0604020202020204" pitchFamily="34" charset="0"/>
              <a:cs typeface="Arial" panose="020B0604020202020204" pitchFamily="34" charset="0"/>
            </a:rPr>
            <a:t>If MasterCard debit cards of personal or corporate customers have not been reported on the CARD section, then equivalent card payments of personal or corporate customers with MasterCard debit cards in the role of payer's PSP must not be reported on HPAY section.</a:t>
          </a:r>
        </a:p>
        <a:p>
          <a:endParaRPr lang="fi-FI" sz="1100" b="0" baseline="0">
            <a:solidFill>
              <a:srgbClr val="FF0000"/>
            </a:solidFill>
            <a:latin typeface="Arial" panose="020B0604020202020204" pitchFamily="34" charset="0"/>
            <a:cs typeface="Arial" panose="020B0604020202020204" pitchFamily="34" charset="0"/>
          </a:endParaRPr>
        </a:p>
        <a:p>
          <a:r>
            <a:rPr lang="fi-FI" sz="1100" b="1" baseline="0">
              <a:solidFill>
                <a:sysClr val="windowText" lastClr="000000"/>
              </a:solidFill>
              <a:latin typeface="Arial" panose="020B0604020202020204" pitchFamily="34" charset="0"/>
              <a:cs typeface="Arial" panose="020B0604020202020204" pitchFamily="34" charset="0"/>
            </a:rPr>
            <a:t>Rule MAPE.CARD.R11</a:t>
          </a:r>
        </a:p>
        <a:p>
          <a:r>
            <a:rPr lang="fi-FI" sz="1100" b="0" baseline="0">
              <a:latin typeface="Arial" panose="020B0604020202020204" pitchFamily="34" charset="0"/>
              <a:cs typeface="Arial" panose="020B0604020202020204" pitchFamily="34" charset="0"/>
            </a:rPr>
            <a:t>If debit cards in other payment schemes of personal or corporate customers have not been reported on the CARD section, then equivalent card payments of personal or corporate customers with debit cards in other payment schemes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MAPE.CARD.R12</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Visa delayed debit cards of personal or corporate customers have not been reported on the CARD section, then equivalent card payments of personal or corporate customers with Visa delayed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MAPE.CARD.R13</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MasterCard delayed debit cards of personal or corporate customers have not been reported on the CARD section, then equivalent card payments of personal or corporate customers with MasterCard delayed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MAPE.CARD.R14</a:t>
          </a:r>
        </a:p>
        <a:p>
          <a:r>
            <a:rPr lang="fi-FI" sz="1100" b="0" baseline="0">
              <a:latin typeface="Arial" panose="020B0604020202020204" pitchFamily="34" charset="0"/>
              <a:cs typeface="Arial" panose="020B0604020202020204" pitchFamily="34" charset="0"/>
            </a:rPr>
            <a:t>If American Express delayed debit cards of personal or corporate customers have not been reported on the CARD section, then equivalent card payments of personal or corporate customers with American Express delayed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MAPE.CARD.R15</a:t>
          </a:r>
        </a:p>
        <a:p>
          <a:r>
            <a:rPr lang="fi-FI" sz="1100" b="0" baseline="0">
              <a:latin typeface="Arial" panose="020B0604020202020204" pitchFamily="34" charset="0"/>
              <a:cs typeface="Arial" panose="020B0604020202020204" pitchFamily="34" charset="0"/>
            </a:rPr>
            <a:t>If delayed debit cards in other payment schemes of personal or corporate customers have not been reported on the CARD section, then equivalent card payments of personal or corporate customers with delayed debit cards in other payment schemes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MAPE.CARD.R16</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Visa credit cards of personal or corporate customers have not been reported on the CARD section, then equivalent card payments of personal or corporate customers with Visa credit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MAPE.CARD.R17</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MasterCard credit cards of personal or corporate customers have not been reported on the CARD section, then equivalent card payments of personal or corporate customers with MasterCard credit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MAPE.CARD.R18</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credit cards in other payment schemes of personal or corporate customers have not been reported on the CARD section, then equivalent credit card payments of personal or corporate customers with delayed debit cards in other payment schemes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MAPE.CARD_ACCO.R1</a:t>
          </a:r>
        </a:p>
        <a:p>
          <a:r>
            <a:rPr lang="fi-FI" sz="1100" b="0" baseline="0">
              <a:latin typeface="Arial" panose="020B0604020202020204" pitchFamily="34" charset="0"/>
              <a:cs typeface="Arial" panose="020B0604020202020204" pitchFamily="34" charset="0"/>
            </a:rPr>
            <a:t>If activated e-money cards have not been reported on the CARD section and e-money accounts have not been reported on the ACCO section, then e-money payments in the role of payer's PSP must not be reported on HPAY and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MAPE.CARD.R19</a:t>
          </a:r>
        </a:p>
        <a:p>
          <a:r>
            <a:rPr lang="fi-FI" sz="1100" b="0" baseline="0">
              <a:latin typeface="Arial" panose="020B0604020202020204" pitchFamily="34" charset="0"/>
              <a:cs typeface="Arial" panose="020B0604020202020204" pitchFamily="34" charset="0"/>
            </a:rPr>
            <a:t>If activated e-money cards on which e-money can be stored directly have not been reported on the CARD section, then e-money payments with cards on which e-money can be stored directly in the role of payer's PSP must not be reported on the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MAPE.CARD.R20</a:t>
          </a:r>
        </a:p>
        <a:p>
          <a:r>
            <a:rPr lang="fi-FI" sz="1100" b="0" baseline="0">
              <a:latin typeface="Arial" panose="020B0604020202020204" pitchFamily="34" charset="0"/>
              <a:cs typeface="Arial" panose="020B0604020202020204" pitchFamily="34" charset="0"/>
            </a:rPr>
            <a:t>If e-money cards which give access to an e-money account have not been reported on the CARD section, then e-money payments with cards which give access to an e-money account in the role of payer's PSP must not be reported on the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MAPE.CARD.R21</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chip cards with contactless function have not been reported on the CARD section, then card payments with contactless payment in the role of payer's PSP must not be reported on HPAY and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MAPE.CARD.R22</a:t>
          </a:r>
        </a:p>
        <a:p>
          <a:r>
            <a:rPr lang="fi-FI" sz="1100" b="0" baseline="0">
              <a:latin typeface="Arial" panose="020B0604020202020204" pitchFamily="34" charset="0"/>
              <a:cs typeface="Arial" panose="020B0604020202020204" pitchFamily="34" charset="0"/>
            </a:rPr>
            <a:t>If Diners debit cards of personal or corporate customers have not been reported on the CARD section, then equivalent card payments of personal or corporate customers with Diners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MAPE.CARD.R23</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Diners delayed debit cards of personal or corporate customers have not been reported on the CARD section then equivalent card payments of personal or corporate customers with Diners delayed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MAPE.CARD.R24</a:t>
          </a:r>
        </a:p>
        <a:p>
          <a:r>
            <a:rPr lang="fi-FI" sz="1100" b="0" baseline="0">
              <a:latin typeface="Arial" panose="020B0604020202020204" pitchFamily="34" charset="0"/>
              <a:cs typeface="Arial" panose="020B0604020202020204" pitchFamily="34" charset="0"/>
            </a:rPr>
            <a:t>If Diners credit cards of personal or corporate customers have not been reported on the CARD section, then equivalent card payments of personal or corporate customers with Diners credit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MAPE.SERV.R3</a:t>
          </a:r>
        </a:p>
        <a:p>
          <a:r>
            <a:rPr lang="fi-FI" sz="1100" b="0" baseline="0">
              <a:latin typeface="Arial" panose="020B0604020202020204" pitchFamily="34" charset="0"/>
              <a:cs typeface="Arial" panose="020B0604020202020204" pitchFamily="34" charset="0"/>
            </a:rPr>
            <a:t>If online banking agreements have not been reported on the SERV section, then credit transfers initiated via online bank in the role of payer's PSP must not be reported on the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MAPE.SERV.R4</a:t>
          </a:r>
        </a:p>
        <a:p>
          <a:r>
            <a:rPr lang="fi-FI" sz="1100" b="0" baseline="0">
              <a:latin typeface="Arial" panose="020B0604020202020204" pitchFamily="34" charset="0"/>
              <a:cs typeface="Arial" panose="020B0604020202020204" pitchFamily="34" charset="0"/>
            </a:rPr>
            <a:t>If direct payment instructions have not been reported on the SERV section, then credit transfers initiated via direct payment in the role of payer's PSP must not be reported on the HPAY section.</a:t>
          </a:r>
        </a:p>
        <a:p>
          <a:endParaRPr lang="fi-FI" sz="1100" b="0" baseline="0">
            <a:latin typeface="Arial" panose="020B0604020202020204" pitchFamily="34" charset="0"/>
            <a:cs typeface="Arial" panose="020B0604020202020204" pitchFamily="34" charset="0"/>
          </a:endParaRPr>
        </a:p>
      </xdr:txBody>
    </xdr:sp>
    <xdr:clientData/>
  </xdr:twoCellAnchor>
  <xdr:twoCellAnchor>
    <xdr:from>
      <xdr:col>18</xdr:col>
      <xdr:colOff>0</xdr:colOff>
      <xdr:row>43</xdr:row>
      <xdr:rowOff>0</xdr:rowOff>
    </xdr:from>
    <xdr:to>
      <xdr:col>19</xdr:col>
      <xdr:colOff>57150</xdr:colOff>
      <xdr:row>46</xdr:row>
      <xdr:rowOff>0</xdr:rowOff>
    </xdr:to>
    <xdr:sp macro="" textlink="">
      <xdr:nvSpPr>
        <xdr:cNvPr id="10241" name="Text Box 1">
          <a:extLst>
            <a:ext uri="{FF2B5EF4-FFF2-40B4-BE49-F238E27FC236}">
              <a16:creationId xmlns:a16="http://schemas.microsoft.com/office/drawing/2014/main" id="{F8F1F932-B2CC-95B5-A5C2-2C05A599672D}"/>
            </a:ext>
          </a:extLst>
        </xdr:cNvPr>
        <xdr:cNvSpPr txBox="1">
          <a:spLocks noChangeArrowheads="1"/>
        </xdr:cNvSpPr>
      </xdr:nvSpPr>
      <xdr:spPr bwMode="auto">
        <a:xfrm>
          <a:off x="10972800" y="8191500"/>
          <a:ext cx="666750" cy="571500"/>
        </a:xfrm>
        <a:prstGeom prst="rect">
          <a:avLst/>
        </a:prstGeom>
        <a:solidFill>
          <a:srgbClr val="FFFFFF"/>
        </a:solidFill>
        <a:ln w="9525">
          <a:noFill/>
          <a:miter lim="800000"/>
          <a:headEnd/>
          <a:tailEnd/>
        </a:ln>
      </xdr:spPr>
      <xdr:txBody>
        <a:bodyPr vertOverflow="clip" wrap="square" lIns="27432" tIns="27432" rIns="0" bIns="0" anchor="t" upright="1"/>
        <a:lstStyle/>
        <a:p>
          <a:pPr algn="l" rtl="0">
            <a:defRPr sz="1000"/>
          </a:pPr>
          <a:endParaRPr lang="fi-FI" sz="1100" b="0" i="0" u="none" strike="noStrike" baseline="0">
            <a:solidFill>
              <a:srgbClr val="000000"/>
            </a:solidFill>
            <a:latin typeface="Calibri"/>
            <a:cs typeface="Calibri"/>
          </a:endParaRPr>
        </a:p>
      </xdr:txBody>
    </xdr: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5277BB-6A06-4720-93D3-BA73552F8731}">
  <sheetPr>
    <tabColor rgb="FF4E55A2"/>
  </sheetPr>
  <dimension ref="B1:E36"/>
  <sheetViews>
    <sheetView tabSelected="1" topLeftCell="B1" zoomScale="90" zoomScaleNormal="90" workbookViewId="0">
      <selection activeCell="H27" sqref="H27"/>
    </sheetView>
  </sheetViews>
  <sheetFormatPr defaultColWidth="9.140625" defaultRowHeight="14.25" x14ac:dyDescent="0.2"/>
  <cols>
    <col min="1" max="1" width="5.140625" style="9" customWidth="1"/>
    <col min="2" max="2" width="22.42578125" style="67" customWidth="1"/>
    <col min="3" max="3" width="26.85546875" style="68" customWidth="1"/>
    <col min="4" max="4" width="34.5703125" style="69" customWidth="1"/>
    <col min="5" max="5" width="71.85546875" style="9" customWidth="1"/>
    <col min="6" max="16384" width="9.140625" style="9"/>
  </cols>
  <sheetData>
    <row r="1" spans="2:5" ht="15" thickBot="1" x14ac:dyDescent="0.25"/>
    <row r="2" spans="2:5" ht="15.75" thickBot="1" x14ac:dyDescent="0.25">
      <c r="B2" s="22" t="s">
        <v>88</v>
      </c>
      <c r="C2" s="1" t="s">
        <v>89</v>
      </c>
      <c r="D2" s="20" t="s">
        <v>91</v>
      </c>
      <c r="E2" s="1" t="s">
        <v>92</v>
      </c>
    </row>
    <row r="3" spans="2:5" ht="15" thickBot="1" x14ac:dyDescent="0.25">
      <c r="B3" s="40" t="s">
        <v>0</v>
      </c>
      <c r="C3" s="76">
        <v>45419</v>
      </c>
      <c r="D3" s="37" t="s">
        <v>332</v>
      </c>
      <c r="E3" s="70" t="s">
        <v>80</v>
      </c>
    </row>
    <row r="4" spans="2:5" ht="72" thickBot="1" x14ac:dyDescent="0.25">
      <c r="B4" s="190" t="s">
        <v>331</v>
      </c>
      <c r="C4" s="76">
        <v>45436</v>
      </c>
      <c r="D4" s="37" t="s">
        <v>548</v>
      </c>
      <c r="E4" s="192" t="s">
        <v>333</v>
      </c>
    </row>
    <row r="5" spans="2:5" ht="72" thickBot="1" x14ac:dyDescent="0.25">
      <c r="B5" s="193" t="s">
        <v>334</v>
      </c>
      <c r="C5" s="76">
        <v>45455</v>
      </c>
      <c r="D5" s="194" t="s">
        <v>549</v>
      </c>
      <c r="E5" s="192" t="s">
        <v>546</v>
      </c>
    </row>
    <row r="6" spans="2:5" ht="29.25" thickBot="1" x14ac:dyDescent="0.25">
      <c r="B6" s="194" t="s">
        <v>547</v>
      </c>
      <c r="C6" s="76">
        <v>45468</v>
      </c>
      <c r="D6" s="194" t="s">
        <v>556</v>
      </c>
      <c r="E6" s="192" t="s">
        <v>550</v>
      </c>
    </row>
    <row r="7" spans="2:5" ht="100.5" thickBot="1" x14ac:dyDescent="0.25">
      <c r="B7" s="195" t="s">
        <v>554</v>
      </c>
      <c r="C7" s="76">
        <v>45481</v>
      </c>
      <c r="D7" s="195" t="s">
        <v>555</v>
      </c>
      <c r="E7" s="192" t="s">
        <v>560</v>
      </c>
    </row>
    <row r="8" spans="2:5" ht="15" thickBot="1" x14ac:dyDescent="0.25">
      <c r="B8" s="196" t="s">
        <v>562</v>
      </c>
      <c r="C8" s="76">
        <v>45519</v>
      </c>
      <c r="D8" s="196" t="s">
        <v>563</v>
      </c>
      <c r="E8" s="192" t="s">
        <v>564</v>
      </c>
    </row>
    <row r="9" spans="2:5" x14ac:dyDescent="0.2">
      <c r="B9" s="9"/>
      <c r="C9" s="9"/>
      <c r="D9" s="9"/>
    </row>
    <row r="10" spans="2:5" x14ac:dyDescent="0.2">
      <c r="B10" s="9"/>
      <c r="C10" s="9"/>
      <c r="D10" s="9"/>
    </row>
    <row r="11" spans="2:5" x14ac:dyDescent="0.2">
      <c r="B11" s="9"/>
      <c r="C11" s="9"/>
      <c r="D11" s="9"/>
    </row>
    <row r="12" spans="2:5" x14ac:dyDescent="0.2">
      <c r="B12" s="9"/>
      <c r="C12" s="9"/>
      <c r="D12" s="9"/>
    </row>
    <row r="13" spans="2:5" x14ac:dyDescent="0.2">
      <c r="B13" s="9"/>
      <c r="C13" s="9"/>
      <c r="D13" s="9"/>
    </row>
    <row r="14" spans="2:5" x14ac:dyDescent="0.2">
      <c r="B14" s="9"/>
      <c r="C14" s="9"/>
      <c r="D14" s="9"/>
    </row>
    <row r="15" spans="2:5" x14ac:dyDescent="0.2">
      <c r="B15" s="9"/>
      <c r="C15" s="9"/>
      <c r="D15" s="9"/>
    </row>
    <row r="16" spans="2:5" x14ac:dyDescent="0.2">
      <c r="B16" s="9"/>
      <c r="C16" s="9"/>
      <c r="D16" s="9"/>
    </row>
    <row r="17" s="9" customFormat="1" x14ac:dyDescent="0.2"/>
    <row r="18" s="9" customFormat="1" x14ac:dyDescent="0.2"/>
    <row r="19" s="9" customFormat="1" x14ac:dyDescent="0.2"/>
    <row r="20" s="9" customFormat="1" x14ac:dyDescent="0.2"/>
    <row r="21" s="9" customFormat="1" x14ac:dyDescent="0.2"/>
    <row r="22" s="9" customFormat="1" x14ac:dyDescent="0.2"/>
    <row r="23" s="9" customFormat="1" x14ac:dyDescent="0.2"/>
    <row r="24" s="9" customFormat="1" x14ac:dyDescent="0.2"/>
    <row r="25" s="9" customFormat="1" x14ac:dyDescent="0.2"/>
    <row r="26" s="9" customFormat="1" x14ac:dyDescent="0.2"/>
    <row r="27" s="9" customFormat="1" x14ac:dyDescent="0.2"/>
    <row r="28" s="9" customFormat="1" x14ac:dyDescent="0.2"/>
    <row r="29" s="9" customFormat="1" x14ac:dyDescent="0.2"/>
    <row r="30" s="9" customFormat="1" x14ac:dyDescent="0.2"/>
    <row r="31" s="9" customFormat="1" x14ac:dyDescent="0.2"/>
    <row r="32" s="9" customFormat="1" x14ac:dyDescent="0.2"/>
    <row r="33" s="9" customFormat="1" x14ac:dyDescent="0.2"/>
    <row r="34" s="9" customFormat="1" x14ac:dyDescent="0.2"/>
    <row r="35" s="9" customFormat="1" x14ac:dyDescent="0.2"/>
    <row r="36" s="9" customFormat="1" x14ac:dyDescent="0.2"/>
  </sheetData>
  <phoneticPr fontId="11" type="noConversion"/>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34BC12-7C4A-4B09-ADFB-40D69AA28D74}">
  <sheetPr>
    <tabColor rgb="FF9DA1CF"/>
  </sheetPr>
  <dimension ref="B13:E91"/>
  <sheetViews>
    <sheetView zoomScale="90" zoomScaleNormal="90" workbookViewId="0">
      <selection activeCell="Q23" sqref="Q23"/>
    </sheetView>
  </sheetViews>
  <sheetFormatPr defaultRowHeight="15" x14ac:dyDescent="0.25"/>
  <cols>
    <col min="1" max="1" width="5.5703125" customWidth="1"/>
    <col min="2" max="2" width="44.5703125" customWidth="1"/>
    <col min="3" max="3" width="65.42578125" customWidth="1"/>
    <col min="4" max="4" width="43.7109375" customWidth="1"/>
    <col min="5" max="5" width="22" customWidth="1"/>
  </cols>
  <sheetData>
    <row r="13" spans="2:5" ht="15.75" thickBot="1" x14ac:dyDescent="0.3"/>
    <row r="14" spans="2:5" ht="52.5" customHeight="1" thickBot="1" x14ac:dyDescent="0.3">
      <c r="B14" s="64" t="s">
        <v>256</v>
      </c>
      <c r="C14" s="64" t="s">
        <v>265</v>
      </c>
      <c r="D14" s="64" t="s">
        <v>268</v>
      </c>
      <c r="E14" s="65" t="s">
        <v>267</v>
      </c>
    </row>
    <row r="15" spans="2:5" ht="15.75" thickBot="1" x14ac:dyDescent="0.3">
      <c r="B15" s="63" t="s">
        <v>246</v>
      </c>
      <c r="C15" s="155" t="s">
        <v>221</v>
      </c>
      <c r="D15" s="63" t="s">
        <v>249</v>
      </c>
      <c r="E15" s="156" t="s">
        <v>253</v>
      </c>
    </row>
    <row r="16" spans="2:5" ht="15.75" thickBot="1" x14ac:dyDescent="0.3">
      <c r="B16" s="63"/>
      <c r="C16" s="155" t="s">
        <v>222</v>
      </c>
      <c r="D16" s="63" t="s">
        <v>250</v>
      </c>
      <c r="E16" s="156" t="s">
        <v>253</v>
      </c>
    </row>
    <row r="17" spans="2:5" ht="15.75" thickBot="1" x14ac:dyDescent="0.3">
      <c r="B17" s="63"/>
      <c r="C17" s="155" t="s">
        <v>223</v>
      </c>
      <c r="D17" s="63" t="s">
        <v>251</v>
      </c>
      <c r="E17" s="156" t="s">
        <v>253</v>
      </c>
    </row>
    <row r="18" spans="2:5" ht="15.75" thickBot="1" x14ac:dyDescent="0.3">
      <c r="B18" s="63"/>
      <c r="C18" s="155" t="s">
        <v>224</v>
      </c>
      <c r="D18" s="63" t="s">
        <v>252</v>
      </c>
      <c r="E18" s="156" t="s">
        <v>253</v>
      </c>
    </row>
    <row r="19" spans="2:5" ht="15.75" thickBot="1" x14ac:dyDescent="0.3">
      <c r="B19" s="63" t="s">
        <v>247</v>
      </c>
      <c r="C19" s="155" t="s">
        <v>225</v>
      </c>
      <c r="D19" s="63" t="s">
        <v>250</v>
      </c>
      <c r="E19" s="156" t="s">
        <v>254</v>
      </c>
    </row>
    <row r="20" spans="2:5" ht="15.75" thickBot="1" x14ac:dyDescent="0.3">
      <c r="B20" s="63"/>
      <c r="C20" s="155" t="s">
        <v>226</v>
      </c>
      <c r="D20" s="63" t="s">
        <v>252</v>
      </c>
      <c r="E20" s="156" t="s">
        <v>254</v>
      </c>
    </row>
    <row r="21" spans="2:5" ht="15.75" thickBot="1" x14ac:dyDescent="0.3">
      <c r="B21" s="63" t="s">
        <v>248</v>
      </c>
      <c r="C21" s="155" t="s">
        <v>225</v>
      </c>
      <c r="D21" s="63" t="s">
        <v>250</v>
      </c>
      <c r="E21" s="156" t="s">
        <v>255</v>
      </c>
    </row>
    <row r="22" spans="2:5" ht="15.75" thickBot="1" x14ac:dyDescent="0.3">
      <c r="B22" s="63"/>
      <c r="C22" s="155" t="s">
        <v>226</v>
      </c>
      <c r="D22" s="63" t="s">
        <v>252</v>
      </c>
      <c r="E22" s="156" t="s">
        <v>254</v>
      </c>
    </row>
    <row r="23" spans="2:5" x14ac:dyDescent="0.25">
      <c r="B23" s="23"/>
    </row>
    <row r="24" spans="2:5" x14ac:dyDescent="0.25">
      <c r="B24" s="23"/>
    </row>
    <row r="25" spans="2:5" x14ac:dyDescent="0.25">
      <c r="B25" s="23"/>
    </row>
    <row r="26" spans="2:5" x14ac:dyDescent="0.25">
      <c r="B26" s="23"/>
    </row>
    <row r="27" spans="2:5" x14ac:dyDescent="0.25">
      <c r="B27" s="23"/>
    </row>
    <row r="28" spans="2:5" x14ac:dyDescent="0.25">
      <c r="B28" s="23"/>
    </row>
    <row r="29" spans="2:5" x14ac:dyDescent="0.25">
      <c r="B29" s="23"/>
    </row>
    <row r="30" spans="2:5" x14ac:dyDescent="0.25">
      <c r="B30" s="23"/>
    </row>
    <row r="31" spans="2:5" x14ac:dyDescent="0.25">
      <c r="B31" s="23"/>
    </row>
    <row r="32" spans="2:5" x14ac:dyDescent="0.25">
      <c r="B32" s="23"/>
    </row>
    <row r="33" spans="2:2" x14ac:dyDescent="0.25">
      <c r="B33" s="23"/>
    </row>
    <row r="34" spans="2:2" x14ac:dyDescent="0.25">
      <c r="B34" s="23"/>
    </row>
    <row r="35" spans="2:2" x14ac:dyDescent="0.25">
      <c r="B35" s="23"/>
    </row>
    <row r="36" spans="2:2" x14ac:dyDescent="0.25">
      <c r="B36" s="23"/>
    </row>
    <row r="37" spans="2:2" x14ac:dyDescent="0.25">
      <c r="B37" s="23"/>
    </row>
    <row r="38" spans="2:2" x14ac:dyDescent="0.25">
      <c r="B38" s="23"/>
    </row>
    <row r="39" spans="2:2" x14ac:dyDescent="0.25">
      <c r="B39" s="23"/>
    </row>
    <row r="40" spans="2:2" x14ac:dyDescent="0.25">
      <c r="B40" s="23"/>
    </row>
    <row r="41" spans="2:2" x14ac:dyDescent="0.25">
      <c r="B41" s="23"/>
    </row>
    <row r="42" spans="2:2" x14ac:dyDescent="0.25">
      <c r="B42" s="23"/>
    </row>
    <row r="43" spans="2:2" x14ac:dyDescent="0.25">
      <c r="B43" s="23"/>
    </row>
    <row r="44" spans="2:2" x14ac:dyDescent="0.25">
      <c r="B44" s="23"/>
    </row>
    <row r="45" spans="2:2" x14ac:dyDescent="0.25">
      <c r="B45" s="23"/>
    </row>
    <row r="46" spans="2:2" x14ac:dyDescent="0.25">
      <c r="B46" s="23"/>
    </row>
    <row r="47" spans="2:2" x14ac:dyDescent="0.25">
      <c r="B47" s="23"/>
    </row>
    <row r="48" spans="2:2" ht="15.75" thickBot="1" x14ac:dyDescent="0.3">
      <c r="B48" s="23"/>
    </row>
    <row r="49" spans="2:5" ht="30.75" customHeight="1" thickBot="1" x14ac:dyDescent="0.3">
      <c r="B49" s="64" t="s">
        <v>243</v>
      </c>
      <c r="C49" s="64" t="s">
        <v>244</v>
      </c>
      <c r="D49" s="64" t="s">
        <v>220</v>
      </c>
      <c r="E49" s="64" t="s">
        <v>245</v>
      </c>
    </row>
    <row r="50" spans="2:5" ht="15.75" thickBot="1" x14ac:dyDescent="0.3">
      <c r="B50" s="63" t="s">
        <v>227</v>
      </c>
      <c r="C50" s="155">
        <v>1</v>
      </c>
      <c r="D50" s="63"/>
      <c r="E50" s="71"/>
    </row>
    <row r="51" spans="2:5" ht="15.75" thickBot="1" x14ac:dyDescent="0.3">
      <c r="B51" s="63" t="s">
        <v>229</v>
      </c>
      <c r="C51" s="155">
        <v>1</v>
      </c>
      <c r="D51" s="63" t="s">
        <v>235</v>
      </c>
      <c r="E51" s="63" t="s">
        <v>16</v>
      </c>
    </row>
    <row r="52" spans="2:5" ht="15.75" thickBot="1" x14ac:dyDescent="0.3">
      <c r="B52" s="63" t="s">
        <v>228</v>
      </c>
      <c r="C52" s="155" t="s">
        <v>236</v>
      </c>
      <c r="D52" s="63" t="s">
        <v>237</v>
      </c>
      <c r="E52" s="63" t="s">
        <v>79</v>
      </c>
    </row>
    <row r="53" spans="2:5" ht="15.75" thickBot="1" x14ac:dyDescent="0.3">
      <c r="B53" s="63" t="s">
        <v>230</v>
      </c>
      <c r="C53" s="155" t="s">
        <v>236</v>
      </c>
      <c r="D53" s="63" t="s">
        <v>238</v>
      </c>
      <c r="E53" s="63" t="s">
        <v>79</v>
      </c>
    </row>
    <row r="54" spans="2:5" ht="15.75" thickBot="1" x14ac:dyDescent="0.3">
      <c r="B54" s="63" t="s">
        <v>231</v>
      </c>
      <c r="C54" s="155" t="s">
        <v>236</v>
      </c>
      <c r="D54" s="63" t="s">
        <v>239</v>
      </c>
      <c r="E54" s="63" t="s">
        <v>79</v>
      </c>
    </row>
    <row r="55" spans="2:5" ht="15.75" thickBot="1" x14ac:dyDescent="0.3">
      <c r="B55" s="63" t="s">
        <v>232</v>
      </c>
      <c r="C55" s="155" t="s">
        <v>236</v>
      </c>
      <c r="D55" s="63" t="s">
        <v>240</v>
      </c>
      <c r="E55" s="63" t="s">
        <v>79</v>
      </c>
    </row>
    <row r="56" spans="2:5" ht="15.75" thickBot="1" x14ac:dyDescent="0.3">
      <c r="B56" s="63" t="s">
        <v>233</v>
      </c>
      <c r="C56" s="155" t="s">
        <v>236</v>
      </c>
      <c r="D56" s="63" t="s">
        <v>241</v>
      </c>
      <c r="E56" s="63" t="s">
        <v>79</v>
      </c>
    </row>
    <row r="57" spans="2:5" ht="15.75" thickBot="1" x14ac:dyDescent="0.3">
      <c r="B57" s="63" t="s">
        <v>234</v>
      </c>
      <c r="C57" s="155" t="s">
        <v>236</v>
      </c>
      <c r="D57" s="63" t="s">
        <v>242</v>
      </c>
      <c r="E57" s="63" t="s">
        <v>79</v>
      </c>
    </row>
    <row r="58" spans="2:5" x14ac:dyDescent="0.25">
      <c r="B58" s="24"/>
    </row>
    <row r="60" spans="2:5" x14ac:dyDescent="0.25">
      <c r="B60" s="24"/>
    </row>
    <row r="64" spans="2:5" x14ac:dyDescent="0.25">
      <c r="B64" s="41"/>
      <c r="C64" s="41"/>
      <c r="D64" s="38"/>
    </row>
    <row r="65" spans="2:4" x14ac:dyDescent="0.25">
      <c r="B65" s="41"/>
      <c r="C65" s="41"/>
      <c r="D65" s="38"/>
    </row>
    <row r="66" spans="2:4" x14ac:dyDescent="0.25">
      <c r="B66" s="41"/>
      <c r="C66" s="41"/>
      <c r="D66" s="38"/>
    </row>
    <row r="67" spans="2:4" x14ac:dyDescent="0.25">
      <c r="B67" s="41"/>
      <c r="C67" s="41"/>
      <c r="D67" s="38"/>
    </row>
    <row r="68" spans="2:4" x14ac:dyDescent="0.25">
      <c r="B68" s="41"/>
      <c r="C68" s="41"/>
      <c r="D68" s="38"/>
    </row>
    <row r="69" spans="2:4" x14ac:dyDescent="0.25">
      <c r="B69" s="41"/>
      <c r="C69" s="41"/>
      <c r="D69" s="38"/>
    </row>
    <row r="70" spans="2:4" x14ac:dyDescent="0.25">
      <c r="B70" s="41"/>
      <c r="C70" s="41"/>
      <c r="D70" s="38"/>
    </row>
    <row r="71" spans="2:4" x14ac:dyDescent="0.25">
      <c r="B71" s="41"/>
      <c r="C71" s="41"/>
      <c r="D71" s="38"/>
    </row>
    <row r="72" spans="2:4" x14ac:dyDescent="0.25">
      <c r="B72" s="42"/>
      <c r="C72" s="42"/>
    </row>
    <row r="73" spans="2:4" x14ac:dyDescent="0.25">
      <c r="B73" s="43"/>
      <c r="C73" s="42"/>
    </row>
    <row r="74" spans="2:4" x14ac:dyDescent="0.25">
      <c r="B74" s="24"/>
    </row>
    <row r="75" spans="2:4" x14ac:dyDescent="0.25">
      <c r="B75" s="24"/>
    </row>
    <row r="76" spans="2:4" x14ac:dyDescent="0.25">
      <c r="B76" s="39"/>
    </row>
    <row r="78" spans="2:4" x14ac:dyDescent="0.25">
      <c r="B78" s="23"/>
    </row>
    <row r="79" spans="2:4" x14ac:dyDescent="0.25">
      <c r="B79" s="24"/>
    </row>
    <row r="80" spans="2:4" x14ac:dyDescent="0.25">
      <c r="B80" s="23"/>
    </row>
    <row r="82" spans="2:2" x14ac:dyDescent="0.25">
      <c r="B82" s="24"/>
    </row>
    <row r="83" spans="2:2" x14ac:dyDescent="0.25">
      <c r="B83" s="24"/>
    </row>
    <row r="84" spans="2:2" x14ac:dyDescent="0.25">
      <c r="B84" s="24"/>
    </row>
    <row r="85" spans="2:2" x14ac:dyDescent="0.25">
      <c r="B85" s="24"/>
    </row>
    <row r="86" spans="2:2" x14ac:dyDescent="0.25">
      <c r="B86" s="24"/>
    </row>
    <row r="89" spans="2:2" x14ac:dyDescent="0.25">
      <c r="B89" s="24"/>
    </row>
    <row r="91" spans="2:2" x14ac:dyDescent="0.25">
      <c r="B91" s="24"/>
    </row>
  </sheetData>
  <pageMargins left="0.7" right="0.7" top="0.75" bottom="0.75" header="0.3" footer="0.3"/>
  <pageSetup paperSize="9" orientation="portrait" verticalDpi="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556A87-32A8-4A7F-9DB6-7F0BD72D2230}">
  <sheetPr>
    <tabColor theme="8" tint="0.59999389629810485"/>
  </sheetPr>
  <dimension ref="B4:J29"/>
  <sheetViews>
    <sheetView zoomScale="90" zoomScaleNormal="90" workbookViewId="0">
      <selection activeCell="J18" sqref="J18"/>
    </sheetView>
  </sheetViews>
  <sheetFormatPr defaultColWidth="9.140625" defaultRowHeight="14.25" x14ac:dyDescent="0.2"/>
  <cols>
    <col min="1" max="1" width="9.140625" style="9"/>
    <col min="2" max="2" width="11.28515625" style="45" customWidth="1"/>
    <col min="3" max="3" width="41.5703125" style="9" customWidth="1"/>
    <col min="4" max="4" width="30.5703125" style="44" customWidth="1"/>
    <col min="5" max="6" width="22.28515625" style="9" customWidth="1"/>
    <col min="7" max="7" width="11.140625" style="54" customWidth="1"/>
    <col min="8" max="8" width="29.140625" style="44" customWidth="1"/>
    <col min="9" max="9" width="15.42578125" style="9" customWidth="1"/>
    <col min="10" max="10" width="66" style="9" customWidth="1"/>
    <col min="11" max="16384" width="9.140625" style="9"/>
  </cols>
  <sheetData>
    <row r="4" spans="2:10" ht="13.5" customHeight="1" x14ac:dyDescent="0.2">
      <c r="B4" s="77"/>
    </row>
    <row r="5" spans="2:10" ht="15" thickBot="1" x14ac:dyDescent="0.25"/>
    <row r="6" spans="2:10" ht="15.75" thickBot="1" x14ac:dyDescent="0.25">
      <c r="B6" s="59" t="s">
        <v>81</v>
      </c>
      <c r="C6" s="60" t="s">
        <v>82</v>
      </c>
      <c r="D6" s="60" t="s">
        <v>83</v>
      </c>
      <c r="E6" s="60" t="s">
        <v>274</v>
      </c>
      <c r="F6" s="60" t="s">
        <v>275</v>
      </c>
      <c r="G6" s="61" t="s">
        <v>84</v>
      </c>
      <c r="H6" s="60" t="s">
        <v>85</v>
      </c>
      <c r="I6" s="60" t="s">
        <v>86</v>
      </c>
      <c r="J6" s="60" t="s">
        <v>87</v>
      </c>
    </row>
    <row r="7" spans="2:10" ht="36.75" customHeight="1" x14ac:dyDescent="0.2">
      <c r="B7" s="199">
        <v>1</v>
      </c>
      <c r="C7" s="137" t="s">
        <v>105</v>
      </c>
      <c r="D7" s="199" t="s">
        <v>7</v>
      </c>
      <c r="E7" s="197"/>
      <c r="F7" s="174"/>
      <c r="G7" s="203" t="s">
        <v>3</v>
      </c>
      <c r="H7" s="197" t="s">
        <v>200</v>
      </c>
      <c r="I7" s="199" t="s">
        <v>1</v>
      </c>
      <c r="J7" s="197" t="s">
        <v>12</v>
      </c>
    </row>
    <row r="8" spans="2:10" ht="41.25" customHeight="1" thickBot="1" x14ac:dyDescent="0.25">
      <c r="B8" s="202"/>
      <c r="C8" s="138" t="s">
        <v>272</v>
      </c>
      <c r="D8" s="202"/>
      <c r="E8" s="198"/>
      <c r="F8" s="175"/>
      <c r="G8" s="204"/>
      <c r="H8" s="198"/>
      <c r="I8" s="202"/>
      <c r="J8" s="198"/>
    </row>
    <row r="9" spans="2:10" ht="31.5" customHeight="1" x14ac:dyDescent="0.2">
      <c r="B9" s="199">
        <v>2</v>
      </c>
      <c r="C9" s="139" t="s">
        <v>106</v>
      </c>
      <c r="D9" s="199" t="s">
        <v>8</v>
      </c>
      <c r="E9" s="199"/>
      <c r="F9" s="167"/>
      <c r="G9" s="205" t="s">
        <v>3</v>
      </c>
      <c r="H9" s="207" t="s">
        <v>201</v>
      </c>
      <c r="I9" s="199" t="s">
        <v>90</v>
      </c>
      <c r="J9" s="207" t="s">
        <v>2</v>
      </c>
    </row>
    <row r="10" spans="2:10" ht="37.5" customHeight="1" thickBot="1" x14ac:dyDescent="0.25">
      <c r="B10" s="200"/>
      <c r="C10" s="140" t="s">
        <v>93</v>
      </c>
      <c r="D10" s="200"/>
      <c r="E10" s="200"/>
      <c r="F10" s="164"/>
      <c r="G10" s="206"/>
      <c r="H10" s="208"/>
      <c r="I10" s="200"/>
      <c r="J10" s="208"/>
    </row>
    <row r="11" spans="2:10" ht="30" customHeight="1" x14ac:dyDescent="0.2">
      <c r="B11" s="199">
        <v>3</v>
      </c>
      <c r="C11" s="139" t="s">
        <v>107</v>
      </c>
      <c r="D11" s="199" t="s">
        <v>9</v>
      </c>
      <c r="E11" s="197"/>
      <c r="F11" s="174"/>
      <c r="G11" s="35" t="s">
        <v>3</v>
      </c>
      <c r="H11" s="36" t="s">
        <v>202</v>
      </c>
      <c r="I11" s="29" t="s">
        <v>1</v>
      </c>
      <c r="J11" s="36" t="s">
        <v>12</v>
      </c>
    </row>
    <row r="12" spans="2:10" ht="37.5" customHeight="1" thickBot="1" x14ac:dyDescent="0.25">
      <c r="B12" s="200"/>
      <c r="C12" s="141" t="s">
        <v>271</v>
      </c>
      <c r="D12" s="200"/>
      <c r="E12" s="201"/>
      <c r="F12" s="175"/>
      <c r="G12" s="33" t="s">
        <v>4</v>
      </c>
      <c r="H12" s="28" t="s">
        <v>202</v>
      </c>
      <c r="I12" s="30" t="s">
        <v>1</v>
      </c>
      <c r="J12" s="136" t="s">
        <v>101</v>
      </c>
    </row>
    <row r="13" spans="2:10" ht="45.75" customHeight="1" x14ac:dyDescent="0.2">
      <c r="B13" s="199">
        <v>4</v>
      </c>
      <c r="C13" s="46" t="s">
        <v>108</v>
      </c>
      <c r="D13" s="199" t="s">
        <v>10</v>
      </c>
      <c r="E13" s="219"/>
      <c r="F13" s="169"/>
      <c r="G13" s="49" t="s">
        <v>3</v>
      </c>
      <c r="H13" s="26" t="s">
        <v>203</v>
      </c>
      <c r="I13" s="51" t="s">
        <v>90</v>
      </c>
      <c r="J13" s="26" t="s">
        <v>2</v>
      </c>
    </row>
    <row r="14" spans="2:10" ht="36.75" customHeight="1" thickBot="1" x14ac:dyDescent="0.25">
      <c r="B14" s="200"/>
      <c r="C14" s="48" t="s">
        <v>94</v>
      </c>
      <c r="D14" s="200"/>
      <c r="E14" s="220"/>
      <c r="F14" s="170"/>
      <c r="G14" s="50" t="s">
        <v>4</v>
      </c>
      <c r="H14" s="27" t="s">
        <v>203</v>
      </c>
      <c r="I14" s="11" t="s">
        <v>1</v>
      </c>
      <c r="J14" s="47" t="s">
        <v>102</v>
      </c>
    </row>
    <row r="15" spans="2:10" ht="27.75" customHeight="1" x14ac:dyDescent="0.2">
      <c r="B15" s="202">
        <v>5</v>
      </c>
      <c r="C15" s="56" t="s">
        <v>95</v>
      </c>
      <c r="D15" s="202" t="s">
        <v>11</v>
      </c>
      <c r="E15" s="210"/>
      <c r="F15" s="165"/>
      <c r="G15" s="205" t="s">
        <v>3</v>
      </c>
      <c r="H15" s="207" t="s">
        <v>204</v>
      </c>
      <c r="I15" s="199" t="s">
        <v>1</v>
      </c>
      <c r="J15" s="222" t="s">
        <v>258</v>
      </c>
    </row>
    <row r="16" spans="2:10" ht="57.75" thickBot="1" x14ac:dyDescent="0.25">
      <c r="B16" s="200"/>
      <c r="C16" s="157" t="s">
        <v>257</v>
      </c>
      <c r="D16" s="200"/>
      <c r="E16" s="211"/>
      <c r="F16" s="166"/>
      <c r="G16" s="206"/>
      <c r="H16" s="208"/>
      <c r="I16" s="200"/>
      <c r="J16" s="223"/>
    </row>
    <row r="17" spans="2:10" ht="35.25" customHeight="1" x14ac:dyDescent="0.2">
      <c r="B17" s="202">
        <v>6</v>
      </c>
      <c r="C17" s="56" t="s">
        <v>96</v>
      </c>
      <c r="D17" s="202" t="s">
        <v>13</v>
      </c>
      <c r="E17" s="210"/>
      <c r="F17" s="10"/>
      <c r="G17" s="13" t="s">
        <v>3</v>
      </c>
      <c r="H17" s="19" t="s">
        <v>205</v>
      </c>
      <c r="I17" s="17" t="s">
        <v>90</v>
      </c>
      <c r="J17" s="3" t="s">
        <v>561</v>
      </c>
    </row>
    <row r="18" spans="2:10" ht="48.75" customHeight="1" thickBot="1" x14ac:dyDescent="0.25">
      <c r="B18" s="200"/>
      <c r="C18" s="143" t="s">
        <v>557</v>
      </c>
      <c r="D18" s="200"/>
      <c r="E18" s="211"/>
      <c r="F18" s="183"/>
      <c r="G18" s="14" t="s">
        <v>4</v>
      </c>
      <c r="H18" s="19" t="s">
        <v>205</v>
      </c>
      <c r="I18" s="18" t="s">
        <v>1</v>
      </c>
      <c r="J18" s="21" t="s">
        <v>103</v>
      </c>
    </row>
    <row r="19" spans="2:10" ht="51" customHeight="1" x14ac:dyDescent="0.2">
      <c r="B19" s="30"/>
      <c r="C19" s="58" t="s">
        <v>97</v>
      </c>
      <c r="D19" s="221" t="s">
        <v>14</v>
      </c>
      <c r="E19" s="10"/>
      <c r="F19" s="184"/>
      <c r="G19" s="179" t="s">
        <v>3</v>
      </c>
      <c r="H19" s="26" t="s">
        <v>206</v>
      </c>
      <c r="I19" s="8" t="s">
        <v>1</v>
      </c>
      <c r="J19" s="5" t="s">
        <v>266</v>
      </c>
    </row>
    <row r="20" spans="2:10" ht="33" customHeight="1" thickBot="1" x14ac:dyDescent="0.25">
      <c r="B20" s="30">
        <v>7</v>
      </c>
      <c r="C20" s="142" t="s">
        <v>198</v>
      </c>
      <c r="D20" s="215"/>
      <c r="E20" s="10"/>
      <c r="F20" s="184"/>
      <c r="G20" s="181" t="s">
        <v>4</v>
      </c>
      <c r="H20" s="27" t="s">
        <v>206</v>
      </c>
      <c r="I20" s="8" t="s">
        <v>1</v>
      </c>
      <c r="J20" s="2" t="s">
        <v>104</v>
      </c>
    </row>
    <row r="21" spans="2:10" ht="36" customHeight="1" x14ac:dyDescent="0.2">
      <c r="B21" s="199">
        <v>8</v>
      </c>
      <c r="C21" s="15" t="s">
        <v>98</v>
      </c>
      <c r="D21" s="199" t="s">
        <v>15</v>
      </c>
      <c r="E21" s="218"/>
      <c r="F21" s="168"/>
      <c r="G21" s="32" t="s">
        <v>3</v>
      </c>
      <c r="H21" s="26" t="s">
        <v>207</v>
      </c>
      <c r="I21" s="29" t="s">
        <v>90</v>
      </c>
      <c r="J21" s="26" t="s">
        <v>552</v>
      </c>
    </row>
    <row r="22" spans="2:10" ht="56.25" customHeight="1" thickBot="1" x14ac:dyDescent="0.25">
      <c r="B22" s="200"/>
      <c r="C22" s="4" t="s">
        <v>551</v>
      </c>
      <c r="D22" s="200"/>
      <c r="E22" s="211"/>
      <c r="F22" s="166"/>
      <c r="G22" s="34" t="s">
        <v>4</v>
      </c>
      <c r="H22" s="27" t="s">
        <v>207</v>
      </c>
      <c r="I22" s="31" t="s">
        <v>1</v>
      </c>
      <c r="J22" s="144" t="s">
        <v>553</v>
      </c>
    </row>
    <row r="23" spans="2:10" ht="15" x14ac:dyDescent="0.2">
      <c r="B23" s="202">
        <v>9</v>
      </c>
      <c r="C23" s="7" t="s">
        <v>99</v>
      </c>
      <c r="D23" s="216" t="s">
        <v>17</v>
      </c>
      <c r="E23" s="210"/>
      <c r="F23" s="165"/>
      <c r="G23" s="212"/>
      <c r="H23" s="210"/>
      <c r="I23" s="214"/>
      <c r="J23" s="210"/>
    </row>
    <row r="24" spans="2:10" ht="29.25" thickBot="1" x14ac:dyDescent="0.25">
      <c r="B24" s="200"/>
      <c r="C24" s="4" t="s">
        <v>100</v>
      </c>
      <c r="D24" s="217"/>
      <c r="E24" s="211"/>
      <c r="F24" s="166"/>
      <c r="G24" s="213"/>
      <c r="H24" s="211"/>
      <c r="I24" s="215"/>
      <c r="J24" s="211"/>
    </row>
    <row r="27" spans="2:10" x14ac:dyDescent="0.2">
      <c r="B27" s="66"/>
      <c r="C27" s="25"/>
      <c r="D27" s="53"/>
      <c r="E27" s="25"/>
      <c r="F27" s="25"/>
      <c r="G27" s="55"/>
      <c r="H27" s="53"/>
      <c r="I27" s="25"/>
      <c r="J27" s="25"/>
    </row>
    <row r="28" spans="2:10" x14ac:dyDescent="0.2">
      <c r="B28" s="52"/>
      <c r="C28" s="25"/>
      <c r="D28" s="53"/>
      <c r="E28" s="25"/>
      <c r="F28" s="25"/>
      <c r="G28" s="55"/>
      <c r="H28" s="53"/>
      <c r="I28" s="25"/>
      <c r="J28" s="25"/>
    </row>
    <row r="29" spans="2:10" ht="12.75" customHeight="1" x14ac:dyDescent="0.2">
      <c r="B29" s="209"/>
      <c r="C29" s="209"/>
      <c r="D29" s="209"/>
      <c r="E29" s="209"/>
      <c r="F29" s="209"/>
      <c r="G29" s="209"/>
      <c r="H29" s="209"/>
      <c r="I29" s="209"/>
      <c r="J29" s="209"/>
    </row>
  </sheetData>
  <mergeCells count="42">
    <mergeCell ref="G15:G16"/>
    <mergeCell ref="H15:H16"/>
    <mergeCell ref="J9:J10"/>
    <mergeCell ref="B17:B18"/>
    <mergeCell ref="E17:E18"/>
    <mergeCell ref="J15:J16"/>
    <mergeCell ref="I15:I16"/>
    <mergeCell ref="B21:B22"/>
    <mergeCell ref="E21:E22"/>
    <mergeCell ref="B13:B14"/>
    <mergeCell ref="E13:E14"/>
    <mergeCell ref="B15:B16"/>
    <mergeCell ref="E15:E16"/>
    <mergeCell ref="D13:D14"/>
    <mergeCell ref="D15:D16"/>
    <mergeCell ref="D17:D18"/>
    <mergeCell ref="D19:D20"/>
    <mergeCell ref="D21:D22"/>
    <mergeCell ref="B29:J29"/>
    <mergeCell ref="B23:B24"/>
    <mergeCell ref="E23:E24"/>
    <mergeCell ref="G23:G24"/>
    <mergeCell ref="H23:H24"/>
    <mergeCell ref="I23:I24"/>
    <mergeCell ref="J23:J24"/>
    <mergeCell ref="D23:D24"/>
    <mergeCell ref="J7:J8"/>
    <mergeCell ref="B11:B12"/>
    <mergeCell ref="E11:E12"/>
    <mergeCell ref="B9:B10"/>
    <mergeCell ref="E9:E10"/>
    <mergeCell ref="B7:B8"/>
    <mergeCell ref="E7:E8"/>
    <mergeCell ref="G7:G8"/>
    <mergeCell ref="H7:H8"/>
    <mergeCell ref="I7:I8"/>
    <mergeCell ref="G9:G10"/>
    <mergeCell ref="H9:H10"/>
    <mergeCell ref="D7:D8"/>
    <mergeCell ref="D9:D10"/>
    <mergeCell ref="D11:D12"/>
    <mergeCell ref="I9:I10"/>
  </mergeCells>
  <pageMargins left="0.7" right="0.7" top="0.75" bottom="0.75" header="0.3" footer="0.3"/>
  <pageSetup paperSize="9" orientation="portrait" verticalDpi="0"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DDDE2D-81B4-4868-A9F1-B62A74F26BEC}">
  <sheetPr>
    <tabColor theme="8" tint="0.59999389629810485"/>
  </sheetPr>
  <dimension ref="B4:K25"/>
  <sheetViews>
    <sheetView zoomScale="90" zoomScaleNormal="90" workbookViewId="0">
      <selection activeCell="I9" sqref="I9"/>
    </sheetView>
  </sheetViews>
  <sheetFormatPr defaultColWidth="9.140625" defaultRowHeight="14.25" x14ac:dyDescent="0.2"/>
  <cols>
    <col min="1" max="1" width="9.140625" style="72"/>
    <col min="2" max="2" width="18.7109375" style="72" customWidth="1"/>
    <col min="3" max="3" width="14.42578125" style="72" customWidth="1"/>
    <col min="4" max="4" width="60.28515625" style="78" customWidth="1"/>
    <col min="5" max="5" width="42" style="72" customWidth="1"/>
    <col min="6" max="7" width="28.7109375" style="72" customWidth="1"/>
    <col min="8" max="8" width="14.85546875" style="72" customWidth="1"/>
    <col min="9" max="9" width="45.28515625" style="73" customWidth="1"/>
    <col min="10" max="10" width="15.42578125" style="81" customWidth="1"/>
    <col min="11" max="11" width="27.7109375" style="73" customWidth="1"/>
    <col min="12" max="16384" width="9.140625" style="72"/>
  </cols>
  <sheetData>
    <row r="4" spans="2:11" ht="15" thickBot="1" x14ac:dyDescent="0.25"/>
    <row r="5" spans="2:11" ht="15.75" thickBot="1" x14ac:dyDescent="0.3">
      <c r="B5" s="16" t="s">
        <v>109</v>
      </c>
      <c r="C5" s="6" t="s">
        <v>81</v>
      </c>
      <c r="D5" s="60" t="s">
        <v>82</v>
      </c>
      <c r="E5" s="1" t="s">
        <v>83</v>
      </c>
      <c r="F5" s="1" t="s">
        <v>274</v>
      </c>
      <c r="G5" s="1" t="s">
        <v>275</v>
      </c>
      <c r="H5" s="12" t="s">
        <v>84</v>
      </c>
      <c r="I5" s="20" t="s">
        <v>110</v>
      </c>
      <c r="J5" s="82" t="s">
        <v>86</v>
      </c>
      <c r="K5" s="20" t="s">
        <v>111</v>
      </c>
    </row>
    <row r="6" spans="2:11" ht="23.25" customHeight="1" x14ac:dyDescent="0.2">
      <c r="B6" s="86"/>
      <c r="C6" s="199">
        <v>1</v>
      </c>
      <c r="D6" s="79" t="s">
        <v>118</v>
      </c>
      <c r="E6" s="199" t="s">
        <v>27</v>
      </c>
      <c r="F6" s="238" t="s">
        <v>277</v>
      </c>
      <c r="G6" s="238" t="s">
        <v>276</v>
      </c>
      <c r="H6" s="203" t="s">
        <v>3</v>
      </c>
      <c r="I6" s="222" t="s">
        <v>508</v>
      </c>
      <c r="J6" s="199" t="s">
        <v>1</v>
      </c>
      <c r="K6" s="241" t="s">
        <v>112</v>
      </c>
    </row>
    <row r="7" spans="2:11" ht="22.5" customHeight="1" thickBot="1" x14ac:dyDescent="0.25">
      <c r="B7" s="202" t="s">
        <v>115</v>
      </c>
      <c r="C7" s="200"/>
      <c r="D7" s="57"/>
      <c r="E7" s="240"/>
      <c r="F7" s="239"/>
      <c r="G7" s="239"/>
      <c r="H7" s="242"/>
      <c r="I7" s="223"/>
      <c r="J7" s="200"/>
      <c r="K7" s="208"/>
    </row>
    <row r="8" spans="2:11" ht="66.75" customHeight="1" x14ac:dyDescent="0.2">
      <c r="B8" s="202"/>
      <c r="C8" s="199">
        <v>2</v>
      </c>
      <c r="D8" s="225" t="s">
        <v>119</v>
      </c>
      <c r="E8" s="199" t="s">
        <v>28</v>
      </c>
      <c r="F8" s="238" t="s">
        <v>279</v>
      </c>
      <c r="G8" s="238" t="s">
        <v>278</v>
      </c>
      <c r="H8" s="93" t="s">
        <v>3</v>
      </c>
      <c r="I8" s="145" t="s">
        <v>520</v>
      </c>
      <c r="J8" s="91" t="s">
        <v>1</v>
      </c>
      <c r="K8" s="94" t="s">
        <v>112</v>
      </c>
    </row>
    <row r="9" spans="2:11" ht="39.75" customHeight="1" thickBot="1" x14ac:dyDescent="0.25">
      <c r="B9" s="202"/>
      <c r="C9" s="200"/>
      <c r="D9" s="226"/>
      <c r="E9" s="200"/>
      <c r="F9" s="239"/>
      <c r="G9" s="239"/>
      <c r="H9" s="97" t="s">
        <v>4</v>
      </c>
      <c r="I9" s="154" t="s">
        <v>509</v>
      </c>
      <c r="J9" s="89" t="s">
        <v>1</v>
      </c>
      <c r="K9" s="95" t="s">
        <v>113</v>
      </c>
    </row>
    <row r="10" spans="2:11" ht="78.75" customHeight="1" x14ac:dyDescent="0.2">
      <c r="B10" s="202"/>
      <c r="C10" s="232">
        <v>3</v>
      </c>
      <c r="D10" s="225" t="s">
        <v>120</v>
      </c>
      <c r="E10" s="199" t="s">
        <v>29</v>
      </c>
      <c r="F10" s="232"/>
      <c r="G10" s="176"/>
      <c r="H10" s="92" t="s">
        <v>3</v>
      </c>
      <c r="I10" s="147" t="s">
        <v>519</v>
      </c>
      <c r="J10" s="88" t="s">
        <v>1</v>
      </c>
      <c r="K10" s="98" t="s">
        <v>270</v>
      </c>
    </row>
    <row r="11" spans="2:11" ht="50.25" customHeight="1" thickBot="1" x14ac:dyDescent="0.25">
      <c r="B11" s="202"/>
      <c r="C11" s="233"/>
      <c r="D11" s="226"/>
      <c r="E11" s="200"/>
      <c r="F11" s="233"/>
      <c r="G11" s="177"/>
      <c r="H11" s="97" t="s">
        <v>4</v>
      </c>
      <c r="I11" s="149" t="s">
        <v>510</v>
      </c>
      <c r="J11" s="110" t="s">
        <v>1</v>
      </c>
      <c r="K11" s="95" t="s">
        <v>113</v>
      </c>
    </row>
    <row r="12" spans="2:11" ht="76.5" customHeight="1" x14ac:dyDescent="0.2">
      <c r="B12" s="202"/>
      <c r="C12" s="232">
        <v>4</v>
      </c>
      <c r="D12" s="225" t="s">
        <v>121</v>
      </c>
      <c r="E12" s="236" t="s">
        <v>30</v>
      </c>
      <c r="F12" s="197"/>
      <c r="G12" s="185"/>
      <c r="H12" s="62" t="s">
        <v>3</v>
      </c>
      <c r="I12" s="150" t="s">
        <v>518</v>
      </c>
      <c r="J12" s="83" t="s">
        <v>1</v>
      </c>
      <c r="K12" s="94" t="s">
        <v>270</v>
      </c>
    </row>
    <row r="13" spans="2:11" ht="46.5" customHeight="1" thickBot="1" x14ac:dyDescent="0.25">
      <c r="B13" s="202"/>
      <c r="C13" s="233"/>
      <c r="D13" s="226"/>
      <c r="E13" s="237"/>
      <c r="F13" s="201"/>
      <c r="G13" s="4"/>
      <c r="H13" s="14" t="s">
        <v>4</v>
      </c>
      <c r="I13" s="152" t="s">
        <v>517</v>
      </c>
      <c r="J13" s="84" t="s">
        <v>1</v>
      </c>
      <c r="K13" s="95" t="s">
        <v>113</v>
      </c>
    </row>
    <row r="14" spans="2:11" ht="73.5" customHeight="1" x14ac:dyDescent="0.2">
      <c r="B14" s="202"/>
      <c r="C14" s="91">
        <v>5</v>
      </c>
      <c r="D14" s="225" t="s">
        <v>122</v>
      </c>
      <c r="E14" s="199" t="s">
        <v>31</v>
      </c>
      <c r="F14" s="234" t="s">
        <v>281</v>
      </c>
      <c r="G14" s="234" t="s">
        <v>280</v>
      </c>
      <c r="H14" s="93" t="s">
        <v>3</v>
      </c>
      <c r="I14" s="148" t="s">
        <v>516</v>
      </c>
      <c r="J14" s="91" t="s">
        <v>1</v>
      </c>
      <c r="K14" s="87" t="s">
        <v>114</v>
      </c>
    </row>
    <row r="15" spans="2:11" ht="51.75" customHeight="1" thickBot="1" x14ac:dyDescent="0.25">
      <c r="B15" s="202"/>
      <c r="C15" s="91"/>
      <c r="D15" s="226"/>
      <c r="E15" s="200"/>
      <c r="F15" s="235"/>
      <c r="G15" s="235"/>
      <c r="H15" s="93" t="s">
        <v>4</v>
      </c>
      <c r="I15" s="148" t="s">
        <v>348</v>
      </c>
      <c r="J15" s="91" t="s">
        <v>1</v>
      </c>
      <c r="K15" s="87" t="s">
        <v>113</v>
      </c>
    </row>
    <row r="16" spans="2:11" ht="78" customHeight="1" x14ac:dyDescent="0.2">
      <c r="B16" s="202"/>
      <c r="C16" s="199">
        <v>6</v>
      </c>
      <c r="D16" s="225" t="s">
        <v>208</v>
      </c>
      <c r="E16" s="238" t="s">
        <v>32</v>
      </c>
      <c r="F16" s="234" t="s">
        <v>283</v>
      </c>
      <c r="G16" s="234" t="s">
        <v>282</v>
      </c>
      <c r="H16" s="92" t="s">
        <v>3</v>
      </c>
      <c r="I16" s="147" t="s">
        <v>515</v>
      </c>
      <c r="J16" s="88" t="s">
        <v>1</v>
      </c>
      <c r="K16" s="86" t="s">
        <v>112</v>
      </c>
    </row>
    <row r="17" spans="2:11" ht="36" customHeight="1" thickBot="1" x14ac:dyDescent="0.25">
      <c r="B17" s="91"/>
      <c r="C17" s="200"/>
      <c r="D17" s="226"/>
      <c r="E17" s="239"/>
      <c r="F17" s="235"/>
      <c r="G17" s="235"/>
      <c r="H17" s="97" t="s">
        <v>4</v>
      </c>
      <c r="I17" s="149" t="s">
        <v>511</v>
      </c>
      <c r="J17" s="89" t="s">
        <v>1</v>
      </c>
      <c r="K17" s="90" t="s">
        <v>113</v>
      </c>
    </row>
    <row r="18" spans="2:11" ht="74.25" customHeight="1" x14ac:dyDescent="0.2">
      <c r="B18" s="227" t="s">
        <v>117</v>
      </c>
      <c r="C18" s="199">
        <v>7</v>
      </c>
      <c r="D18" s="225" t="s">
        <v>123</v>
      </c>
      <c r="E18" s="199" t="s">
        <v>33</v>
      </c>
      <c r="F18" s="218"/>
      <c r="G18" s="168"/>
      <c r="H18" s="115" t="s">
        <v>3</v>
      </c>
      <c r="I18" s="147" t="s">
        <v>514</v>
      </c>
      <c r="J18" s="88" t="s">
        <v>18</v>
      </c>
      <c r="K18" s="100">
        <v>0</v>
      </c>
    </row>
    <row r="19" spans="2:11" ht="39" customHeight="1" thickBot="1" x14ac:dyDescent="0.25">
      <c r="B19" s="228"/>
      <c r="C19" s="202"/>
      <c r="D19" s="230"/>
      <c r="E19" s="231"/>
      <c r="F19" s="210"/>
      <c r="G19" s="165"/>
      <c r="H19" s="116" t="s">
        <v>4</v>
      </c>
      <c r="I19" s="148" t="s">
        <v>375</v>
      </c>
      <c r="J19" s="91" t="s">
        <v>1</v>
      </c>
      <c r="K19" s="87" t="s">
        <v>113</v>
      </c>
    </row>
    <row r="20" spans="2:11" ht="49.5" customHeight="1" x14ac:dyDescent="0.2">
      <c r="B20" s="228"/>
      <c r="C20" s="199">
        <v>8</v>
      </c>
      <c r="D20" s="225" t="s">
        <v>116</v>
      </c>
      <c r="E20" s="199" t="s">
        <v>34</v>
      </c>
      <c r="F20" s="218"/>
      <c r="G20" s="168"/>
      <c r="H20" s="115" t="s">
        <v>3</v>
      </c>
      <c r="I20" s="147" t="s">
        <v>513</v>
      </c>
      <c r="J20" s="88" t="s">
        <v>18</v>
      </c>
      <c r="K20" s="100">
        <v>0</v>
      </c>
    </row>
    <row r="21" spans="2:11" ht="36" customHeight="1" thickBot="1" x14ac:dyDescent="0.25">
      <c r="B21" s="229"/>
      <c r="C21" s="200"/>
      <c r="D21" s="226"/>
      <c r="E21" s="200"/>
      <c r="F21" s="211"/>
      <c r="G21" s="166"/>
      <c r="H21" s="117" t="s">
        <v>4</v>
      </c>
      <c r="I21" s="149" t="s">
        <v>512</v>
      </c>
      <c r="J21" s="89" t="s">
        <v>1</v>
      </c>
      <c r="K21" s="90" t="s">
        <v>113</v>
      </c>
    </row>
    <row r="23" spans="2:11" x14ac:dyDescent="0.2">
      <c r="B23" s="74"/>
      <c r="C23" s="74"/>
      <c r="D23" s="80"/>
      <c r="E23" s="74"/>
      <c r="F23" s="74"/>
      <c r="G23" s="74"/>
      <c r="H23" s="74"/>
      <c r="I23" s="75"/>
      <c r="J23" s="85"/>
      <c r="K23" s="75"/>
    </row>
    <row r="24" spans="2:11" x14ac:dyDescent="0.2">
      <c r="B24" s="74"/>
      <c r="C24" s="74"/>
      <c r="D24" s="80"/>
      <c r="E24" s="74"/>
      <c r="F24" s="74"/>
      <c r="G24" s="74"/>
      <c r="H24" s="74"/>
      <c r="I24" s="75"/>
      <c r="J24" s="85"/>
      <c r="K24" s="75"/>
    </row>
    <row r="25" spans="2:11" x14ac:dyDescent="0.2">
      <c r="B25" s="224"/>
      <c r="C25" s="224"/>
      <c r="D25" s="224"/>
      <c r="E25" s="224"/>
      <c r="F25" s="224"/>
      <c r="G25" s="224"/>
      <c r="H25" s="224"/>
      <c r="I25" s="224"/>
      <c r="J25" s="224"/>
      <c r="K25" s="224"/>
    </row>
  </sheetData>
  <mergeCells count="41">
    <mergeCell ref="G6:G7"/>
    <mergeCell ref="G8:G9"/>
    <mergeCell ref="G14:G15"/>
    <mergeCell ref="G16:G17"/>
    <mergeCell ref="K6:K7"/>
    <mergeCell ref="H6:H7"/>
    <mergeCell ref="I6:I7"/>
    <mergeCell ref="J6:J7"/>
    <mergeCell ref="B7:B16"/>
    <mergeCell ref="C12:C13"/>
    <mergeCell ref="D12:D13"/>
    <mergeCell ref="E12:E13"/>
    <mergeCell ref="F12:F13"/>
    <mergeCell ref="C16:C17"/>
    <mergeCell ref="D16:D17"/>
    <mergeCell ref="E16:E17"/>
    <mergeCell ref="C6:C7"/>
    <mergeCell ref="E6:E7"/>
    <mergeCell ref="F6:F7"/>
    <mergeCell ref="C8:C9"/>
    <mergeCell ref="D8:D9"/>
    <mergeCell ref="E8:E9"/>
    <mergeCell ref="F8:F9"/>
    <mergeCell ref="C10:C11"/>
    <mergeCell ref="D10:D11"/>
    <mergeCell ref="E10:E11"/>
    <mergeCell ref="F10:F11"/>
    <mergeCell ref="F16:F17"/>
    <mergeCell ref="D14:D15"/>
    <mergeCell ref="E14:E15"/>
    <mergeCell ref="F14:F15"/>
    <mergeCell ref="B25:K25"/>
    <mergeCell ref="C20:C21"/>
    <mergeCell ref="D20:D21"/>
    <mergeCell ref="E20:E21"/>
    <mergeCell ref="F20:F21"/>
    <mergeCell ref="B18:B21"/>
    <mergeCell ref="C18:C19"/>
    <mergeCell ref="D18:D19"/>
    <mergeCell ref="E18:E19"/>
    <mergeCell ref="F18:F19"/>
  </mergeCells>
  <pageMargins left="0.7" right="0.7" top="0.75" bottom="0.75" header="0.3" footer="0.3"/>
  <pageSetup paperSize="9" orientation="portrait" verticalDpi="0"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1DEA86-2F9F-49CA-A64E-928D1144488C}">
  <sheetPr>
    <tabColor theme="8" tint="0.59999389629810485"/>
  </sheetPr>
  <dimension ref="B4:K26"/>
  <sheetViews>
    <sheetView zoomScale="90" zoomScaleNormal="90" workbookViewId="0">
      <selection activeCell="I17" sqref="I17"/>
    </sheetView>
  </sheetViews>
  <sheetFormatPr defaultColWidth="9.140625" defaultRowHeight="14.25" x14ac:dyDescent="0.2"/>
  <cols>
    <col min="1" max="1" width="9.140625" style="72"/>
    <col min="2" max="2" width="18.7109375" style="72" customWidth="1"/>
    <col min="3" max="3" width="14.42578125" style="72" customWidth="1"/>
    <col min="4" max="4" width="60.28515625" style="78" customWidth="1"/>
    <col min="5" max="5" width="22.85546875" style="72" customWidth="1"/>
    <col min="6" max="7" width="33.28515625" style="72" customWidth="1"/>
    <col min="8" max="8" width="18.7109375" style="72" customWidth="1"/>
    <col min="9" max="9" width="45.28515625" style="73" customWidth="1"/>
    <col min="10" max="10" width="16.28515625" style="81" customWidth="1"/>
    <col min="11" max="11" width="27.7109375" style="73" customWidth="1"/>
    <col min="12" max="16384" width="9.140625" style="72"/>
  </cols>
  <sheetData>
    <row r="4" spans="2:11" ht="15" thickBot="1" x14ac:dyDescent="0.25"/>
    <row r="5" spans="2:11" ht="15.75" thickBot="1" x14ac:dyDescent="0.3">
      <c r="B5" s="16" t="s">
        <v>109</v>
      </c>
      <c r="C5" s="6" t="s">
        <v>81</v>
      </c>
      <c r="D5" s="60" t="s">
        <v>82</v>
      </c>
      <c r="E5" s="1" t="s">
        <v>83</v>
      </c>
      <c r="F5" s="1" t="s">
        <v>274</v>
      </c>
      <c r="G5" s="1" t="s">
        <v>275</v>
      </c>
      <c r="H5" s="12" t="s">
        <v>84</v>
      </c>
      <c r="I5" s="20" t="s">
        <v>110</v>
      </c>
      <c r="J5" s="82" t="s">
        <v>86</v>
      </c>
      <c r="K5" s="20" t="s">
        <v>111</v>
      </c>
    </row>
    <row r="6" spans="2:11" ht="15" x14ac:dyDescent="0.2">
      <c r="B6" s="86"/>
      <c r="C6" s="199">
        <v>1</v>
      </c>
      <c r="D6" s="79" t="s">
        <v>124</v>
      </c>
      <c r="E6" s="199" t="s">
        <v>35</v>
      </c>
      <c r="F6" s="238" t="s">
        <v>285</v>
      </c>
      <c r="G6" s="238" t="s">
        <v>284</v>
      </c>
      <c r="H6" s="203" t="s">
        <v>3</v>
      </c>
      <c r="I6" s="222" t="s">
        <v>521</v>
      </c>
      <c r="J6" s="202" t="s">
        <v>1</v>
      </c>
      <c r="K6" s="241" t="s">
        <v>259</v>
      </c>
    </row>
    <row r="7" spans="2:11" ht="27" customHeight="1" thickBot="1" x14ac:dyDescent="0.25">
      <c r="B7" s="202" t="s">
        <v>115</v>
      </c>
      <c r="C7" s="200"/>
      <c r="D7" s="57"/>
      <c r="E7" s="240"/>
      <c r="F7" s="239"/>
      <c r="G7" s="239"/>
      <c r="H7" s="204"/>
      <c r="I7" s="223"/>
      <c r="J7" s="202"/>
      <c r="K7" s="208"/>
    </row>
    <row r="8" spans="2:11" ht="57.75" customHeight="1" x14ac:dyDescent="0.2">
      <c r="B8" s="202"/>
      <c r="C8" s="199">
        <v>2</v>
      </c>
      <c r="D8" s="225" t="s">
        <v>125</v>
      </c>
      <c r="E8" s="199" t="s">
        <v>36</v>
      </c>
      <c r="F8" s="238" t="s">
        <v>287</v>
      </c>
      <c r="G8" s="238" t="s">
        <v>286</v>
      </c>
      <c r="H8" s="62" t="s">
        <v>3</v>
      </c>
      <c r="I8" s="158" t="s">
        <v>528</v>
      </c>
      <c r="J8" s="123" t="s">
        <v>1</v>
      </c>
      <c r="K8" s="119" t="s">
        <v>260</v>
      </c>
    </row>
    <row r="9" spans="2:11" ht="42.75" customHeight="1" thickBot="1" x14ac:dyDescent="0.25">
      <c r="B9" s="202"/>
      <c r="C9" s="200"/>
      <c r="D9" s="226"/>
      <c r="E9" s="200"/>
      <c r="F9" s="239"/>
      <c r="G9" s="239"/>
      <c r="H9" s="124" t="s">
        <v>4</v>
      </c>
      <c r="I9" s="151" t="s">
        <v>522</v>
      </c>
      <c r="J9" s="110" t="s">
        <v>1</v>
      </c>
      <c r="K9" s="120" t="s">
        <v>113</v>
      </c>
    </row>
    <row r="10" spans="2:11" ht="35.25" customHeight="1" thickBot="1" x14ac:dyDescent="0.25">
      <c r="B10" s="202"/>
      <c r="C10" s="88">
        <v>3</v>
      </c>
      <c r="D10" s="105" t="s">
        <v>126</v>
      </c>
      <c r="E10" s="101" t="s">
        <v>37</v>
      </c>
      <c r="F10" s="188" t="s">
        <v>289</v>
      </c>
      <c r="G10" s="188" t="s">
        <v>288</v>
      </c>
      <c r="H10" s="108" t="s">
        <v>3</v>
      </c>
      <c r="I10" s="159" t="s">
        <v>523</v>
      </c>
      <c r="J10" s="104" t="s">
        <v>1</v>
      </c>
      <c r="K10" s="127" t="s">
        <v>169</v>
      </c>
    </row>
    <row r="11" spans="2:11" ht="51" customHeight="1" x14ac:dyDescent="0.2">
      <c r="B11" s="202"/>
      <c r="C11" s="232">
        <v>4</v>
      </c>
      <c r="D11" s="225" t="s">
        <v>127</v>
      </c>
      <c r="E11" s="199" t="s">
        <v>38</v>
      </c>
      <c r="F11" s="232"/>
      <c r="G11" s="176"/>
      <c r="H11" s="92" t="s">
        <v>3</v>
      </c>
      <c r="I11" s="145" t="s">
        <v>529</v>
      </c>
      <c r="J11" s="83" t="s">
        <v>1</v>
      </c>
      <c r="K11" s="98" t="s">
        <v>269</v>
      </c>
    </row>
    <row r="12" spans="2:11" ht="31.5" customHeight="1" thickBot="1" x14ac:dyDescent="0.25">
      <c r="B12" s="202"/>
      <c r="C12" s="233"/>
      <c r="D12" s="226"/>
      <c r="E12" s="200"/>
      <c r="F12" s="233"/>
      <c r="G12" s="177"/>
      <c r="H12" s="97" t="s">
        <v>4</v>
      </c>
      <c r="I12" s="154" t="s">
        <v>524</v>
      </c>
      <c r="J12" s="89" t="s">
        <v>1</v>
      </c>
      <c r="K12" s="95" t="s">
        <v>270</v>
      </c>
    </row>
    <row r="13" spans="2:11" ht="54.75" customHeight="1" x14ac:dyDescent="0.2">
      <c r="B13" s="202"/>
      <c r="C13" s="232">
        <v>5</v>
      </c>
      <c r="D13" s="225" t="s">
        <v>128</v>
      </c>
      <c r="E13" s="236" t="s">
        <v>39</v>
      </c>
      <c r="F13" s="238" t="s">
        <v>291</v>
      </c>
      <c r="G13" s="238" t="s">
        <v>290</v>
      </c>
      <c r="H13" s="62" t="s">
        <v>3</v>
      </c>
      <c r="I13" s="150" t="s">
        <v>530</v>
      </c>
      <c r="J13" s="83" t="s">
        <v>1</v>
      </c>
      <c r="K13" s="94" t="s">
        <v>261</v>
      </c>
    </row>
    <row r="14" spans="2:11" ht="54.75" customHeight="1" x14ac:dyDescent="0.2">
      <c r="B14" s="202"/>
      <c r="C14" s="245"/>
      <c r="D14" s="230"/>
      <c r="E14" s="246"/>
      <c r="F14" s="243"/>
      <c r="G14" s="243"/>
      <c r="H14" s="13" t="s">
        <v>4</v>
      </c>
      <c r="I14" s="151" t="s">
        <v>531</v>
      </c>
      <c r="J14" s="110" t="s">
        <v>1</v>
      </c>
      <c r="K14" s="98" t="s">
        <v>262</v>
      </c>
    </row>
    <row r="15" spans="2:11" ht="48" customHeight="1" x14ac:dyDescent="0.2">
      <c r="B15" s="202"/>
      <c r="C15" s="245"/>
      <c r="D15" s="230"/>
      <c r="E15" s="246"/>
      <c r="F15" s="243"/>
      <c r="G15" s="243"/>
      <c r="H15" s="13" t="s">
        <v>5</v>
      </c>
      <c r="I15" s="151" t="s">
        <v>532</v>
      </c>
      <c r="J15" s="110" t="s">
        <v>1</v>
      </c>
      <c r="K15" s="98" t="s">
        <v>263</v>
      </c>
    </row>
    <row r="16" spans="2:11" ht="46.5" customHeight="1" thickBot="1" x14ac:dyDescent="0.25">
      <c r="B16" s="202"/>
      <c r="C16" s="233"/>
      <c r="D16" s="226"/>
      <c r="E16" s="237"/>
      <c r="F16" s="239"/>
      <c r="G16" s="239"/>
      <c r="H16" s="14" t="s">
        <v>6</v>
      </c>
      <c r="I16" s="152" t="s">
        <v>533</v>
      </c>
      <c r="J16" s="84" t="s">
        <v>1</v>
      </c>
      <c r="K16" s="95" t="s">
        <v>72</v>
      </c>
    </row>
    <row r="17" spans="2:11" ht="43.5" customHeight="1" thickBot="1" x14ac:dyDescent="0.25">
      <c r="B17" s="202"/>
      <c r="C17" s="91">
        <v>6</v>
      </c>
      <c r="D17" s="79" t="s">
        <v>129</v>
      </c>
      <c r="E17" s="102" t="s">
        <v>40</v>
      </c>
      <c r="F17" s="186" t="s">
        <v>293</v>
      </c>
      <c r="G17" s="186" t="s">
        <v>292</v>
      </c>
      <c r="H17" s="93" t="s">
        <v>3</v>
      </c>
      <c r="I17" s="148" t="s">
        <v>525</v>
      </c>
      <c r="J17" s="91" t="s">
        <v>1</v>
      </c>
      <c r="K17" s="87" t="s">
        <v>112</v>
      </c>
    </row>
    <row r="18" spans="2:11" ht="49.5" customHeight="1" thickBot="1" x14ac:dyDescent="0.25">
      <c r="B18" s="202"/>
      <c r="C18" s="104">
        <v>7</v>
      </c>
      <c r="D18" s="111" t="s">
        <v>122</v>
      </c>
      <c r="E18" s="104" t="s">
        <v>31</v>
      </c>
      <c r="F18" s="189" t="s">
        <v>281</v>
      </c>
      <c r="G18" s="189" t="s">
        <v>280</v>
      </c>
      <c r="H18" s="108" t="s">
        <v>3</v>
      </c>
      <c r="I18" s="160" t="s">
        <v>526</v>
      </c>
      <c r="J18" s="104" t="s">
        <v>1</v>
      </c>
      <c r="K18" s="107" t="s">
        <v>112</v>
      </c>
    </row>
    <row r="19" spans="2:11" ht="60.75" customHeight="1" thickBot="1" x14ac:dyDescent="0.25">
      <c r="B19" s="202"/>
      <c r="C19" s="104">
        <v>8</v>
      </c>
      <c r="D19" s="111" t="s">
        <v>209</v>
      </c>
      <c r="E19" s="162" t="s">
        <v>32</v>
      </c>
      <c r="F19" s="189" t="s">
        <v>294</v>
      </c>
      <c r="G19" s="189" t="s">
        <v>282</v>
      </c>
      <c r="H19" s="108" t="s">
        <v>3</v>
      </c>
      <c r="I19" s="160" t="s">
        <v>527</v>
      </c>
      <c r="J19" s="104" t="s">
        <v>1</v>
      </c>
      <c r="K19" s="107" t="s">
        <v>112</v>
      </c>
    </row>
    <row r="20" spans="2:11" ht="15" customHeight="1" x14ac:dyDescent="0.2">
      <c r="B20" s="238" t="s">
        <v>117</v>
      </c>
      <c r="C20" s="199">
        <v>9</v>
      </c>
      <c r="D20" s="225" t="s">
        <v>123</v>
      </c>
      <c r="E20" s="199" t="s">
        <v>33</v>
      </c>
      <c r="F20" s="218"/>
      <c r="G20" s="168"/>
      <c r="H20" s="203" t="s">
        <v>3</v>
      </c>
      <c r="I20" s="222" t="s">
        <v>445</v>
      </c>
      <c r="J20" s="199" t="s">
        <v>18</v>
      </c>
      <c r="K20" s="207">
        <v>0</v>
      </c>
    </row>
    <row r="21" spans="2:11" ht="15" customHeight="1" x14ac:dyDescent="0.2">
      <c r="B21" s="243"/>
      <c r="C21" s="202"/>
      <c r="D21" s="230"/>
      <c r="E21" s="231"/>
      <c r="F21" s="210"/>
      <c r="G21" s="165"/>
      <c r="H21" s="204"/>
      <c r="I21" s="244"/>
      <c r="J21" s="202"/>
      <c r="K21" s="241"/>
    </row>
    <row r="22" spans="2:11" ht="15.75" customHeight="1" thickBot="1" x14ac:dyDescent="0.25">
      <c r="B22" s="243"/>
      <c r="C22" s="200"/>
      <c r="D22" s="226"/>
      <c r="E22" s="240"/>
      <c r="F22" s="211"/>
      <c r="G22" s="166"/>
      <c r="H22" s="242"/>
      <c r="I22" s="223"/>
      <c r="J22" s="200"/>
      <c r="K22" s="208"/>
    </row>
    <row r="23" spans="2:11" x14ac:dyDescent="0.2">
      <c r="B23" s="113"/>
    </row>
    <row r="24" spans="2:11" x14ac:dyDescent="0.2">
      <c r="B24" s="74"/>
      <c r="C24" s="74"/>
      <c r="D24" s="80"/>
      <c r="E24" s="74"/>
      <c r="F24" s="74"/>
      <c r="G24" s="74"/>
      <c r="H24" s="74"/>
      <c r="I24" s="75"/>
      <c r="J24" s="85"/>
      <c r="K24" s="75"/>
    </row>
    <row r="25" spans="2:11" x14ac:dyDescent="0.2">
      <c r="B25" s="74"/>
      <c r="C25" s="74"/>
      <c r="D25" s="80"/>
      <c r="E25" s="74"/>
      <c r="F25" s="74"/>
      <c r="G25" s="74"/>
      <c r="H25" s="74"/>
      <c r="I25" s="75"/>
      <c r="J25" s="85"/>
      <c r="K25" s="75"/>
    </row>
    <row r="26" spans="2:11" x14ac:dyDescent="0.2">
      <c r="B26" s="224"/>
      <c r="C26" s="224"/>
      <c r="D26" s="224"/>
      <c r="E26" s="224"/>
      <c r="F26" s="224"/>
      <c r="G26" s="224"/>
      <c r="H26" s="224"/>
      <c r="I26" s="224"/>
      <c r="J26" s="224"/>
      <c r="K26" s="224"/>
    </row>
  </sheetData>
  <mergeCells count="33">
    <mergeCell ref="H6:H7"/>
    <mergeCell ref="I6:I7"/>
    <mergeCell ref="F11:F12"/>
    <mergeCell ref="E13:E16"/>
    <mergeCell ref="F13:F16"/>
    <mergeCell ref="G6:G7"/>
    <mergeCell ref="G8:G9"/>
    <mergeCell ref="G13:G16"/>
    <mergeCell ref="D11:D12"/>
    <mergeCell ref="E11:E12"/>
    <mergeCell ref="C6:C7"/>
    <mergeCell ref="E6:E7"/>
    <mergeCell ref="F6:F7"/>
    <mergeCell ref="C8:C9"/>
    <mergeCell ref="D8:D9"/>
    <mergeCell ref="E8:E9"/>
    <mergeCell ref="F8:F9"/>
    <mergeCell ref="B26:K26"/>
    <mergeCell ref="D13:D16"/>
    <mergeCell ref="B7:B19"/>
    <mergeCell ref="D20:D22"/>
    <mergeCell ref="B20:B22"/>
    <mergeCell ref="C11:C12"/>
    <mergeCell ref="C20:C22"/>
    <mergeCell ref="E20:E22"/>
    <mergeCell ref="F20:F22"/>
    <mergeCell ref="H20:H22"/>
    <mergeCell ref="I20:I22"/>
    <mergeCell ref="J20:J22"/>
    <mergeCell ref="K20:K22"/>
    <mergeCell ref="J6:J7"/>
    <mergeCell ref="K6:K7"/>
    <mergeCell ref="C13:C16"/>
  </mergeCells>
  <pageMargins left="0.7" right="0.7" top="0.75" bottom="0.75" header="0.3" footer="0.3"/>
  <pageSetup paperSize="9" orientation="portrait" verticalDpi="0" r:id="rId1"/>
  <ignoredErrors>
    <ignoredError sqref="H8" numberStoredAsText="1"/>
  </ignoredErrors>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A8C614-7228-45A5-81B6-09B8CA7DF99A}">
  <sheetPr>
    <tabColor theme="8" tint="0.59999389629810485"/>
  </sheetPr>
  <dimension ref="B4:K22"/>
  <sheetViews>
    <sheetView zoomScale="90" zoomScaleNormal="90" workbookViewId="0">
      <selection activeCell="I14" sqref="I14"/>
    </sheetView>
  </sheetViews>
  <sheetFormatPr defaultColWidth="9.140625" defaultRowHeight="14.25" x14ac:dyDescent="0.2"/>
  <cols>
    <col min="1" max="1" width="9.140625" style="72"/>
    <col min="2" max="2" width="18.7109375" style="72" customWidth="1"/>
    <col min="3" max="3" width="12.7109375" style="72" customWidth="1"/>
    <col min="4" max="4" width="60.28515625" style="78" customWidth="1"/>
    <col min="5" max="5" width="42" style="72" customWidth="1"/>
    <col min="6" max="6" width="26.5703125" style="72" customWidth="1"/>
    <col min="7" max="7" width="23.85546875" style="72" customWidth="1"/>
    <col min="8" max="8" width="14.42578125" style="72" customWidth="1"/>
    <col min="9" max="9" width="45.28515625" style="73" customWidth="1"/>
    <col min="10" max="10" width="15.28515625" style="81" customWidth="1"/>
    <col min="11" max="11" width="27.7109375" style="73" customWidth="1"/>
    <col min="12" max="16384" width="9.140625" style="72"/>
  </cols>
  <sheetData>
    <row r="4" spans="2:11" ht="15" thickBot="1" x14ac:dyDescent="0.25"/>
    <row r="5" spans="2:11" ht="15.75" thickBot="1" x14ac:dyDescent="0.3">
      <c r="B5" s="16" t="s">
        <v>109</v>
      </c>
      <c r="C5" s="6" t="s">
        <v>81</v>
      </c>
      <c r="D5" s="60" t="s">
        <v>82</v>
      </c>
      <c r="E5" s="1" t="s">
        <v>83</v>
      </c>
      <c r="F5" s="1" t="s">
        <v>274</v>
      </c>
      <c r="G5" s="1" t="s">
        <v>275</v>
      </c>
      <c r="H5" s="12" t="s">
        <v>84</v>
      </c>
      <c r="I5" s="20" t="s">
        <v>110</v>
      </c>
      <c r="J5" s="82" t="s">
        <v>86</v>
      </c>
      <c r="K5" s="20" t="s">
        <v>111</v>
      </c>
    </row>
    <row r="6" spans="2:11" ht="54" customHeight="1" thickBot="1" x14ac:dyDescent="0.25">
      <c r="B6" s="86"/>
      <c r="C6" s="123">
        <v>1</v>
      </c>
      <c r="D6" s="135" t="s">
        <v>130</v>
      </c>
      <c r="E6" s="123" t="s">
        <v>41</v>
      </c>
      <c r="F6" s="178" t="s">
        <v>296</v>
      </c>
      <c r="G6" s="162" t="s">
        <v>295</v>
      </c>
      <c r="H6" s="108" t="s">
        <v>3</v>
      </c>
      <c r="I6" s="160" t="s">
        <v>534</v>
      </c>
      <c r="J6" s="104" t="s">
        <v>1</v>
      </c>
      <c r="K6" s="107" t="s">
        <v>264</v>
      </c>
    </row>
    <row r="7" spans="2:11" ht="42.75" customHeight="1" x14ac:dyDescent="0.2">
      <c r="B7" s="202" t="s">
        <v>115</v>
      </c>
      <c r="C7" s="199">
        <v>2</v>
      </c>
      <c r="D7" s="225" t="s">
        <v>19</v>
      </c>
      <c r="E7" s="199" t="s">
        <v>42</v>
      </c>
      <c r="F7" s="238"/>
      <c r="G7" s="238"/>
      <c r="H7" s="124" t="s">
        <v>3</v>
      </c>
      <c r="I7" s="145" t="s">
        <v>541</v>
      </c>
      <c r="J7" s="121" t="s">
        <v>1</v>
      </c>
      <c r="K7" s="125" t="s">
        <v>270</v>
      </c>
    </row>
    <row r="8" spans="2:11" ht="42.75" customHeight="1" thickBot="1" x14ac:dyDescent="0.25">
      <c r="B8" s="202"/>
      <c r="C8" s="200"/>
      <c r="D8" s="226"/>
      <c r="E8" s="200"/>
      <c r="F8" s="239"/>
      <c r="G8" s="239"/>
      <c r="H8" s="126" t="s">
        <v>4</v>
      </c>
      <c r="I8" s="154" t="s">
        <v>535</v>
      </c>
      <c r="J8" s="122" t="s">
        <v>1</v>
      </c>
      <c r="K8" s="120" t="s">
        <v>113</v>
      </c>
    </row>
    <row r="9" spans="2:11" ht="54.75" customHeight="1" x14ac:dyDescent="0.2">
      <c r="B9" s="202"/>
      <c r="C9" s="232">
        <v>3</v>
      </c>
      <c r="D9" s="225" t="s">
        <v>131</v>
      </c>
      <c r="E9" s="199" t="s">
        <v>43</v>
      </c>
      <c r="F9" s="199"/>
      <c r="G9" s="163"/>
      <c r="H9" s="93" t="s">
        <v>3</v>
      </c>
      <c r="I9" s="145" t="s">
        <v>542</v>
      </c>
      <c r="J9" s="91" t="s">
        <v>1</v>
      </c>
      <c r="K9" s="98" t="s">
        <v>270</v>
      </c>
    </row>
    <row r="10" spans="2:11" ht="48" customHeight="1" thickBot="1" x14ac:dyDescent="0.25">
      <c r="B10" s="202"/>
      <c r="C10" s="233"/>
      <c r="D10" s="226"/>
      <c r="E10" s="200"/>
      <c r="F10" s="200"/>
      <c r="G10" s="164"/>
      <c r="H10" s="97" t="s">
        <v>4</v>
      </c>
      <c r="I10" s="154" t="s">
        <v>536</v>
      </c>
      <c r="J10" s="89" t="s">
        <v>1</v>
      </c>
      <c r="K10" s="95" t="s">
        <v>113</v>
      </c>
    </row>
    <row r="11" spans="2:11" ht="64.5" customHeight="1" x14ac:dyDescent="0.2">
      <c r="B11" s="202"/>
      <c r="C11" s="232">
        <v>4</v>
      </c>
      <c r="D11" s="225" t="s">
        <v>132</v>
      </c>
      <c r="E11" s="199" t="s">
        <v>44</v>
      </c>
      <c r="F11" s="232"/>
      <c r="G11" s="176"/>
      <c r="H11" s="92" t="s">
        <v>3</v>
      </c>
      <c r="I11" s="145" t="s">
        <v>543</v>
      </c>
      <c r="J11" s="83" t="s">
        <v>1</v>
      </c>
      <c r="K11" s="161" t="s">
        <v>270</v>
      </c>
    </row>
    <row r="12" spans="2:11" ht="58.5" customHeight="1" thickBot="1" x14ac:dyDescent="0.25">
      <c r="B12" s="202"/>
      <c r="C12" s="233"/>
      <c r="D12" s="226"/>
      <c r="E12" s="200"/>
      <c r="F12" s="233"/>
      <c r="G12" s="177"/>
      <c r="H12" s="97" t="s">
        <v>4</v>
      </c>
      <c r="I12" s="154" t="s">
        <v>537</v>
      </c>
      <c r="J12" s="89" t="s">
        <v>1</v>
      </c>
      <c r="K12" s="95" t="s">
        <v>113</v>
      </c>
    </row>
    <row r="13" spans="2:11" ht="66" customHeight="1" x14ac:dyDescent="0.2">
      <c r="B13" s="202"/>
      <c r="C13" s="232">
        <v>5</v>
      </c>
      <c r="D13" s="225" t="s">
        <v>133</v>
      </c>
      <c r="E13" s="236" t="s">
        <v>45</v>
      </c>
      <c r="F13" s="197"/>
      <c r="G13" s="185"/>
      <c r="H13" s="62" t="s">
        <v>3</v>
      </c>
      <c r="I13" s="150" t="s">
        <v>544</v>
      </c>
      <c r="J13" s="83" t="s">
        <v>1</v>
      </c>
      <c r="K13" s="161" t="s">
        <v>270</v>
      </c>
    </row>
    <row r="14" spans="2:11" ht="48.75" customHeight="1" thickBot="1" x14ac:dyDescent="0.25">
      <c r="B14" s="202"/>
      <c r="C14" s="245"/>
      <c r="D14" s="230"/>
      <c r="E14" s="246"/>
      <c r="F14" s="198"/>
      <c r="G14" s="3"/>
      <c r="H14" s="13" t="s">
        <v>4</v>
      </c>
      <c r="I14" s="151" t="s">
        <v>538</v>
      </c>
      <c r="J14" s="110" t="s">
        <v>1</v>
      </c>
      <c r="K14" s="98" t="s">
        <v>113</v>
      </c>
    </row>
    <row r="15" spans="2:11" ht="45.75" customHeight="1" thickBot="1" x14ac:dyDescent="0.25">
      <c r="B15" s="202"/>
      <c r="C15" s="104">
        <v>6</v>
      </c>
      <c r="D15" s="111" t="s">
        <v>210</v>
      </c>
      <c r="E15" s="162" t="s">
        <v>32</v>
      </c>
      <c r="F15" s="189" t="s">
        <v>283</v>
      </c>
      <c r="G15" s="189" t="s">
        <v>282</v>
      </c>
      <c r="H15" s="108" t="s">
        <v>3</v>
      </c>
      <c r="I15" s="160" t="s">
        <v>539</v>
      </c>
      <c r="J15" s="104" t="s">
        <v>1</v>
      </c>
      <c r="K15" s="107" t="s">
        <v>112</v>
      </c>
    </row>
    <row r="16" spans="2:11" ht="15" customHeight="1" x14ac:dyDescent="0.2">
      <c r="B16" s="227" t="s">
        <v>117</v>
      </c>
      <c r="C16" s="199">
        <v>7</v>
      </c>
      <c r="D16" s="225" t="s">
        <v>123</v>
      </c>
      <c r="E16" s="199" t="s">
        <v>33</v>
      </c>
      <c r="F16" s="218"/>
      <c r="G16" s="168"/>
      <c r="H16" s="203" t="s">
        <v>3</v>
      </c>
      <c r="I16" s="222" t="s">
        <v>540</v>
      </c>
      <c r="J16" s="199" t="s">
        <v>18</v>
      </c>
      <c r="K16" s="207">
        <v>0</v>
      </c>
    </row>
    <row r="17" spans="2:11" ht="15" customHeight="1" x14ac:dyDescent="0.2">
      <c r="B17" s="228"/>
      <c r="C17" s="202"/>
      <c r="D17" s="230"/>
      <c r="E17" s="231"/>
      <c r="F17" s="210"/>
      <c r="G17" s="165"/>
      <c r="H17" s="204"/>
      <c r="I17" s="244"/>
      <c r="J17" s="202"/>
      <c r="K17" s="241"/>
    </row>
    <row r="18" spans="2:11" ht="15.75" customHeight="1" thickBot="1" x14ac:dyDescent="0.25">
      <c r="B18" s="228"/>
      <c r="C18" s="200"/>
      <c r="D18" s="226"/>
      <c r="E18" s="240"/>
      <c r="F18" s="211"/>
      <c r="G18" s="166"/>
      <c r="H18" s="242"/>
      <c r="I18" s="223"/>
      <c r="J18" s="200"/>
      <c r="K18" s="208"/>
    </row>
    <row r="19" spans="2:11" x14ac:dyDescent="0.2">
      <c r="B19" s="113"/>
    </row>
    <row r="20" spans="2:11" x14ac:dyDescent="0.2">
      <c r="B20" s="74"/>
      <c r="C20" s="74"/>
      <c r="D20" s="80"/>
      <c r="E20" s="74"/>
      <c r="F20" s="74"/>
      <c r="G20" s="74"/>
      <c r="H20" s="74"/>
      <c r="I20" s="75"/>
      <c r="J20" s="85"/>
      <c r="K20" s="75"/>
    </row>
    <row r="21" spans="2:11" x14ac:dyDescent="0.2">
      <c r="B21" s="74"/>
      <c r="C21" s="74"/>
      <c r="D21" s="80"/>
      <c r="E21" s="74"/>
      <c r="F21" s="74"/>
      <c r="G21" s="74"/>
      <c r="H21" s="74"/>
      <c r="I21" s="75"/>
      <c r="J21" s="85"/>
      <c r="K21" s="75"/>
    </row>
    <row r="22" spans="2:11" x14ac:dyDescent="0.2">
      <c r="B22" s="224"/>
      <c r="C22" s="224"/>
      <c r="D22" s="224"/>
      <c r="E22" s="224"/>
      <c r="F22" s="224"/>
      <c r="G22" s="224"/>
      <c r="H22" s="224"/>
      <c r="I22" s="224"/>
      <c r="J22" s="224"/>
      <c r="K22" s="224"/>
    </row>
  </sheetData>
  <mergeCells count="28">
    <mergeCell ref="G7:G8"/>
    <mergeCell ref="D7:D8"/>
    <mergeCell ref="E7:E8"/>
    <mergeCell ref="F7:F8"/>
    <mergeCell ref="B7:B15"/>
    <mergeCell ref="C11:C12"/>
    <mergeCell ref="D11:D12"/>
    <mergeCell ref="E11:E12"/>
    <mergeCell ref="F11:F12"/>
    <mergeCell ref="C13:C14"/>
    <mergeCell ref="D13:D14"/>
    <mergeCell ref="E13:E14"/>
    <mergeCell ref="F13:F14"/>
    <mergeCell ref="C7:C8"/>
    <mergeCell ref="I16:I18"/>
    <mergeCell ref="J16:J18"/>
    <mergeCell ref="K16:K18"/>
    <mergeCell ref="B22:K22"/>
    <mergeCell ref="C9:C10"/>
    <mergeCell ref="D9:D10"/>
    <mergeCell ref="E9:E10"/>
    <mergeCell ref="F9:F10"/>
    <mergeCell ref="B16:B18"/>
    <mergeCell ref="C16:C18"/>
    <mergeCell ref="D16:D18"/>
    <mergeCell ref="E16:E18"/>
    <mergeCell ref="F16:F18"/>
    <mergeCell ref="H16:H18"/>
  </mergeCells>
  <pageMargins left="0.7" right="0.7" top="0.75" bottom="0.75" header="0.3" footer="0.3"/>
  <pageSetup paperSize="9" orientation="portrait" verticalDpi="0"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80CFE8-C90E-4D88-919C-6B00F33F688B}">
  <sheetPr>
    <tabColor theme="8" tint="0.59999389629810485"/>
  </sheetPr>
  <dimension ref="B3:K117"/>
  <sheetViews>
    <sheetView zoomScale="90" zoomScaleNormal="90" workbookViewId="0">
      <selection activeCell="B4" sqref="B4"/>
    </sheetView>
  </sheetViews>
  <sheetFormatPr defaultColWidth="9.140625" defaultRowHeight="14.25" x14ac:dyDescent="0.2"/>
  <cols>
    <col min="1" max="1" width="9.140625" style="72"/>
    <col min="2" max="2" width="18.7109375" style="72" customWidth="1"/>
    <col min="3" max="3" width="13" style="72" customWidth="1"/>
    <col min="4" max="4" width="60.28515625" style="78" customWidth="1"/>
    <col min="5" max="5" width="26.42578125" style="72" bestFit="1" customWidth="1"/>
    <col min="6" max="7" width="30.5703125" style="72" customWidth="1"/>
    <col min="8" max="8" width="18.7109375" style="72" customWidth="1"/>
    <col min="9" max="9" width="45.28515625" style="73" customWidth="1"/>
    <col min="10" max="10" width="15.7109375" style="81" customWidth="1"/>
    <col min="11" max="11" width="27.7109375" style="73" customWidth="1"/>
    <col min="12" max="16384" width="9.140625" style="72"/>
  </cols>
  <sheetData>
    <row r="3" spans="2:11" ht="27.75" customHeight="1" x14ac:dyDescent="0.2"/>
    <row r="4" spans="2:11" ht="15" thickBot="1" x14ac:dyDescent="0.25"/>
    <row r="5" spans="2:11" ht="15.75" thickBot="1" x14ac:dyDescent="0.3">
      <c r="B5" s="16" t="s">
        <v>109</v>
      </c>
      <c r="C5" s="6" t="s">
        <v>81</v>
      </c>
      <c r="D5" s="60" t="s">
        <v>82</v>
      </c>
      <c r="E5" s="1" t="s">
        <v>83</v>
      </c>
      <c r="F5" s="1" t="s">
        <v>274</v>
      </c>
      <c r="G5" s="1" t="s">
        <v>275</v>
      </c>
      <c r="H5" s="12" t="s">
        <v>84</v>
      </c>
      <c r="I5" s="20" t="s">
        <v>110</v>
      </c>
      <c r="J5" s="82" t="s">
        <v>86</v>
      </c>
      <c r="K5" s="20" t="s">
        <v>111</v>
      </c>
    </row>
    <row r="6" spans="2:11" ht="15" customHeight="1" x14ac:dyDescent="0.2">
      <c r="B6" s="86"/>
      <c r="C6" s="199">
        <v>1</v>
      </c>
      <c r="D6" s="225" t="s">
        <v>135</v>
      </c>
      <c r="E6" s="199" t="s">
        <v>46</v>
      </c>
      <c r="F6" s="238" t="s">
        <v>300</v>
      </c>
      <c r="G6" s="238" t="s">
        <v>299</v>
      </c>
      <c r="H6" s="203" t="s">
        <v>3</v>
      </c>
      <c r="I6" s="222" t="s">
        <v>335</v>
      </c>
      <c r="J6" s="199" t="s">
        <v>1</v>
      </c>
      <c r="K6" s="241" t="s">
        <v>112</v>
      </c>
    </row>
    <row r="7" spans="2:11" ht="21" customHeight="1" thickBot="1" x14ac:dyDescent="0.25">
      <c r="B7" s="202" t="s">
        <v>115</v>
      </c>
      <c r="C7" s="200"/>
      <c r="D7" s="226"/>
      <c r="E7" s="240"/>
      <c r="F7" s="239"/>
      <c r="G7" s="239"/>
      <c r="H7" s="242"/>
      <c r="I7" s="223"/>
      <c r="J7" s="200"/>
      <c r="K7" s="208"/>
    </row>
    <row r="8" spans="2:11" ht="45" customHeight="1" x14ac:dyDescent="0.2">
      <c r="B8" s="202"/>
      <c r="C8" s="199">
        <v>2</v>
      </c>
      <c r="D8" s="225" t="s">
        <v>136</v>
      </c>
      <c r="E8" s="199" t="s">
        <v>47</v>
      </c>
      <c r="F8" s="238" t="s">
        <v>302</v>
      </c>
      <c r="G8" s="238" t="s">
        <v>301</v>
      </c>
      <c r="H8" s="93" t="s">
        <v>3</v>
      </c>
      <c r="I8" s="145" t="s">
        <v>337</v>
      </c>
      <c r="J8" s="91" t="s">
        <v>1</v>
      </c>
      <c r="K8" s="94" t="s">
        <v>155</v>
      </c>
    </row>
    <row r="9" spans="2:11" ht="55.5" customHeight="1" x14ac:dyDescent="0.2">
      <c r="B9" s="202"/>
      <c r="C9" s="202"/>
      <c r="D9" s="230"/>
      <c r="E9" s="202"/>
      <c r="F9" s="243"/>
      <c r="G9" s="243"/>
      <c r="H9" s="93" t="s">
        <v>4</v>
      </c>
      <c r="I9" s="191" t="s">
        <v>338</v>
      </c>
      <c r="J9" s="91" t="s">
        <v>1</v>
      </c>
      <c r="K9" s="98" t="s">
        <v>156</v>
      </c>
    </row>
    <row r="10" spans="2:11" ht="36.75" customHeight="1" thickBot="1" x14ac:dyDescent="0.25">
      <c r="B10" s="202"/>
      <c r="C10" s="200"/>
      <c r="D10" s="226"/>
      <c r="E10" s="200"/>
      <c r="F10" s="239"/>
      <c r="G10" s="239"/>
      <c r="H10" s="97" t="s">
        <v>5</v>
      </c>
      <c r="I10" s="146" t="s">
        <v>336</v>
      </c>
      <c r="J10" s="89" t="s">
        <v>1</v>
      </c>
      <c r="K10" s="95" t="s">
        <v>73</v>
      </c>
    </row>
    <row r="11" spans="2:11" ht="83.25" customHeight="1" x14ac:dyDescent="0.2">
      <c r="B11" s="202"/>
      <c r="C11" s="232">
        <v>3</v>
      </c>
      <c r="D11" s="225" t="s">
        <v>137</v>
      </c>
      <c r="E11" s="199" t="s">
        <v>48</v>
      </c>
      <c r="F11" s="251" t="s">
        <v>304</v>
      </c>
      <c r="G11" s="238" t="s">
        <v>303</v>
      </c>
      <c r="H11" s="92" t="s">
        <v>3</v>
      </c>
      <c r="I11" s="147" t="s">
        <v>339</v>
      </c>
      <c r="J11" s="88" t="s">
        <v>25</v>
      </c>
      <c r="K11" s="98" t="s">
        <v>74</v>
      </c>
    </row>
    <row r="12" spans="2:11" ht="87" customHeight="1" x14ac:dyDescent="0.2">
      <c r="B12" s="202"/>
      <c r="C12" s="245"/>
      <c r="D12" s="230"/>
      <c r="E12" s="202"/>
      <c r="F12" s="252"/>
      <c r="G12" s="243"/>
      <c r="H12" s="93" t="s">
        <v>4</v>
      </c>
      <c r="I12" s="148" t="s">
        <v>340</v>
      </c>
      <c r="J12" s="110" t="s">
        <v>1</v>
      </c>
      <c r="K12" s="98" t="s">
        <v>157</v>
      </c>
    </row>
    <row r="13" spans="2:11" ht="87" customHeight="1" x14ac:dyDescent="0.2">
      <c r="B13" s="202"/>
      <c r="C13" s="245"/>
      <c r="D13" s="230"/>
      <c r="E13" s="202"/>
      <c r="F13" s="252"/>
      <c r="G13" s="243"/>
      <c r="H13" s="93" t="s">
        <v>5</v>
      </c>
      <c r="I13" s="148" t="s">
        <v>341</v>
      </c>
      <c r="J13" s="110" t="s">
        <v>1</v>
      </c>
      <c r="K13" s="98" t="s">
        <v>158</v>
      </c>
    </row>
    <row r="14" spans="2:11" ht="89.25" customHeight="1" x14ac:dyDescent="0.2">
      <c r="B14" s="202"/>
      <c r="C14" s="245"/>
      <c r="D14" s="230"/>
      <c r="E14" s="202"/>
      <c r="F14" s="252"/>
      <c r="G14" s="243"/>
      <c r="H14" s="93" t="s">
        <v>6</v>
      </c>
      <c r="I14" s="148" t="s">
        <v>342</v>
      </c>
      <c r="J14" s="110" t="s">
        <v>25</v>
      </c>
      <c r="K14" s="98" t="s">
        <v>75</v>
      </c>
    </row>
    <row r="15" spans="2:11" ht="86.25" customHeight="1" x14ac:dyDescent="0.2">
      <c r="B15" s="202"/>
      <c r="C15" s="245"/>
      <c r="D15" s="230"/>
      <c r="E15" s="202"/>
      <c r="F15" s="252"/>
      <c r="G15" s="243"/>
      <c r="H15" s="93" t="s">
        <v>20</v>
      </c>
      <c r="I15" s="148" t="s">
        <v>343</v>
      </c>
      <c r="J15" s="110" t="s">
        <v>1</v>
      </c>
      <c r="K15" s="98" t="s">
        <v>159</v>
      </c>
    </row>
    <row r="16" spans="2:11" ht="83.25" customHeight="1" x14ac:dyDescent="0.2">
      <c r="B16" s="202"/>
      <c r="C16" s="245"/>
      <c r="D16" s="230"/>
      <c r="E16" s="202"/>
      <c r="F16" s="252"/>
      <c r="G16" s="243"/>
      <c r="H16" s="93" t="s">
        <v>21</v>
      </c>
      <c r="I16" s="148" t="s">
        <v>344</v>
      </c>
      <c r="J16" s="110" t="s">
        <v>1</v>
      </c>
      <c r="K16" s="98" t="s">
        <v>160</v>
      </c>
    </row>
    <row r="17" spans="2:11" ht="62.25" customHeight="1" x14ac:dyDescent="0.2">
      <c r="B17" s="202"/>
      <c r="C17" s="245"/>
      <c r="D17" s="230"/>
      <c r="E17" s="202"/>
      <c r="F17" s="252"/>
      <c r="G17" s="243"/>
      <c r="H17" s="93" t="s">
        <v>22</v>
      </c>
      <c r="I17" s="148" t="s">
        <v>345</v>
      </c>
      <c r="J17" s="110" t="s">
        <v>1</v>
      </c>
      <c r="K17" s="98" t="s">
        <v>161</v>
      </c>
    </row>
    <row r="18" spans="2:11" ht="57" customHeight="1" x14ac:dyDescent="0.2">
      <c r="B18" s="202"/>
      <c r="C18" s="245"/>
      <c r="D18" s="230"/>
      <c r="E18" s="202"/>
      <c r="F18" s="252"/>
      <c r="G18" s="243"/>
      <c r="H18" s="93" t="s">
        <v>23</v>
      </c>
      <c r="I18" s="148" t="s">
        <v>346</v>
      </c>
      <c r="J18" s="110" t="s">
        <v>1</v>
      </c>
      <c r="K18" s="98" t="s">
        <v>162</v>
      </c>
    </row>
    <row r="19" spans="2:11" ht="44.25" customHeight="1" thickBot="1" x14ac:dyDescent="0.25">
      <c r="B19" s="202"/>
      <c r="C19" s="233"/>
      <c r="D19" s="226"/>
      <c r="E19" s="200"/>
      <c r="F19" s="253"/>
      <c r="G19" s="239"/>
      <c r="H19" s="97" t="s">
        <v>24</v>
      </c>
      <c r="I19" s="149" t="s">
        <v>347</v>
      </c>
      <c r="J19" s="110" t="s">
        <v>1</v>
      </c>
      <c r="K19" s="95" t="s">
        <v>76</v>
      </c>
    </row>
    <row r="20" spans="2:11" ht="112.5" customHeight="1" x14ac:dyDescent="0.2">
      <c r="B20" s="202"/>
      <c r="C20" s="232">
        <v>4</v>
      </c>
      <c r="D20" s="225" t="s">
        <v>122</v>
      </c>
      <c r="E20" s="236" t="s">
        <v>31</v>
      </c>
      <c r="F20" s="238" t="s">
        <v>281</v>
      </c>
      <c r="G20" s="238" t="s">
        <v>280</v>
      </c>
      <c r="H20" s="62" t="s">
        <v>3</v>
      </c>
      <c r="I20" s="150" t="s">
        <v>349</v>
      </c>
      <c r="J20" s="83" t="s">
        <v>1</v>
      </c>
      <c r="K20" s="94" t="s">
        <v>163</v>
      </c>
    </row>
    <row r="21" spans="2:11" ht="107.25" customHeight="1" x14ac:dyDescent="0.2">
      <c r="B21" s="202"/>
      <c r="C21" s="245"/>
      <c r="D21" s="230"/>
      <c r="E21" s="246"/>
      <c r="F21" s="243"/>
      <c r="G21" s="243"/>
      <c r="H21" s="13" t="s">
        <v>4</v>
      </c>
      <c r="I21" s="151" t="s">
        <v>350</v>
      </c>
      <c r="J21" s="110" t="s">
        <v>1</v>
      </c>
      <c r="K21" s="98" t="s">
        <v>114</v>
      </c>
    </row>
    <row r="22" spans="2:11" ht="43.5" customHeight="1" thickBot="1" x14ac:dyDescent="0.25">
      <c r="B22" s="202"/>
      <c r="C22" s="233"/>
      <c r="D22" s="226"/>
      <c r="E22" s="237"/>
      <c r="F22" s="239"/>
      <c r="G22" s="239"/>
      <c r="H22" s="14" t="s">
        <v>5</v>
      </c>
      <c r="I22" s="152" t="s">
        <v>348</v>
      </c>
      <c r="J22" s="84" t="s">
        <v>1</v>
      </c>
      <c r="K22" s="95" t="s">
        <v>113</v>
      </c>
    </row>
    <row r="23" spans="2:11" ht="108" customHeight="1" x14ac:dyDescent="0.2">
      <c r="B23" s="202"/>
      <c r="C23" s="199">
        <v>5</v>
      </c>
      <c r="D23" s="225" t="s">
        <v>138</v>
      </c>
      <c r="E23" s="199" t="s">
        <v>49</v>
      </c>
      <c r="F23" s="221"/>
      <c r="G23" s="173"/>
      <c r="H23" s="93" t="s">
        <v>3</v>
      </c>
      <c r="I23" s="148" t="s">
        <v>352</v>
      </c>
      <c r="J23" s="91" t="s">
        <v>1</v>
      </c>
      <c r="K23" s="87" t="s">
        <v>270</v>
      </c>
    </row>
    <row r="24" spans="2:11" ht="95.25" customHeight="1" x14ac:dyDescent="0.2">
      <c r="B24" s="202"/>
      <c r="C24" s="202"/>
      <c r="D24" s="230"/>
      <c r="E24" s="202"/>
      <c r="F24" s="214"/>
      <c r="G24" s="173"/>
      <c r="H24" s="93" t="s">
        <v>4</v>
      </c>
      <c r="I24" s="153" t="s">
        <v>353</v>
      </c>
      <c r="J24" s="91" t="s">
        <v>1</v>
      </c>
      <c r="K24" s="87" t="s">
        <v>269</v>
      </c>
    </row>
    <row r="25" spans="2:11" ht="95.25" customHeight="1" x14ac:dyDescent="0.2">
      <c r="B25" s="202"/>
      <c r="C25" s="202"/>
      <c r="D25" s="230"/>
      <c r="E25" s="202"/>
      <c r="F25" s="214"/>
      <c r="G25" s="173"/>
      <c r="H25" s="93" t="s">
        <v>5</v>
      </c>
      <c r="I25" s="129" t="s">
        <v>354</v>
      </c>
      <c r="J25" s="91" t="s">
        <v>1</v>
      </c>
      <c r="K25" s="87" t="s">
        <v>270</v>
      </c>
    </row>
    <row r="26" spans="2:11" ht="93.75" customHeight="1" x14ac:dyDescent="0.2">
      <c r="B26" s="202"/>
      <c r="C26" s="202"/>
      <c r="D26" s="230"/>
      <c r="E26" s="202"/>
      <c r="F26" s="214"/>
      <c r="G26" s="173"/>
      <c r="H26" s="93" t="s">
        <v>6</v>
      </c>
      <c r="I26" s="129" t="s">
        <v>355</v>
      </c>
      <c r="J26" s="91" t="s">
        <v>1</v>
      </c>
      <c r="K26" s="87" t="s">
        <v>269</v>
      </c>
    </row>
    <row r="27" spans="2:11" ht="37.5" customHeight="1" thickBot="1" x14ac:dyDescent="0.25">
      <c r="B27" s="202"/>
      <c r="C27" s="200"/>
      <c r="D27" s="226"/>
      <c r="E27" s="200"/>
      <c r="F27" s="215"/>
      <c r="G27" s="173"/>
      <c r="H27" s="93" t="s">
        <v>20</v>
      </c>
      <c r="I27" s="87" t="s">
        <v>351</v>
      </c>
      <c r="J27" s="91" t="s">
        <v>1</v>
      </c>
      <c r="K27" s="90" t="s">
        <v>113</v>
      </c>
    </row>
    <row r="28" spans="2:11" ht="66" customHeight="1" x14ac:dyDescent="0.2">
      <c r="B28" s="202"/>
      <c r="C28" s="199">
        <v>6</v>
      </c>
      <c r="D28" s="225" t="s">
        <v>139</v>
      </c>
      <c r="E28" s="199" t="s">
        <v>50</v>
      </c>
      <c r="F28" s="234" t="s">
        <v>306</v>
      </c>
      <c r="G28" s="234" t="s">
        <v>305</v>
      </c>
      <c r="H28" s="92" t="s">
        <v>3</v>
      </c>
      <c r="I28" s="147" t="s">
        <v>377</v>
      </c>
      <c r="J28" s="88" t="s">
        <v>1</v>
      </c>
      <c r="K28" s="87" t="s">
        <v>164</v>
      </c>
    </row>
    <row r="29" spans="2:11" ht="67.5" customHeight="1" x14ac:dyDescent="0.2">
      <c r="B29" s="202"/>
      <c r="C29" s="202"/>
      <c r="D29" s="230"/>
      <c r="E29" s="202"/>
      <c r="F29" s="247"/>
      <c r="G29" s="247"/>
      <c r="H29" s="93" t="s">
        <v>4</v>
      </c>
      <c r="I29" s="129" t="s">
        <v>378</v>
      </c>
      <c r="J29" s="91" t="s">
        <v>1</v>
      </c>
      <c r="K29" s="87" t="s">
        <v>165</v>
      </c>
    </row>
    <row r="30" spans="2:11" ht="36" customHeight="1" thickBot="1" x14ac:dyDescent="0.25">
      <c r="B30" s="202"/>
      <c r="C30" s="200"/>
      <c r="D30" s="226"/>
      <c r="E30" s="200"/>
      <c r="F30" s="235"/>
      <c r="G30" s="235"/>
      <c r="H30" s="97" t="s">
        <v>5</v>
      </c>
      <c r="I30" s="90" t="s">
        <v>356</v>
      </c>
      <c r="J30" s="89" t="s">
        <v>1</v>
      </c>
      <c r="K30" s="90" t="s">
        <v>113</v>
      </c>
    </row>
    <row r="31" spans="2:11" ht="82.5" customHeight="1" x14ac:dyDescent="0.2">
      <c r="B31" s="202"/>
      <c r="C31" s="199">
        <v>7</v>
      </c>
      <c r="D31" s="225" t="s">
        <v>140</v>
      </c>
      <c r="E31" s="199" t="s">
        <v>51</v>
      </c>
      <c r="F31" s="234" t="s">
        <v>308</v>
      </c>
      <c r="G31" s="234" t="s">
        <v>307</v>
      </c>
      <c r="H31" s="93" t="s">
        <v>3</v>
      </c>
      <c r="I31" s="148" t="s">
        <v>379</v>
      </c>
      <c r="J31" s="91" t="s">
        <v>1</v>
      </c>
      <c r="K31" s="87" t="s">
        <v>112</v>
      </c>
    </row>
    <row r="32" spans="2:11" ht="51.75" customHeight="1" thickBot="1" x14ac:dyDescent="0.25">
      <c r="B32" s="202"/>
      <c r="C32" s="200"/>
      <c r="D32" s="230"/>
      <c r="E32" s="200"/>
      <c r="F32" s="235"/>
      <c r="G32" s="235"/>
      <c r="H32" s="93" t="s">
        <v>4</v>
      </c>
      <c r="I32" s="87" t="s">
        <v>357</v>
      </c>
      <c r="J32" s="89" t="s">
        <v>1</v>
      </c>
      <c r="K32" s="87" t="s">
        <v>113</v>
      </c>
    </row>
    <row r="33" spans="2:11" ht="67.5" customHeight="1" x14ac:dyDescent="0.2">
      <c r="B33" s="202"/>
      <c r="C33" s="199">
        <v>8</v>
      </c>
      <c r="D33" s="225" t="s">
        <v>141</v>
      </c>
      <c r="E33" s="199" t="s">
        <v>52</v>
      </c>
      <c r="F33" s="234" t="s">
        <v>309</v>
      </c>
      <c r="G33" s="234" t="s">
        <v>288</v>
      </c>
      <c r="H33" s="92" t="s">
        <v>3</v>
      </c>
      <c r="I33" s="147" t="s">
        <v>380</v>
      </c>
      <c r="J33" s="91" t="s">
        <v>1</v>
      </c>
      <c r="K33" s="86" t="s">
        <v>166</v>
      </c>
    </row>
    <row r="34" spans="2:11" ht="69" customHeight="1" x14ac:dyDescent="0.2">
      <c r="B34" s="202"/>
      <c r="C34" s="202"/>
      <c r="D34" s="230"/>
      <c r="E34" s="202"/>
      <c r="F34" s="247"/>
      <c r="G34" s="247"/>
      <c r="H34" s="93" t="s">
        <v>4</v>
      </c>
      <c r="I34" s="129" t="s">
        <v>381</v>
      </c>
      <c r="J34" s="91" t="s">
        <v>1</v>
      </c>
      <c r="K34" s="87" t="s">
        <v>167</v>
      </c>
    </row>
    <row r="35" spans="2:11" ht="69.75" customHeight="1" x14ac:dyDescent="0.2">
      <c r="B35" s="202"/>
      <c r="C35" s="202"/>
      <c r="D35" s="230"/>
      <c r="E35" s="202"/>
      <c r="F35" s="247"/>
      <c r="G35" s="247"/>
      <c r="H35" s="93" t="s">
        <v>5</v>
      </c>
      <c r="I35" s="148" t="s">
        <v>382</v>
      </c>
      <c r="J35" s="91" t="s">
        <v>1</v>
      </c>
      <c r="K35" s="129" t="s">
        <v>168</v>
      </c>
    </row>
    <row r="36" spans="2:11" ht="114" x14ac:dyDescent="0.2">
      <c r="B36" s="202"/>
      <c r="C36" s="202"/>
      <c r="D36" s="230"/>
      <c r="E36" s="202"/>
      <c r="F36" s="247"/>
      <c r="G36" s="247"/>
      <c r="H36" s="93" t="s">
        <v>6</v>
      </c>
      <c r="I36" s="129" t="s">
        <v>383</v>
      </c>
      <c r="J36" s="91" t="s">
        <v>1</v>
      </c>
      <c r="K36" s="148" t="s">
        <v>169</v>
      </c>
    </row>
    <row r="37" spans="2:11" ht="45.75" customHeight="1" thickBot="1" x14ac:dyDescent="0.25">
      <c r="B37" s="202"/>
      <c r="C37" s="200"/>
      <c r="D37" s="230"/>
      <c r="E37" s="200"/>
      <c r="F37" s="247"/>
      <c r="G37" s="235"/>
      <c r="H37" s="97" t="s">
        <v>20</v>
      </c>
      <c r="I37" s="87" t="s">
        <v>358</v>
      </c>
      <c r="J37" s="89" t="s">
        <v>1</v>
      </c>
      <c r="K37" s="87" t="s">
        <v>113</v>
      </c>
    </row>
    <row r="38" spans="2:11" ht="69" customHeight="1" x14ac:dyDescent="0.2">
      <c r="B38" s="202"/>
      <c r="C38" s="199">
        <v>9</v>
      </c>
      <c r="D38" s="225" t="s">
        <v>142</v>
      </c>
      <c r="E38" s="199" t="s">
        <v>53</v>
      </c>
      <c r="F38" s="221"/>
      <c r="G38" s="173"/>
      <c r="H38" s="93" t="s">
        <v>3</v>
      </c>
      <c r="I38" s="86" t="s">
        <v>384</v>
      </c>
      <c r="J38" s="91" t="s">
        <v>1</v>
      </c>
      <c r="K38" s="86" t="s">
        <v>273</v>
      </c>
    </row>
    <row r="39" spans="2:11" ht="65.25" customHeight="1" x14ac:dyDescent="0.2">
      <c r="B39" s="202"/>
      <c r="C39" s="202"/>
      <c r="D39" s="230"/>
      <c r="E39" s="202"/>
      <c r="F39" s="214"/>
      <c r="G39" s="173"/>
      <c r="H39" s="93" t="s">
        <v>4</v>
      </c>
      <c r="I39" s="129" t="s">
        <v>385</v>
      </c>
      <c r="J39" s="91" t="s">
        <v>1</v>
      </c>
      <c r="K39" s="87" t="s">
        <v>269</v>
      </c>
    </row>
    <row r="40" spans="2:11" ht="61.5" customHeight="1" x14ac:dyDescent="0.2">
      <c r="B40" s="202"/>
      <c r="C40" s="202"/>
      <c r="D40" s="230"/>
      <c r="E40" s="202"/>
      <c r="F40" s="214"/>
      <c r="G40" s="173"/>
      <c r="H40" s="93" t="s">
        <v>5</v>
      </c>
      <c r="I40" s="87" t="s">
        <v>386</v>
      </c>
      <c r="J40" s="91" t="s">
        <v>1</v>
      </c>
      <c r="K40" s="87" t="s">
        <v>270</v>
      </c>
    </row>
    <row r="41" spans="2:11" ht="39" customHeight="1" thickBot="1" x14ac:dyDescent="0.25">
      <c r="B41" s="202"/>
      <c r="C41" s="202"/>
      <c r="D41" s="230"/>
      <c r="E41" s="200"/>
      <c r="F41" s="215"/>
      <c r="G41" s="172"/>
      <c r="H41" s="97" t="s">
        <v>6</v>
      </c>
      <c r="I41" s="87" t="s">
        <v>359</v>
      </c>
      <c r="J41" s="89" t="s">
        <v>1</v>
      </c>
      <c r="K41" s="87" t="s">
        <v>113</v>
      </c>
    </row>
    <row r="42" spans="2:11" ht="92.25" customHeight="1" x14ac:dyDescent="0.2">
      <c r="B42" s="202"/>
      <c r="C42" s="199">
        <v>10</v>
      </c>
      <c r="D42" s="225" t="s">
        <v>124</v>
      </c>
      <c r="E42" s="199" t="s">
        <v>35</v>
      </c>
      <c r="F42" s="248" t="s">
        <v>285</v>
      </c>
      <c r="G42" s="248" t="s">
        <v>284</v>
      </c>
      <c r="H42" s="93" t="s">
        <v>3</v>
      </c>
      <c r="I42" s="86" t="s">
        <v>387</v>
      </c>
      <c r="J42" s="91" t="s">
        <v>1</v>
      </c>
      <c r="K42" s="86" t="s">
        <v>170</v>
      </c>
    </row>
    <row r="43" spans="2:11" ht="83.25" customHeight="1" x14ac:dyDescent="0.2">
      <c r="B43" s="202"/>
      <c r="C43" s="202"/>
      <c r="D43" s="230"/>
      <c r="E43" s="202"/>
      <c r="F43" s="249"/>
      <c r="G43" s="249"/>
      <c r="H43" s="93" t="s">
        <v>4</v>
      </c>
      <c r="I43" s="129" t="s">
        <v>388</v>
      </c>
      <c r="J43" s="91" t="s">
        <v>1</v>
      </c>
      <c r="K43" s="129" t="s">
        <v>171</v>
      </c>
    </row>
    <row r="44" spans="2:11" ht="35.25" customHeight="1" thickBot="1" x14ac:dyDescent="0.25">
      <c r="B44" s="202"/>
      <c r="C44" s="200"/>
      <c r="D44" s="226"/>
      <c r="E44" s="200"/>
      <c r="F44" s="250"/>
      <c r="G44" s="250"/>
      <c r="H44" s="97" t="s">
        <v>5</v>
      </c>
      <c r="I44" s="90" t="s">
        <v>360</v>
      </c>
      <c r="J44" s="89" t="s">
        <v>1</v>
      </c>
      <c r="K44" s="90" t="s">
        <v>113</v>
      </c>
    </row>
    <row r="45" spans="2:11" ht="99.75" customHeight="1" x14ac:dyDescent="0.2">
      <c r="B45" s="202"/>
      <c r="C45" s="199">
        <v>11</v>
      </c>
      <c r="D45" s="225" t="s">
        <v>143</v>
      </c>
      <c r="E45" s="199" t="s">
        <v>54</v>
      </c>
      <c r="F45" s="234" t="s">
        <v>311</v>
      </c>
      <c r="G45" s="234" t="s">
        <v>310</v>
      </c>
      <c r="H45" s="93" t="s">
        <v>3</v>
      </c>
      <c r="I45" s="129" t="s">
        <v>389</v>
      </c>
      <c r="J45" s="91" t="s">
        <v>1</v>
      </c>
      <c r="K45" s="87" t="s">
        <v>112</v>
      </c>
    </row>
    <row r="46" spans="2:11" ht="92.25" customHeight="1" x14ac:dyDescent="0.2">
      <c r="B46" s="202"/>
      <c r="C46" s="202"/>
      <c r="D46" s="230"/>
      <c r="E46" s="202"/>
      <c r="F46" s="247"/>
      <c r="G46" s="247"/>
      <c r="H46" s="93" t="s">
        <v>4</v>
      </c>
      <c r="I46" s="129" t="s">
        <v>390</v>
      </c>
      <c r="J46" s="91" t="s">
        <v>1</v>
      </c>
      <c r="K46" s="87" t="s">
        <v>112</v>
      </c>
    </row>
    <row r="47" spans="2:11" ht="41.25" customHeight="1" thickBot="1" x14ac:dyDescent="0.25">
      <c r="B47" s="202"/>
      <c r="C47" s="202"/>
      <c r="D47" s="230"/>
      <c r="E47" s="202"/>
      <c r="F47" s="235"/>
      <c r="G47" s="235"/>
      <c r="H47" s="93" t="s">
        <v>5</v>
      </c>
      <c r="I47" s="87" t="s">
        <v>361</v>
      </c>
      <c r="J47" s="89" t="s">
        <v>1</v>
      </c>
      <c r="K47" s="90" t="s">
        <v>113</v>
      </c>
    </row>
    <row r="48" spans="2:11" ht="82.5" customHeight="1" x14ac:dyDescent="0.2">
      <c r="B48" s="202"/>
      <c r="C48" s="199">
        <v>12</v>
      </c>
      <c r="D48" s="225" t="s">
        <v>144</v>
      </c>
      <c r="E48" s="199" t="s">
        <v>55</v>
      </c>
      <c r="F48" s="234" t="s">
        <v>313</v>
      </c>
      <c r="G48" s="234" t="s">
        <v>312</v>
      </c>
      <c r="H48" s="92" t="s">
        <v>3</v>
      </c>
      <c r="I48" s="128" t="s">
        <v>391</v>
      </c>
      <c r="J48" s="91" t="s">
        <v>1</v>
      </c>
      <c r="K48" s="87" t="s">
        <v>77</v>
      </c>
    </row>
    <row r="49" spans="2:11" ht="75" customHeight="1" x14ac:dyDescent="0.2">
      <c r="B49" s="202"/>
      <c r="C49" s="202"/>
      <c r="D49" s="230"/>
      <c r="E49" s="202"/>
      <c r="F49" s="247"/>
      <c r="G49" s="247"/>
      <c r="H49" s="93" t="s">
        <v>4</v>
      </c>
      <c r="I49" s="129" t="s">
        <v>392</v>
      </c>
      <c r="J49" s="91" t="s">
        <v>1</v>
      </c>
      <c r="K49" s="87" t="s">
        <v>172</v>
      </c>
    </row>
    <row r="50" spans="2:11" ht="81.75" customHeight="1" x14ac:dyDescent="0.2">
      <c r="B50" s="202"/>
      <c r="C50" s="202"/>
      <c r="D50" s="230"/>
      <c r="E50" s="202"/>
      <c r="F50" s="247"/>
      <c r="G50" s="247"/>
      <c r="H50" s="93" t="s">
        <v>5</v>
      </c>
      <c r="I50" s="129" t="s">
        <v>393</v>
      </c>
      <c r="J50" s="91" t="s">
        <v>1</v>
      </c>
      <c r="K50" s="87" t="s">
        <v>172</v>
      </c>
    </row>
    <row r="51" spans="2:11" ht="85.5" customHeight="1" x14ac:dyDescent="0.2">
      <c r="B51" s="202"/>
      <c r="C51" s="202"/>
      <c r="D51" s="230"/>
      <c r="E51" s="202"/>
      <c r="F51" s="247"/>
      <c r="G51" s="247"/>
      <c r="H51" s="93" t="s">
        <v>6</v>
      </c>
      <c r="I51" s="129" t="s">
        <v>394</v>
      </c>
      <c r="J51" s="91" t="s">
        <v>1</v>
      </c>
      <c r="K51" s="87" t="s">
        <v>173</v>
      </c>
    </row>
    <row r="52" spans="2:11" ht="59.25" customHeight="1" x14ac:dyDescent="0.2">
      <c r="B52" s="202"/>
      <c r="C52" s="202"/>
      <c r="D52" s="230"/>
      <c r="E52" s="202"/>
      <c r="F52" s="247"/>
      <c r="G52" s="247"/>
      <c r="H52" s="93" t="s">
        <v>20</v>
      </c>
      <c r="I52" s="87" t="s">
        <v>395</v>
      </c>
      <c r="J52" s="91" t="s">
        <v>1</v>
      </c>
      <c r="K52" s="87" t="s">
        <v>172</v>
      </c>
    </row>
    <row r="53" spans="2:11" ht="85.5" customHeight="1" x14ac:dyDescent="0.2">
      <c r="B53" s="202"/>
      <c r="C53" s="202"/>
      <c r="D53" s="230"/>
      <c r="E53" s="202"/>
      <c r="F53" s="247"/>
      <c r="G53" s="247"/>
      <c r="H53" s="93" t="s">
        <v>21</v>
      </c>
      <c r="I53" s="129" t="s">
        <v>396</v>
      </c>
      <c r="J53" s="91" t="s">
        <v>1</v>
      </c>
      <c r="K53" s="87" t="s">
        <v>172</v>
      </c>
    </row>
    <row r="54" spans="2:11" ht="69" customHeight="1" x14ac:dyDescent="0.2">
      <c r="B54" s="202"/>
      <c r="C54" s="202"/>
      <c r="D54" s="230"/>
      <c r="E54" s="202"/>
      <c r="F54" s="247"/>
      <c r="G54" s="247"/>
      <c r="H54" s="93" t="s">
        <v>22</v>
      </c>
      <c r="I54" s="129" t="s">
        <v>397</v>
      </c>
      <c r="J54" s="91" t="s">
        <v>1</v>
      </c>
      <c r="K54" s="87" t="s">
        <v>173</v>
      </c>
    </row>
    <row r="55" spans="2:11" ht="63.75" customHeight="1" thickBot="1" x14ac:dyDescent="0.25">
      <c r="B55" s="202"/>
      <c r="C55" s="202"/>
      <c r="D55" s="230"/>
      <c r="E55" s="200"/>
      <c r="F55" s="235"/>
      <c r="G55" s="235"/>
      <c r="H55" s="93" t="s">
        <v>23</v>
      </c>
      <c r="I55" s="90" t="s">
        <v>362</v>
      </c>
      <c r="J55" s="89" t="s">
        <v>1</v>
      </c>
      <c r="K55" s="87" t="s">
        <v>113</v>
      </c>
    </row>
    <row r="56" spans="2:11" ht="121.5" customHeight="1" x14ac:dyDescent="0.2">
      <c r="B56" s="202"/>
      <c r="C56" s="199">
        <v>13</v>
      </c>
      <c r="D56" s="225" t="s">
        <v>145</v>
      </c>
      <c r="E56" s="199" t="s">
        <v>56</v>
      </c>
      <c r="F56" s="234" t="s">
        <v>315</v>
      </c>
      <c r="G56" s="234" t="s">
        <v>314</v>
      </c>
      <c r="H56" s="92" t="s">
        <v>3</v>
      </c>
      <c r="I56" s="87" t="s">
        <v>398</v>
      </c>
      <c r="J56" s="91" t="s">
        <v>1</v>
      </c>
      <c r="K56" s="86" t="s">
        <v>78</v>
      </c>
    </row>
    <row r="57" spans="2:11" ht="129" customHeight="1" x14ac:dyDescent="0.2">
      <c r="B57" s="202"/>
      <c r="C57" s="202"/>
      <c r="D57" s="230"/>
      <c r="E57" s="202"/>
      <c r="F57" s="247"/>
      <c r="G57" s="247"/>
      <c r="H57" s="93" t="s">
        <v>4</v>
      </c>
      <c r="I57" s="129" t="s">
        <v>399</v>
      </c>
      <c r="J57" s="91" t="s">
        <v>1</v>
      </c>
      <c r="K57" s="87" t="s">
        <v>174</v>
      </c>
    </row>
    <row r="58" spans="2:11" ht="54.75" customHeight="1" thickBot="1" x14ac:dyDescent="0.25">
      <c r="B58" s="202"/>
      <c r="C58" s="200"/>
      <c r="D58" s="230"/>
      <c r="E58" s="200"/>
      <c r="F58" s="247"/>
      <c r="G58" s="235"/>
      <c r="H58" s="97" t="s">
        <v>5</v>
      </c>
      <c r="I58" s="87" t="s">
        <v>363</v>
      </c>
      <c r="J58" s="89" t="s">
        <v>1</v>
      </c>
      <c r="K58" s="90" t="s">
        <v>113</v>
      </c>
    </row>
    <row r="59" spans="2:11" ht="93.75" customHeight="1" x14ac:dyDescent="0.2">
      <c r="B59" s="202"/>
      <c r="C59" s="199">
        <v>14</v>
      </c>
      <c r="D59" s="225" t="s">
        <v>146</v>
      </c>
      <c r="E59" s="199" t="s">
        <v>57</v>
      </c>
      <c r="F59" s="234" t="s">
        <v>316</v>
      </c>
      <c r="G59" s="234" t="s">
        <v>295</v>
      </c>
      <c r="H59" s="93" t="s">
        <v>3</v>
      </c>
      <c r="I59" s="128" t="s">
        <v>400</v>
      </c>
      <c r="J59" s="91" t="s">
        <v>1</v>
      </c>
      <c r="K59" s="87" t="s">
        <v>175</v>
      </c>
    </row>
    <row r="60" spans="2:11" ht="94.5" customHeight="1" x14ac:dyDescent="0.2">
      <c r="B60" s="202"/>
      <c r="C60" s="202"/>
      <c r="D60" s="230"/>
      <c r="E60" s="202"/>
      <c r="F60" s="247"/>
      <c r="G60" s="247"/>
      <c r="H60" s="93" t="s">
        <v>4</v>
      </c>
      <c r="I60" s="129" t="s">
        <v>401</v>
      </c>
      <c r="J60" s="91" t="s">
        <v>1</v>
      </c>
      <c r="K60" s="87" t="s">
        <v>176</v>
      </c>
    </row>
    <row r="61" spans="2:11" ht="99.75" customHeight="1" x14ac:dyDescent="0.2">
      <c r="B61" s="202"/>
      <c r="C61" s="202"/>
      <c r="D61" s="230"/>
      <c r="E61" s="202"/>
      <c r="F61" s="247"/>
      <c r="G61" s="247"/>
      <c r="H61" s="93" t="s">
        <v>5</v>
      </c>
      <c r="I61" s="129" t="s">
        <v>402</v>
      </c>
      <c r="J61" s="91" t="s">
        <v>1</v>
      </c>
      <c r="K61" s="87" t="s">
        <v>175</v>
      </c>
    </row>
    <row r="62" spans="2:11" ht="95.25" customHeight="1" x14ac:dyDescent="0.2">
      <c r="B62" s="202"/>
      <c r="C62" s="202"/>
      <c r="D62" s="230"/>
      <c r="E62" s="202"/>
      <c r="F62" s="247"/>
      <c r="G62" s="247"/>
      <c r="H62" s="93" t="s">
        <v>6</v>
      </c>
      <c r="I62" s="129" t="s">
        <v>403</v>
      </c>
      <c r="J62" s="91" t="s">
        <v>1</v>
      </c>
      <c r="K62" s="87" t="s">
        <v>176</v>
      </c>
    </row>
    <row r="63" spans="2:11" ht="87.75" customHeight="1" x14ac:dyDescent="0.2">
      <c r="B63" s="202"/>
      <c r="C63" s="202"/>
      <c r="D63" s="230"/>
      <c r="E63" s="202"/>
      <c r="F63" s="247"/>
      <c r="G63" s="247"/>
      <c r="H63" s="93" t="s">
        <v>20</v>
      </c>
      <c r="I63" s="129" t="s">
        <v>404</v>
      </c>
      <c r="J63" s="91" t="s">
        <v>1</v>
      </c>
      <c r="K63" s="87" t="s">
        <v>175</v>
      </c>
    </row>
    <row r="64" spans="2:11" ht="89.25" customHeight="1" x14ac:dyDescent="0.2">
      <c r="B64" s="202"/>
      <c r="C64" s="202"/>
      <c r="D64" s="230"/>
      <c r="E64" s="202"/>
      <c r="F64" s="247"/>
      <c r="G64" s="247"/>
      <c r="H64" s="93" t="s">
        <v>21</v>
      </c>
      <c r="I64" s="129" t="s">
        <v>405</v>
      </c>
      <c r="J64" s="91" t="s">
        <v>1</v>
      </c>
      <c r="K64" s="87" t="s">
        <v>176</v>
      </c>
    </row>
    <row r="65" spans="2:11" ht="93.75" customHeight="1" x14ac:dyDescent="0.2">
      <c r="B65" s="202"/>
      <c r="C65" s="202"/>
      <c r="D65" s="230"/>
      <c r="E65" s="202"/>
      <c r="F65" s="247"/>
      <c r="G65" s="247"/>
      <c r="H65" s="93" t="s">
        <v>22</v>
      </c>
      <c r="I65" s="129" t="s">
        <v>406</v>
      </c>
      <c r="J65" s="91" t="s">
        <v>1</v>
      </c>
      <c r="K65" s="87" t="s">
        <v>177</v>
      </c>
    </row>
    <row r="66" spans="2:11" ht="99.75" customHeight="1" x14ac:dyDescent="0.2">
      <c r="B66" s="202"/>
      <c r="C66" s="202"/>
      <c r="D66" s="230"/>
      <c r="E66" s="202"/>
      <c r="F66" s="247"/>
      <c r="G66" s="247"/>
      <c r="H66" s="93" t="s">
        <v>23</v>
      </c>
      <c r="I66" s="129" t="s">
        <v>407</v>
      </c>
      <c r="J66" s="91" t="s">
        <v>1</v>
      </c>
      <c r="K66" s="87" t="s">
        <v>178</v>
      </c>
    </row>
    <row r="67" spans="2:11" ht="101.25" customHeight="1" x14ac:dyDescent="0.2">
      <c r="B67" s="202"/>
      <c r="C67" s="202"/>
      <c r="D67" s="230"/>
      <c r="E67" s="202"/>
      <c r="F67" s="247"/>
      <c r="G67" s="247"/>
      <c r="H67" s="93" t="s">
        <v>24</v>
      </c>
      <c r="I67" s="129" t="s">
        <v>408</v>
      </c>
      <c r="J67" s="91" t="s">
        <v>1</v>
      </c>
      <c r="K67" s="87" t="s">
        <v>177</v>
      </c>
    </row>
    <row r="68" spans="2:11" ht="29.25" thickBot="1" x14ac:dyDescent="0.25">
      <c r="B68" s="202"/>
      <c r="C68" s="200"/>
      <c r="D68" s="230"/>
      <c r="E68" s="200"/>
      <c r="F68" s="235"/>
      <c r="G68" s="235"/>
      <c r="H68" s="97" t="s">
        <v>26</v>
      </c>
      <c r="I68" s="87" t="s">
        <v>364</v>
      </c>
      <c r="J68" s="89" t="s">
        <v>1</v>
      </c>
      <c r="K68" s="90" t="s">
        <v>113</v>
      </c>
    </row>
    <row r="69" spans="2:11" ht="72" customHeight="1" x14ac:dyDescent="0.2">
      <c r="B69" s="202"/>
      <c r="C69" s="199">
        <v>15</v>
      </c>
      <c r="D69" s="225" t="s">
        <v>147</v>
      </c>
      <c r="E69" s="199" t="s">
        <v>58</v>
      </c>
      <c r="F69" s="234" t="s">
        <v>318</v>
      </c>
      <c r="G69" s="234" t="s">
        <v>317</v>
      </c>
      <c r="H69" s="93" t="s">
        <v>3</v>
      </c>
      <c r="I69" s="128" t="s">
        <v>409</v>
      </c>
      <c r="J69" s="91" t="s">
        <v>1</v>
      </c>
      <c r="K69" s="87" t="s">
        <v>179</v>
      </c>
    </row>
    <row r="70" spans="2:11" ht="95.25" customHeight="1" x14ac:dyDescent="0.2">
      <c r="B70" s="202"/>
      <c r="C70" s="202"/>
      <c r="D70" s="230"/>
      <c r="E70" s="202"/>
      <c r="F70" s="247"/>
      <c r="G70" s="247"/>
      <c r="H70" s="93" t="s">
        <v>4</v>
      </c>
      <c r="I70" s="129" t="s">
        <v>410</v>
      </c>
      <c r="J70" s="91" t="s">
        <v>1</v>
      </c>
      <c r="K70" s="87" t="s">
        <v>180</v>
      </c>
    </row>
    <row r="71" spans="2:11" ht="84" customHeight="1" x14ac:dyDescent="0.2">
      <c r="B71" s="202"/>
      <c r="C71" s="202"/>
      <c r="D71" s="230"/>
      <c r="E71" s="202"/>
      <c r="F71" s="247"/>
      <c r="G71" s="247"/>
      <c r="H71" s="93" t="s">
        <v>5</v>
      </c>
      <c r="I71" s="129" t="s">
        <v>411</v>
      </c>
      <c r="J71" s="91" t="s">
        <v>1</v>
      </c>
      <c r="K71" s="87" t="s">
        <v>181</v>
      </c>
    </row>
    <row r="72" spans="2:11" ht="78" customHeight="1" x14ac:dyDescent="0.2">
      <c r="B72" s="202"/>
      <c r="C72" s="202"/>
      <c r="D72" s="230"/>
      <c r="E72" s="202"/>
      <c r="F72" s="247"/>
      <c r="G72" s="247"/>
      <c r="H72" s="93" t="s">
        <v>6</v>
      </c>
      <c r="I72" s="129" t="s">
        <v>412</v>
      </c>
      <c r="J72" s="91" t="s">
        <v>1</v>
      </c>
      <c r="K72" s="87" t="s">
        <v>182</v>
      </c>
    </row>
    <row r="73" spans="2:11" ht="102" customHeight="1" x14ac:dyDescent="0.2">
      <c r="B73" s="202"/>
      <c r="C73" s="202"/>
      <c r="D73" s="230"/>
      <c r="E73" s="202"/>
      <c r="F73" s="247"/>
      <c r="G73" s="247"/>
      <c r="H73" s="93" t="s">
        <v>20</v>
      </c>
      <c r="I73" s="87" t="s">
        <v>413</v>
      </c>
      <c r="J73" s="91" t="s">
        <v>1</v>
      </c>
      <c r="K73" s="87" t="s">
        <v>183</v>
      </c>
    </row>
    <row r="74" spans="2:11" ht="106.5" customHeight="1" x14ac:dyDescent="0.2">
      <c r="B74" s="202"/>
      <c r="C74" s="202"/>
      <c r="D74" s="230"/>
      <c r="E74" s="202"/>
      <c r="F74" s="247"/>
      <c r="G74" s="247"/>
      <c r="H74" s="93" t="s">
        <v>21</v>
      </c>
      <c r="I74" s="129" t="s">
        <v>558</v>
      </c>
      <c r="J74" s="91" t="s">
        <v>1</v>
      </c>
      <c r="K74" s="87" t="s">
        <v>183</v>
      </c>
    </row>
    <row r="75" spans="2:11" ht="29.25" thickBot="1" x14ac:dyDescent="0.25">
      <c r="B75" s="202"/>
      <c r="C75" s="202"/>
      <c r="D75" s="230"/>
      <c r="E75" s="200"/>
      <c r="F75" s="235"/>
      <c r="G75" s="235"/>
      <c r="H75" s="93" t="s">
        <v>22</v>
      </c>
      <c r="I75" s="90" t="s">
        <v>365</v>
      </c>
      <c r="J75" s="89" t="s">
        <v>1</v>
      </c>
      <c r="K75" s="90" t="s">
        <v>113</v>
      </c>
    </row>
    <row r="76" spans="2:11" ht="85.5" customHeight="1" x14ac:dyDescent="0.2">
      <c r="B76" s="202"/>
      <c r="C76" s="199">
        <v>16</v>
      </c>
      <c r="D76" s="225" t="s">
        <v>148</v>
      </c>
      <c r="E76" s="199" t="s">
        <v>59</v>
      </c>
      <c r="F76" s="234" t="s">
        <v>320</v>
      </c>
      <c r="G76" s="234" t="s">
        <v>319</v>
      </c>
      <c r="H76" s="92" t="s">
        <v>3</v>
      </c>
      <c r="I76" s="87" t="s">
        <v>414</v>
      </c>
      <c r="J76" s="91" t="s">
        <v>1</v>
      </c>
      <c r="K76" s="87" t="s">
        <v>184</v>
      </c>
    </row>
    <row r="77" spans="2:11" ht="91.5" customHeight="1" x14ac:dyDescent="0.2">
      <c r="B77" s="202"/>
      <c r="C77" s="202"/>
      <c r="D77" s="230"/>
      <c r="E77" s="202"/>
      <c r="F77" s="247"/>
      <c r="G77" s="247"/>
      <c r="H77" s="93" t="s">
        <v>4</v>
      </c>
      <c r="I77" s="87" t="s">
        <v>415</v>
      </c>
      <c r="J77" s="91" t="s">
        <v>1</v>
      </c>
      <c r="K77" s="87" t="s">
        <v>185</v>
      </c>
    </row>
    <row r="78" spans="2:11" ht="96.75" customHeight="1" x14ac:dyDescent="0.2">
      <c r="B78" s="202"/>
      <c r="C78" s="202"/>
      <c r="D78" s="230"/>
      <c r="E78" s="202"/>
      <c r="F78" s="247"/>
      <c r="G78" s="247"/>
      <c r="H78" s="93" t="s">
        <v>5</v>
      </c>
      <c r="I78" s="129" t="s">
        <v>416</v>
      </c>
      <c r="J78" s="91" t="s">
        <v>1</v>
      </c>
      <c r="K78" s="87" t="s">
        <v>184</v>
      </c>
    </row>
    <row r="79" spans="2:11" ht="46.5" customHeight="1" thickBot="1" x14ac:dyDescent="0.25">
      <c r="B79" s="202"/>
      <c r="C79" s="200"/>
      <c r="D79" s="226"/>
      <c r="E79" s="200"/>
      <c r="F79" s="247"/>
      <c r="G79" s="235"/>
      <c r="H79" s="97" t="s">
        <v>6</v>
      </c>
      <c r="I79" s="90" t="s">
        <v>366</v>
      </c>
      <c r="J79" s="91" t="s">
        <v>1</v>
      </c>
      <c r="K79" s="90" t="s">
        <v>113</v>
      </c>
    </row>
    <row r="80" spans="2:11" ht="81" customHeight="1" x14ac:dyDescent="0.2">
      <c r="B80" s="202"/>
      <c r="C80" s="199">
        <v>17</v>
      </c>
      <c r="D80" s="225" t="s">
        <v>219</v>
      </c>
      <c r="E80" s="199" t="s">
        <v>60</v>
      </c>
      <c r="F80" s="234" t="s">
        <v>322</v>
      </c>
      <c r="G80" s="234" t="s">
        <v>321</v>
      </c>
      <c r="H80" s="93" t="s">
        <v>3</v>
      </c>
      <c r="I80" s="87" t="s">
        <v>417</v>
      </c>
      <c r="J80" s="88" t="s">
        <v>1</v>
      </c>
      <c r="K80" s="87" t="s">
        <v>112</v>
      </c>
    </row>
    <row r="81" spans="2:11" ht="63.75" customHeight="1" x14ac:dyDescent="0.2">
      <c r="B81" s="202"/>
      <c r="C81" s="202"/>
      <c r="D81" s="230"/>
      <c r="E81" s="202"/>
      <c r="F81" s="247"/>
      <c r="G81" s="247"/>
      <c r="H81" s="93" t="s">
        <v>4</v>
      </c>
      <c r="I81" s="87" t="s">
        <v>418</v>
      </c>
      <c r="J81" s="91" t="s">
        <v>1</v>
      </c>
      <c r="K81" s="87" t="s">
        <v>112</v>
      </c>
    </row>
    <row r="82" spans="2:11" ht="51.75" customHeight="1" thickBot="1" x14ac:dyDescent="0.25">
      <c r="B82" s="202"/>
      <c r="C82" s="200"/>
      <c r="D82" s="226"/>
      <c r="E82" s="200"/>
      <c r="F82" s="235"/>
      <c r="G82" s="235"/>
      <c r="H82" s="93" t="s">
        <v>5</v>
      </c>
      <c r="I82" s="90" t="s">
        <v>367</v>
      </c>
      <c r="J82" s="91" t="s">
        <v>1</v>
      </c>
      <c r="K82" s="87" t="s">
        <v>113</v>
      </c>
    </row>
    <row r="83" spans="2:11" ht="135.75" customHeight="1" x14ac:dyDescent="0.2">
      <c r="B83" s="202"/>
      <c r="C83" s="199">
        <v>18</v>
      </c>
      <c r="D83" s="225" t="s">
        <v>149</v>
      </c>
      <c r="E83" s="199" t="s">
        <v>61</v>
      </c>
      <c r="F83" s="234" t="s">
        <v>324</v>
      </c>
      <c r="G83" s="234" t="s">
        <v>323</v>
      </c>
      <c r="H83" s="92" t="s">
        <v>3</v>
      </c>
      <c r="I83" s="129" t="s">
        <v>419</v>
      </c>
      <c r="J83" s="88" t="s">
        <v>1</v>
      </c>
      <c r="K83" s="86" t="s">
        <v>186</v>
      </c>
    </row>
    <row r="84" spans="2:11" ht="141" customHeight="1" x14ac:dyDescent="0.2">
      <c r="B84" s="202"/>
      <c r="C84" s="202"/>
      <c r="D84" s="230"/>
      <c r="E84" s="202"/>
      <c r="F84" s="247"/>
      <c r="G84" s="247"/>
      <c r="H84" s="93" t="s">
        <v>4</v>
      </c>
      <c r="I84" s="129" t="s">
        <v>420</v>
      </c>
      <c r="J84" s="91" t="s">
        <v>1</v>
      </c>
      <c r="K84" s="87" t="s">
        <v>187</v>
      </c>
    </row>
    <row r="85" spans="2:11" ht="134.25" customHeight="1" x14ac:dyDescent="0.2">
      <c r="B85" s="202"/>
      <c r="C85" s="202"/>
      <c r="D85" s="230"/>
      <c r="E85" s="202"/>
      <c r="F85" s="247"/>
      <c r="G85" s="247"/>
      <c r="H85" s="93" t="s">
        <v>5</v>
      </c>
      <c r="I85" s="129" t="s">
        <v>421</v>
      </c>
      <c r="J85" s="91" t="s">
        <v>1</v>
      </c>
      <c r="K85" s="87" t="s">
        <v>188</v>
      </c>
    </row>
    <row r="86" spans="2:11" ht="141" customHeight="1" x14ac:dyDescent="0.2">
      <c r="B86" s="202"/>
      <c r="C86" s="202"/>
      <c r="D86" s="230"/>
      <c r="E86" s="202"/>
      <c r="F86" s="247"/>
      <c r="G86" s="247"/>
      <c r="H86" s="93" t="s">
        <v>6</v>
      </c>
      <c r="I86" s="129" t="s">
        <v>422</v>
      </c>
      <c r="J86" s="91" t="s">
        <v>1</v>
      </c>
      <c r="K86" s="87" t="s">
        <v>189</v>
      </c>
    </row>
    <row r="87" spans="2:11" ht="132" customHeight="1" x14ac:dyDescent="0.2">
      <c r="B87" s="202"/>
      <c r="C87" s="202"/>
      <c r="D87" s="230"/>
      <c r="E87" s="202"/>
      <c r="F87" s="247"/>
      <c r="G87" s="247"/>
      <c r="H87" s="93" t="s">
        <v>20</v>
      </c>
      <c r="I87" s="129" t="s">
        <v>423</v>
      </c>
      <c r="J87" s="91" t="s">
        <v>1</v>
      </c>
      <c r="K87" s="87" t="s">
        <v>190</v>
      </c>
    </row>
    <row r="88" spans="2:11" ht="138.75" customHeight="1" x14ac:dyDescent="0.2">
      <c r="B88" s="202"/>
      <c r="C88" s="202"/>
      <c r="D88" s="230"/>
      <c r="E88" s="202"/>
      <c r="F88" s="247"/>
      <c r="G88" s="247"/>
      <c r="H88" s="93" t="s">
        <v>21</v>
      </c>
      <c r="I88" s="129" t="s">
        <v>424</v>
      </c>
      <c r="J88" s="91" t="s">
        <v>1</v>
      </c>
      <c r="K88" s="87" t="s">
        <v>191</v>
      </c>
    </row>
    <row r="89" spans="2:11" ht="128.25" customHeight="1" x14ac:dyDescent="0.2">
      <c r="B89" s="202"/>
      <c r="C89" s="202"/>
      <c r="D89" s="230"/>
      <c r="E89" s="202"/>
      <c r="F89" s="247"/>
      <c r="G89" s="247"/>
      <c r="H89" s="93" t="s">
        <v>22</v>
      </c>
      <c r="I89" s="129" t="s">
        <v>425</v>
      </c>
      <c r="J89" s="91" t="s">
        <v>1</v>
      </c>
      <c r="K89" s="87" t="s">
        <v>192</v>
      </c>
    </row>
    <row r="90" spans="2:11" ht="141" customHeight="1" x14ac:dyDescent="0.2">
      <c r="B90" s="202"/>
      <c r="C90" s="202"/>
      <c r="D90" s="230"/>
      <c r="E90" s="202"/>
      <c r="F90" s="247"/>
      <c r="G90" s="247"/>
      <c r="H90" s="93" t="s">
        <v>23</v>
      </c>
      <c r="I90" s="129" t="s">
        <v>426</v>
      </c>
      <c r="J90" s="91" t="s">
        <v>1</v>
      </c>
      <c r="K90" s="87" t="s">
        <v>189</v>
      </c>
    </row>
    <row r="91" spans="2:11" ht="48.75" customHeight="1" thickBot="1" x14ac:dyDescent="0.25">
      <c r="B91" s="202"/>
      <c r="C91" s="200"/>
      <c r="D91" s="230"/>
      <c r="E91" s="202"/>
      <c r="F91" s="247"/>
      <c r="G91" s="235"/>
      <c r="H91" s="93" t="s">
        <v>24</v>
      </c>
      <c r="I91" s="87" t="s">
        <v>368</v>
      </c>
      <c r="J91" s="91" t="s">
        <v>1</v>
      </c>
      <c r="K91" s="90" t="s">
        <v>113</v>
      </c>
    </row>
    <row r="92" spans="2:11" ht="72" customHeight="1" x14ac:dyDescent="0.2">
      <c r="B92" s="202"/>
      <c r="C92" s="199">
        <v>19</v>
      </c>
      <c r="D92" s="225" t="s">
        <v>150</v>
      </c>
      <c r="E92" s="199" t="s">
        <v>62</v>
      </c>
      <c r="F92" s="234" t="s">
        <v>326</v>
      </c>
      <c r="G92" s="234" t="s">
        <v>325</v>
      </c>
      <c r="H92" s="92" t="s">
        <v>3</v>
      </c>
      <c r="I92" s="86" t="s">
        <v>427</v>
      </c>
      <c r="J92" s="88" t="s">
        <v>1</v>
      </c>
      <c r="K92" s="87" t="s">
        <v>193</v>
      </c>
    </row>
    <row r="93" spans="2:11" ht="63.75" customHeight="1" x14ac:dyDescent="0.2">
      <c r="B93" s="202"/>
      <c r="C93" s="202"/>
      <c r="D93" s="230"/>
      <c r="E93" s="202"/>
      <c r="F93" s="247"/>
      <c r="G93" s="247"/>
      <c r="H93" s="93" t="s">
        <v>4</v>
      </c>
      <c r="I93" s="129" t="s">
        <v>428</v>
      </c>
      <c r="J93" s="91" t="s">
        <v>1</v>
      </c>
      <c r="K93" s="87" t="s">
        <v>194</v>
      </c>
    </row>
    <row r="94" spans="2:11" ht="79.5" customHeight="1" x14ac:dyDescent="0.2">
      <c r="B94" s="202"/>
      <c r="C94" s="202"/>
      <c r="D94" s="230"/>
      <c r="E94" s="202"/>
      <c r="F94" s="247"/>
      <c r="G94" s="247"/>
      <c r="H94" s="93" t="s">
        <v>5</v>
      </c>
      <c r="I94" s="129" t="s">
        <v>429</v>
      </c>
      <c r="J94" s="91" t="s">
        <v>1</v>
      </c>
      <c r="K94" s="87" t="s">
        <v>195</v>
      </c>
    </row>
    <row r="95" spans="2:11" ht="71.25" customHeight="1" x14ac:dyDescent="0.2">
      <c r="B95" s="202"/>
      <c r="C95" s="202"/>
      <c r="D95" s="230"/>
      <c r="E95" s="202"/>
      <c r="F95" s="247"/>
      <c r="G95" s="247"/>
      <c r="H95" s="93" t="s">
        <v>6</v>
      </c>
      <c r="I95" s="129" t="s">
        <v>430</v>
      </c>
      <c r="J95" s="91" t="s">
        <v>1</v>
      </c>
      <c r="K95" s="87" t="s">
        <v>196</v>
      </c>
    </row>
    <row r="96" spans="2:11" ht="69.75" customHeight="1" x14ac:dyDescent="0.2">
      <c r="B96" s="202"/>
      <c r="C96" s="202"/>
      <c r="D96" s="230"/>
      <c r="E96" s="202"/>
      <c r="F96" s="247"/>
      <c r="G96" s="247"/>
      <c r="H96" s="93" t="s">
        <v>20</v>
      </c>
      <c r="I96" s="129" t="s">
        <v>431</v>
      </c>
      <c r="J96" s="91" t="s">
        <v>1</v>
      </c>
      <c r="K96" s="129" t="s">
        <v>197</v>
      </c>
    </row>
    <row r="97" spans="2:11" ht="39.75" customHeight="1" thickBot="1" x14ac:dyDescent="0.25">
      <c r="B97" s="202"/>
      <c r="C97" s="200"/>
      <c r="D97" s="230"/>
      <c r="E97" s="202"/>
      <c r="F97" s="247"/>
      <c r="G97" s="235"/>
      <c r="H97" s="93" t="s">
        <v>21</v>
      </c>
      <c r="I97" s="87" t="s">
        <v>369</v>
      </c>
      <c r="J97" s="89" t="s">
        <v>1</v>
      </c>
      <c r="K97" s="90" t="s">
        <v>113</v>
      </c>
    </row>
    <row r="98" spans="2:11" ht="43.5" customHeight="1" x14ac:dyDescent="0.2">
      <c r="B98" s="202"/>
      <c r="C98" s="199">
        <v>20</v>
      </c>
      <c r="D98" s="225" t="s">
        <v>151</v>
      </c>
      <c r="E98" s="199" t="s">
        <v>63</v>
      </c>
      <c r="F98" s="234" t="s">
        <v>328</v>
      </c>
      <c r="G98" s="234" t="s">
        <v>327</v>
      </c>
      <c r="H98" s="92" t="s">
        <v>3</v>
      </c>
      <c r="I98" s="86" t="s">
        <v>432</v>
      </c>
      <c r="J98" s="91" t="s">
        <v>1</v>
      </c>
      <c r="K98" s="87" t="s">
        <v>112</v>
      </c>
    </row>
    <row r="99" spans="2:11" ht="38.25" customHeight="1" thickBot="1" x14ac:dyDescent="0.25">
      <c r="B99" s="202"/>
      <c r="C99" s="200"/>
      <c r="D99" s="230"/>
      <c r="E99" s="202"/>
      <c r="F99" s="235"/>
      <c r="G99" s="235"/>
      <c r="H99" s="97" t="s">
        <v>4</v>
      </c>
      <c r="I99" s="87" t="s">
        <v>370</v>
      </c>
      <c r="J99" s="91" t="s">
        <v>1</v>
      </c>
      <c r="K99" s="90" t="s">
        <v>113</v>
      </c>
    </row>
    <row r="100" spans="2:11" ht="63.75" customHeight="1" x14ac:dyDescent="0.2">
      <c r="B100" s="202"/>
      <c r="C100" s="199">
        <v>21</v>
      </c>
      <c r="D100" s="225" t="s">
        <v>152</v>
      </c>
      <c r="E100" s="199" t="s">
        <v>64</v>
      </c>
      <c r="F100" s="234" t="s">
        <v>283</v>
      </c>
      <c r="G100" s="234" t="s">
        <v>282</v>
      </c>
      <c r="H100" s="93" t="s">
        <v>3</v>
      </c>
      <c r="I100" s="128" t="s">
        <v>433</v>
      </c>
      <c r="J100" s="88" t="s">
        <v>1</v>
      </c>
      <c r="K100" s="87" t="s">
        <v>112</v>
      </c>
    </row>
    <row r="101" spans="2:11" ht="68.25" customHeight="1" x14ac:dyDescent="0.2">
      <c r="B101" s="202"/>
      <c r="C101" s="202"/>
      <c r="D101" s="230"/>
      <c r="E101" s="202"/>
      <c r="F101" s="247"/>
      <c r="G101" s="247"/>
      <c r="H101" s="93" t="s">
        <v>4</v>
      </c>
      <c r="I101" s="87" t="s">
        <v>434</v>
      </c>
      <c r="J101" s="91" t="s">
        <v>1</v>
      </c>
      <c r="K101" s="87" t="s">
        <v>70</v>
      </c>
    </row>
    <row r="102" spans="2:11" ht="96.75" customHeight="1" x14ac:dyDescent="0.2">
      <c r="B102" s="202"/>
      <c r="C102" s="202"/>
      <c r="D102" s="230"/>
      <c r="E102" s="202"/>
      <c r="F102" s="247"/>
      <c r="G102" s="247"/>
      <c r="H102" s="93" t="s">
        <v>5</v>
      </c>
      <c r="I102" s="129" t="s">
        <v>435</v>
      </c>
      <c r="J102" s="91" t="s">
        <v>1</v>
      </c>
      <c r="K102" s="87" t="s">
        <v>113</v>
      </c>
    </row>
    <row r="103" spans="2:11" ht="49.5" customHeight="1" thickBot="1" x14ac:dyDescent="0.25">
      <c r="B103" s="202"/>
      <c r="C103" s="200"/>
      <c r="D103" s="226"/>
      <c r="E103" s="200"/>
      <c r="F103" s="235"/>
      <c r="G103" s="235"/>
      <c r="H103" s="93" t="s">
        <v>6</v>
      </c>
      <c r="I103" s="87" t="s">
        <v>371</v>
      </c>
      <c r="J103" s="91" t="s">
        <v>1</v>
      </c>
      <c r="K103" s="87" t="s">
        <v>113</v>
      </c>
    </row>
    <row r="104" spans="2:11" ht="73.5" customHeight="1" x14ac:dyDescent="0.2">
      <c r="B104" s="202"/>
      <c r="C104" s="199">
        <v>22</v>
      </c>
      <c r="D104" s="225" t="s">
        <v>153</v>
      </c>
      <c r="E104" s="199" t="s">
        <v>65</v>
      </c>
      <c r="F104" s="234" t="s">
        <v>283</v>
      </c>
      <c r="G104" s="234" t="s">
        <v>282</v>
      </c>
      <c r="H104" s="92" t="s">
        <v>3</v>
      </c>
      <c r="I104" s="128" t="s">
        <v>436</v>
      </c>
      <c r="J104" s="88" t="s">
        <v>1</v>
      </c>
      <c r="K104" s="86" t="s">
        <v>112</v>
      </c>
    </row>
    <row r="105" spans="2:11" ht="99" customHeight="1" x14ac:dyDescent="0.2">
      <c r="B105" s="91"/>
      <c r="C105" s="202"/>
      <c r="D105" s="230"/>
      <c r="E105" s="202"/>
      <c r="F105" s="247"/>
      <c r="G105" s="247"/>
      <c r="H105" s="93" t="s">
        <v>4</v>
      </c>
      <c r="I105" s="87" t="s">
        <v>437</v>
      </c>
      <c r="J105" s="91" t="s">
        <v>1</v>
      </c>
      <c r="K105" s="87" t="s">
        <v>112</v>
      </c>
    </row>
    <row r="106" spans="2:11" ht="109.5" customHeight="1" x14ac:dyDescent="0.2">
      <c r="B106" s="91"/>
      <c r="C106" s="202"/>
      <c r="D106" s="230"/>
      <c r="E106" s="202"/>
      <c r="F106" s="247"/>
      <c r="G106" s="247"/>
      <c r="H106" s="93" t="s">
        <v>5</v>
      </c>
      <c r="I106" s="129" t="s">
        <v>372</v>
      </c>
      <c r="J106" s="91" t="s">
        <v>1</v>
      </c>
      <c r="K106" s="87" t="s">
        <v>112</v>
      </c>
    </row>
    <row r="107" spans="2:11" ht="69.75" customHeight="1" x14ac:dyDescent="0.2">
      <c r="B107" s="91"/>
      <c r="C107" s="202"/>
      <c r="D107" s="230"/>
      <c r="E107" s="202"/>
      <c r="F107" s="247"/>
      <c r="G107" s="247"/>
      <c r="H107" s="93" t="s">
        <v>6</v>
      </c>
      <c r="I107" s="87" t="s">
        <v>438</v>
      </c>
      <c r="J107" s="91" t="s">
        <v>1</v>
      </c>
      <c r="K107" s="87" t="s">
        <v>70</v>
      </c>
    </row>
    <row r="108" spans="2:11" ht="54" customHeight="1" thickBot="1" x14ac:dyDescent="0.25">
      <c r="B108" s="91"/>
      <c r="C108" s="200"/>
      <c r="D108" s="226"/>
      <c r="E108" s="200"/>
      <c r="F108" s="235"/>
      <c r="G108" s="235"/>
      <c r="H108" s="97" t="s">
        <v>20</v>
      </c>
      <c r="I108" s="90" t="s">
        <v>373</v>
      </c>
      <c r="J108" s="89" t="s">
        <v>1</v>
      </c>
      <c r="K108" s="90" t="s">
        <v>113</v>
      </c>
    </row>
    <row r="109" spans="2:11" ht="87.75" customHeight="1" x14ac:dyDescent="0.2">
      <c r="B109" s="91"/>
      <c r="C109" s="199">
        <v>23</v>
      </c>
      <c r="D109" s="225" t="s">
        <v>154</v>
      </c>
      <c r="E109" s="199" t="s">
        <v>66</v>
      </c>
      <c r="F109" s="234" t="s">
        <v>330</v>
      </c>
      <c r="G109" s="234" t="s">
        <v>329</v>
      </c>
      <c r="H109" s="93" t="s">
        <v>3</v>
      </c>
      <c r="I109" s="87" t="s">
        <v>439</v>
      </c>
      <c r="J109" s="91" t="s">
        <v>1</v>
      </c>
      <c r="K109" s="87" t="s">
        <v>112</v>
      </c>
    </row>
    <row r="110" spans="2:11" ht="36" customHeight="1" thickBot="1" x14ac:dyDescent="0.25">
      <c r="B110" s="91"/>
      <c r="C110" s="200"/>
      <c r="D110" s="226"/>
      <c r="E110" s="200"/>
      <c r="F110" s="235"/>
      <c r="G110" s="235"/>
      <c r="H110" s="93" t="s">
        <v>4</v>
      </c>
      <c r="I110" s="87" t="s">
        <v>374</v>
      </c>
      <c r="J110" s="91" t="s">
        <v>1</v>
      </c>
      <c r="K110" s="87" t="s">
        <v>113</v>
      </c>
    </row>
    <row r="111" spans="2:11" ht="41.25" customHeight="1" x14ac:dyDescent="0.2">
      <c r="B111" s="227" t="s">
        <v>117</v>
      </c>
      <c r="C111" s="199">
        <v>24</v>
      </c>
      <c r="D111" s="225" t="s">
        <v>123</v>
      </c>
      <c r="E111" s="199" t="s">
        <v>33</v>
      </c>
      <c r="F111" s="218"/>
      <c r="G111" s="168"/>
      <c r="H111" s="92" t="s">
        <v>3</v>
      </c>
      <c r="I111" s="86" t="s">
        <v>440</v>
      </c>
      <c r="J111" s="88" t="s">
        <v>18</v>
      </c>
      <c r="K111" s="100">
        <v>0</v>
      </c>
    </row>
    <row r="112" spans="2:11" ht="42" customHeight="1" thickBot="1" x14ac:dyDescent="0.25">
      <c r="B112" s="228"/>
      <c r="C112" s="202"/>
      <c r="D112" s="230"/>
      <c r="E112" s="231"/>
      <c r="F112" s="210"/>
      <c r="G112" s="165"/>
      <c r="H112" s="93" t="s">
        <v>4</v>
      </c>
      <c r="I112" s="87" t="s">
        <v>375</v>
      </c>
      <c r="J112" s="91" t="s">
        <v>1</v>
      </c>
      <c r="K112" s="87" t="s">
        <v>113</v>
      </c>
    </row>
    <row r="113" spans="2:11" ht="34.5" customHeight="1" thickBot="1" x14ac:dyDescent="0.25">
      <c r="B113" s="229"/>
      <c r="C113" s="104">
        <v>25</v>
      </c>
      <c r="D113" s="106" t="s">
        <v>116</v>
      </c>
      <c r="E113" s="104" t="s">
        <v>34</v>
      </c>
      <c r="F113" s="112"/>
      <c r="G113" s="112"/>
      <c r="H113" s="108" t="s">
        <v>3</v>
      </c>
      <c r="I113" s="160" t="s">
        <v>376</v>
      </c>
      <c r="J113" s="88" t="s">
        <v>18</v>
      </c>
      <c r="K113" s="109">
        <v>0</v>
      </c>
    </row>
    <row r="114" spans="2:11" x14ac:dyDescent="0.2">
      <c r="J114" s="114"/>
    </row>
    <row r="115" spans="2:11" x14ac:dyDescent="0.2">
      <c r="B115" s="74"/>
      <c r="C115" s="74"/>
      <c r="D115" s="80"/>
      <c r="E115" s="74"/>
      <c r="F115" s="74"/>
      <c r="G115" s="74"/>
      <c r="H115" s="74"/>
      <c r="I115" s="75"/>
      <c r="J115" s="85"/>
      <c r="K115" s="75"/>
    </row>
    <row r="116" spans="2:11" x14ac:dyDescent="0.2">
      <c r="B116" s="74"/>
      <c r="C116" s="74"/>
      <c r="D116" s="80"/>
      <c r="E116" s="74"/>
      <c r="F116" s="74"/>
      <c r="G116" s="74"/>
      <c r="H116" s="74"/>
      <c r="I116" s="75"/>
      <c r="J116" s="85"/>
      <c r="K116" s="75"/>
    </row>
    <row r="117" spans="2:11" x14ac:dyDescent="0.2">
      <c r="B117" s="224"/>
      <c r="C117" s="224"/>
      <c r="D117" s="224"/>
      <c r="E117" s="224"/>
      <c r="F117" s="224"/>
      <c r="G117" s="224"/>
      <c r="H117" s="224"/>
      <c r="I117" s="224"/>
      <c r="J117" s="224"/>
      <c r="K117" s="224"/>
    </row>
  </sheetData>
  <mergeCells count="124">
    <mergeCell ref="E23:E27"/>
    <mergeCell ref="F23:F27"/>
    <mergeCell ref="K6:K7"/>
    <mergeCell ref="B7:B104"/>
    <mergeCell ref="C8:C10"/>
    <mergeCell ref="D8:D10"/>
    <mergeCell ref="E8:E10"/>
    <mergeCell ref="F8:F10"/>
    <mergeCell ref="C11:C19"/>
    <mergeCell ref="D11:D19"/>
    <mergeCell ref="E11:E19"/>
    <mergeCell ref="F11:F19"/>
    <mergeCell ref="C6:C7"/>
    <mergeCell ref="E6:E7"/>
    <mergeCell ref="F6:F7"/>
    <mergeCell ref="H6:H7"/>
    <mergeCell ref="I6:I7"/>
    <mergeCell ref="J6:J7"/>
    <mergeCell ref="E48:E55"/>
    <mergeCell ref="F48:F55"/>
    <mergeCell ref="C42:C44"/>
    <mergeCell ref="D42:D44"/>
    <mergeCell ref="E42:E44"/>
    <mergeCell ref="F42:F44"/>
    <mergeCell ref="B117:K117"/>
    <mergeCell ref="D6:D7"/>
    <mergeCell ref="C23:C27"/>
    <mergeCell ref="C28:C30"/>
    <mergeCell ref="D28:D30"/>
    <mergeCell ref="E28:E30"/>
    <mergeCell ref="F28:F30"/>
    <mergeCell ref="F31:F32"/>
    <mergeCell ref="E31:E32"/>
    <mergeCell ref="D31:D32"/>
    <mergeCell ref="C104:C108"/>
    <mergeCell ref="D104:D108"/>
    <mergeCell ref="E104:E108"/>
    <mergeCell ref="F104:F108"/>
    <mergeCell ref="B111:B113"/>
    <mergeCell ref="C111:C112"/>
    <mergeCell ref="D111:D112"/>
    <mergeCell ref="E111:E112"/>
    <mergeCell ref="F111:F112"/>
    <mergeCell ref="C20:C22"/>
    <mergeCell ref="D20:D22"/>
    <mergeCell ref="E20:E22"/>
    <mergeCell ref="F20:F22"/>
    <mergeCell ref="D23:D27"/>
    <mergeCell ref="C45:C47"/>
    <mergeCell ref="D45:D47"/>
    <mergeCell ref="E45:E47"/>
    <mergeCell ref="F45:F47"/>
    <mergeCell ref="C31:C32"/>
    <mergeCell ref="C33:C37"/>
    <mergeCell ref="D33:D37"/>
    <mergeCell ref="E33:E37"/>
    <mergeCell ref="F33:F37"/>
    <mergeCell ref="D38:D41"/>
    <mergeCell ref="C38:C41"/>
    <mergeCell ref="E38:E41"/>
    <mergeCell ref="F38:F41"/>
    <mergeCell ref="C59:C68"/>
    <mergeCell ref="D59:D68"/>
    <mergeCell ref="E59:E68"/>
    <mergeCell ref="F59:F68"/>
    <mergeCell ref="C69:C75"/>
    <mergeCell ref="C48:C55"/>
    <mergeCell ref="D48:D55"/>
    <mergeCell ref="C56:C58"/>
    <mergeCell ref="D56:D58"/>
    <mergeCell ref="E56:E58"/>
    <mergeCell ref="F56:F58"/>
    <mergeCell ref="C80:C82"/>
    <mergeCell ref="D80:D82"/>
    <mergeCell ref="E80:E82"/>
    <mergeCell ref="F80:F82"/>
    <mergeCell ref="C83:C91"/>
    <mergeCell ref="D83:D91"/>
    <mergeCell ref="E83:E91"/>
    <mergeCell ref="F83:F91"/>
    <mergeCell ref="D69:D75"/>
    <mergeCell ref="F69:F75"/>
    <mergeCell ref="E69:E75"/>
    <mergeCell ref="C76:C79"/>
    <mergeCell ref="D76:D79"/>
    <mergeCell ref="E76:E79"/>
    <mergeCell ref="F76:F79"/>
    <mergeCell ref="C100:C103"/>
    <mergeCell ref="D100:D103"/>
    <mergeCell ref="E100:E103"/>
    <mergeCell ref="F100:F103"/>
    <mergeCell ref="C109:C110"/>
    <mergeCell ref="D109:D110"/>
    <mergeCell ref="E109:E110"/>
    <mergeCell ref="F109:F110"/>
    <mergeCell ref="C92:C97"/>
    <mergeCell ref="D92:D97"/>
    <mergeCell ref="E92:E97"/>
    <mergeCell ref="F92:F97"/>
    <mergeCell ref="C98:C99"/>
    <mergeCell ref="D98:D99"/>
    <mergeCell ref="E98:E99"/>
    <mergeCell ref="F98:F99"/>
    <mergeCell ref="G6:G7"/>
    <mergeCell ref="G8:G10"/>
    <mergeCell ref="G11:G19"/>
    <mergeCell ref="G20:G22"/>
    <mergeCell ref="G28:G30"/>
    <mergeCell ref="G31:G32"/>
    <mergeCell ref="G33:G37"/>
    <mergeCell ref="G42:G44"/>
    <mergeCell ref="G45:G47"/>
    <mergeCell ref="G100:G103"/>
    <mergeCell ref="G104:G108"/>
    <mergeCell ref="G109:G110"/>
    <mergeCell ref="G48:G55"/>
    <mergeCell ref="G56:G58"/>
    <mergeCell ref="G59:G68"/>
    <mergeCell ref="G69:G75"/>
    <mergeCell ref="G76:G79"/>
    <mergeCell ref="G80:G82"/>
    <mergeCell ref="G83:G91"/>
    <mergeCell ref="G92:G97"/>
    <mergeCell ref="G98:G99"/>
  </mergeCells>
  <pageMargins left="0.7" right="0.7" top="0.75" bottom="0.75" header="0.3" footer="0.3"/>
  <pageSetup paperSize="9" orientation="portrait" verticalDpi="0"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ED22A3-A79A-4C0D-A484-AECFBBE85D11}">
  <sheetPr>
    <tabColor theme="8" tint="0.59999389629810485"/>
  </sheetPr>
  <dimension ref="B4:K30"/>
  <sheetViews>
    <sheetView zoomScale="90" zoomScaleNormal="90" workbookViewId="0">
      <selection activeCell="I24" sqref="I24"/>
    </sheetView>
  </sheetViews>
  <sheetFormatPr defaultColWidth="9.140625" defaultRowHeight="14.25" x14ac:dyDescent="0.2"/>
  <cols>
    <col min="1" max="1" width="9.140625" style="72"/>
    <col min="2" max="2" width="18.7109375" style="72" customWidth="1"/>
    <col min="3" max="3" width="13.140625" style="72" customWidth="1"/>
    <col min="4" max="4" width="58.42578125" style="78" customWidth="1"/>
    <col min="5" max="5" width="42" style="72" customWidth="1"/>
    <col min="6" max="7" width="30.5703125" style="72" customWidth="1"/>
    <col min="8" max="8" width="17" style="72" customWidth="1"/>
    <col min="9" max="9" width="45.28515625" style="73" customWidth="1"/>
    <col min="10" max="10" width="16.42578125" style="81" customWidth="1"/>
    <col min="11" max="11" width="27.7109375" style="73" customWidth="1"/>
    <col min="12" max="16384" width="9.140625" style="72"/>
  </cols>
  <sheetData>
    <row r="4" spans="2:11" ht="15" thickBot="1" x14ac:dyDescent="0.25"/>
    <row r="5" spans="2:11" ht="15.75" thickBot="1" x14ac:dyDescent="0.3">
      <c r="B5" s="16" t="s">
        <v>109</v>
      </c>
      <c r="C5" s="6" t="s">
        <v>81</v>
      </c>
      <c r="D5" s="60" t="s">
        <v>82</v>
      </c>
      <c r="E5" s="1" t="s">
        <v>83</v>
      </c>
      <c r="F5" s="1" t="s">
        <v>274</v>
      </c>
      <c r="G5" s="1" t="s">
        <v>275</v>
      </c>
      <c r="H5" s="12" t="s">
        <v>84</v>
      </c>
      <c r="I5" s="20" t="s">
        <v>110</v>
      </c>
      <c r="J5" s="82" t="s">
        <v>86</v>
      </c>
      <c r="K5" s="20" t="s">
        <v>111</v>
      </c>
    </row>
    <row r="6" spans="2:11" ht="19.5" customHeight="1" x14ac:dyDescent="0.2">
      <c r="B6" s="86"/>
      <c r="C6" s="199">
        <v>1</v>
      </c>
      <c r="D6" s="225" t="s">
        <v>135</v>
      </c>
      <c r="E6" s="199" t="s">
        <v>46</v>
      </c>
      <c r="F6" s="238" t="s">
        <v>300</v>
      </c>
      <c r="G6" s="238" t="s">
        <v>299</v>
      </c>
      <c r="H6" s="203" t="s">
        <v>3</v>
      </c>
      <c r="I6" s="222" t="s">
        <v>335</v>
      </c>
      <c r="J6" s="199" t="s">
        <v>1</v>
      </c>
      <c r="K6" s="241" t="s">
        <v>212</v>
      </c>
    </row>
    <row r="7" spans="2:11" ht="27" customHeight="1" thickBot="1" x14ac:dyDescent="0.25">
      <c r="B7" s="202" t="s">
        <v>115</v>
      </c>
      <c r="C7" s="200"/>
      <c r="D7" s="226"/>
      <c r="E7" s="240"/>
      <c r="F7" s="239"/>
      <c r="G7" s="239"/>
      <c r="H7" s="242"/>
      <c r="I7" s="223"/>
      <c r="J7" s="200"/>
      <c r="K7" s="208"/>
    </row>
    <row r="8" spans="2:11" ht="45.75" customHeight="1" thickBot="1" x14ac:dyDescent="0.25">
      <c r="B8" s="202"/>
      <c r="C8" s="88">
        <v>2</v>
      </c>
      <c r="D8" s="99" t="s">
        <v>136</v>
      </c>
      <c r="E8" s="102" t="s">
        <v>47</v>
      </c>
      <c r="F8" s="180" t="s">
        <v>302</v>
      </c>
      <c r="G8" s="182" t="s">
        <v>301</v>
      </c>
      <c r="H8" s="93" t="s">
        <v>3</v>
      </c>
      <c r="I8" s="145" t="s">
        <v>441</v>
      </c>
      <c r="J8" s="91" t="s">
        <v>1</v>
      </c>
      <c r="K8" s="109" t="s">
        <v>73</v>
      </c>
    </row>
    <row r="9" spans="2:11" ht="44.25" customHeight="1" x14ac:dyDescent="0.2">
      <c r="B9" s="202"/>
      <c r="C9" s="232">
        <v>3</v>
      </c>
      <c r="D9" s="225" t="s">
        <v>137</v>
      </c>
      <c r="E9" s="199" t="s">
        <v>48</v>
      </c>
      <c r="F9" s="251" t="s">
        <v>304</v>
      </c>
      <c r="G9" s="238" t="s">
        <v>303</v>
      </c>
      <c r="H9" s="92" t="s">
        <v>3</v>
      </c>
      <c r="I9" s="147" t="s">
        <v>447</v>
      </c>
      <c r="J9" s="88" t="s">
        <v>1</v>
      </c>
      <c r="K9" s="98" t="s">
        <v>213</v>
      </c>
    </row>
    <row r="10" spans="2:11" ht="56.25" customHeight="1" thickBot="1" x14ac:dyDescent="0.25">
      <c r="B10" s="202"/>
      <c r="C10" s="245"/>
      <c r="D10" s="230"/>
      <c r="E10" s="202"/>
      <c r="F10" s="252"/>
      <c r="G10" s="239"/>
      <c r="H10" s="93" t="s">
        <v>4</v>
      </c>
      <c r="I10" s="148" t="s">
        <v>448</v>
      </c>
      <c r="J10" s="110" t="s">
        <v>1</v>
      </c>
      <c r="K10" s="98" t="s">
        <v>214</v>
      </c>
    </row>
    <row r="11" spans="2:11" ht="70.5" customHeight="1" x14ac:dyDescent="0.2">
      <c r="B11" s="202"/>
      <c r="C11" s="232">
        <v>4</v>
      </c>
      <c r="D11" s="225" t="s">
        <v>122</v>
      </c>
      <c r="E11" s="236" t="s">
        <v>31</v>
      </c>
      <c r="F11" s="238" t="s">
        <v>281</v>
      </c>
      <c r="G11" s="238" t="s">
        <v>280</v>
      </c>
      <c r="H11" s="62" t="s">
        <v>3</v>
      </c>
      <c r="I11" s="150" t="s">
        <v>449</v>
      </c>
      <c r="J11" s="83" t="s">
        <v>1</v>
      </c>
      <c r="K11" s="94" t="s">
        <v>114</v>
      </c>
    </row>
    <row r="12" spans="2:11" ht="51.75" customHeight="1" thickBot="1" x14ac:dyDescent="0.25">
      <c r="B12" s="202"/>
      <c r="C12" s="245"/>
      <c r="D12" s="230"/>
      <c r="E12" s="246"/>
      <c r="F12" s="243"/>
      <c r="G12" s="239"/>
      <c r="H12" s="134" t="s">
        <v>4</v>
      </c>
      <c r="I12" s="146" t="s">
        <v>348</v>
      </c>
      <c r="J12" s="130" t="s">
        <v>1</v>
      </c>
      <c r="K12" s="132" t="s">
        <v>113</v>
      </c>
    </row>
    <row r="13" spans="2:11" ht="54" customHeight="1" x14ac:dyDescent="0.2">
      <c r="B13" s="202"/>
      <c r="C13" s="199">
        <v>5</v>
      </c>
      <c r="D13" s="225" t="s">
        <v>138</v>
      </c>
      <c r="E13" s="199" t="s">
        <v>49</v>
      </c>
      <c r="F13" s="221"/>
      <c r="G13" s="173"/>
      <c r="H13" s="93" t="s">
        <v>3</v>
      </c>
      <c r="I13" s="148" t="s">
        <v>450</v>
      </c>
      <c r="J13" s="91" t="s">
        <v>1</v>
      </c>
      <c r="K13" s="87" t="s">
        <v>270</v>
      </c>
    </row>
    <row r="14" spans="2:11" ht="56.25" customHeight="1" x14ac:dyDescent="0.2">
      <c r="B14" s="202"/>
      <c r="C14" s="202"/>
      <c r="D14" s="230"/>
      <c r="E14" s="202"/>
      <c r="F14" s="214"/>
      <c r="G14" s="173"/>
      <c r="H14" s="93" t="s">
        <v>4</v>
      </c>
      <c r="I14" s="148" t="s">
        <v>451</v>
      </c>
      <c r="J14" s="91" t="s">
        <v>1</v>
      </c>
      <c r="K14" s="87" t="s">
        <v>269</v>
      </c>
    </row>
    <row r="15" spans="2:11" ht="38.25" customHeight="1" thickBot="1" x14ac:dyDescent="0.25">
      <c r="B15" s="202"/>
      <c r="C15" s="202"/>
      <c r="D15" s="230"/>
      <c r="E15" s="202"/>
      <c r="F15" s="214"/>
      <c r="G15" s="173"/>
      <c r="H15" s="93" t="s">
        <v>5</v>
      </c>
      <c r="I15" s="148" t="s">
        <v>351</v>
      </c>
      <c r="J15" s="91" t="s">
        <v>1</v>
      </c>
      <c r="K15" s="87" t="s">
        <v>113</v>
      </c>
    </row>
    <row r="16" spans="2:11" ht="54.75" customHeight="1" x14ac:dyDescent="0.2">
      <c r="B16" s="202"/>
      <c r="C16" s="199">
        <v>6</v>
      </c>
      <c r="D16" s="225" t="s">
        <v>199</v>
      </c>
      <c r="E16" s="199" t="s">
        <v>55</v>
      </c>
      <c r="F16" s="234" t="s">
        <v>313</v>
      </c>
      <c r="G16" s="234" t="s">
        <v>312</v>
      </c>
      <c r="H16" s="92" t="s">
        <v>3</v>
      </c>
      <c r="I16" s="147" t="s">
        <v>452</v>
      </c>
      <c r="J16" s="88" t="s">
        <v>1</v>
      </c>
      <c r="K16" s="86" t="s">
        <v>172</v>
      </c>
    </row>
    <row r="17" spans="2:11" ht="84" customHeight="1" x14ac:dyDescent="0.2">
      <c r="B17" s="202"/>
      <c r="C17" s="202"/>
      <c r="D17" s="230"/>
      <c r="E17" s="202"/>
      <c r="F17" s="247"/>
      <c r="G17" s="247"/>
      <c r="H17" s="93" t="s">
        <v>4</v>
      </c>
      <c r="I17" s="148" t="s">
        <v>453</v>
      </c>
      <c r="J17" s="91" t="s">
        <v>1</v>
      </c>
      <c r="K17" s="87" t="s">
        <v>173</v>
      </c>
    </row>
    <row r="18" spans="2:11" ht="51.75" customHeight="1" thickBot="1" x14ac:dyDescent="0.25">
      <c r="B18" s="202"/>
      <c r="C18" s="200"/>
      <c r="D18" s="226"/>
      <c r="E18" s="200"/>
      <c r="F18" s="235"/>
      <c r="G18" s="235"/>
      <c r="H18" s="97" t="s">
        <v>5</v>
      </c>
      <c r="I18" s="149" t="s">
        <v>442</v>
      </c>
      <c r="J18" s="89" t="s">
        <v>1</v>
      </c>
      <c r="K18" s="90" t="s">
        <v>113</v>
      </c>
    </row>
    <row r="19" spans="2:11" ht="51.75" customHeight="1" thickBot="1" x14ac:dyDescent="0.25">
      <c r="B19" s="202"/>
      <c r="C19" s="88">
        <v>7</v>
      </c>
      <c r="D19" s="99" t="s">
        <v>152</v>
      </c>
      <c r="E19" s="88" t="s">
        <v>64</v>
      </c>
      <c r="F19" s="187" t="s">
        <v>283</v>
      </c>
      <c r="G19" s="186" t="s">
        <v>282</v>
      </c>
      <c r="H19" s="93" t="s">
        <v>3</v>
      </c>
      <c r="I19" s="147" t="s">
        <v>443</v>
      </c>
      <c r="J19" s="88" t="s">
        <v>1</v>
      </c>
      <c r="K19" s="87" t="s">
        <v>112</v>
      </c>
    </row>
    <row r="20" spans="2:11" ht="56.25" customHeight="1" x14ac:dyDescent="0.2">
      <c r="B20" s="202"/>
      <c r="C20" s="199">
        <v>8</v>
      </c>
      <c r="D20" s="225" t="s">
        <v>153</v>
      </c>
      <c r="E20" s="199" t="s">
        <v>65</v>
      </c>
      <c r="F20" s="234" t="s">
        <v>283</v>
      </c>
      <c r="G20" s="234" t="s">
        <v>282</v>
      </c>
      <c r="H20" s="92" t="s">
        <v>3</v>
      </c>
      <c r="I20" s="147" t="s">
        <v>454</v>
      </c>
      <c r="J20" s="88" t="s">
        <v>1</v>
      </c>
      <c r="K20" s="86" t="s">
        <v>112</v>
      </c>
    </row>
    <row r="21" spans="2:11" ht="39.75" customHeight="1" thickBot="1" x14ac:dyDescent="0.25">
      <c r="B21" s="91"/>
      <c r="C21" s="202"/>
      <c r="D21" s="230"/>
      <c r="E21" s="202"/>
      <c r="F21" s="247"/>
      <c r="G21" s="235"/>
      <c r="H21" s="93" t="s">
        <v>4</v>
      </c>
      <c r="I21" s="148" t="s">
        <v>373</v>
      </c>
      <c r="J21" s="89" t="s">
        <v>1</v>
      </c>
      <c r="K21" s="90" t="s">
        <v>113</v>
      </c>
    </row>
    <row r="22" spans="2:11" ht="54.75" customHeight="1" x14ac:dyDescent="0.2">
      <c r="B22" s="91"/>
      <c r="C22" s="199">
        <v>9</v>
      </c>
      <c r="D22" s="254" t="s">
        <v>211</v>
      </c>
      <c r="E22" s="199" t="s">
        <v>67</v>
      </c>
      <c r="F22" s="221"/>
      <c r="G22" s="171"/>
      <c r="H22" s="92" t="s">
        <v>3</v>
      </c>
      <c r="I22" s="147" t="s">
        <v>455</v>
      </c>
      <c r="J22" s="91" t="s">
        <v>1</v>
      </c>
      <c r="K22" s="87" t="s">
        <v>112</v>
      </c>
    </row>
    <row r="23" spans="2:11" ht="56.25" customHeight="1" x14ac:dyDescent="0.2">
      <c r="B23" s="91"/>
      <c r="C23" s="202"/>
      <c r="D23" s="255"/>
      <c r="E23" s="202"/>
      <c r="F23" s="214"/>
      <c r="G23" s="173"/>
      <c r="H23" s="93" t="s">
        <v>4</v>
      </c>
      <c r="I23" s="148" t="s">
        <v>455</v>
      </c>
      <c r="J23" s="91" t="s">
        <v>25</v>
      </c>
      <c r="K23" s="87" t="s">
        <v>215</v>
      </c>
    </row>
    <row r="24" spans="2:11" ht="46.5" customHeight="1" thickBot="1" x14ac:dyDescent="0.25">
      <c r="B24" s="91"/>
      <c r="C24" s="200"/>
      <c r="D24" s="256"/>
      <c r="E24" s="200"/>
      <c r="F24" s="215"/>
      <c r="G24" s="173"/>
      <c r="H24" s="93" t="s">
        <v>5</v>
      </c>
      <c r="I24" s="148" t="s">
        <v>444</v>
      </c>
      <c r="J24" s="91" t="s">
        <v>1</v>
      </c>
      <c r="K24" s="87" t="s">
        <v>113</v>
      </c>
    </row>
    <row r="25" spans="2:11" ht="39" customHeight="1" thickBot="1" x14ac:dyDescent="0.25">
      <c r="B25" s="199" t="s">
        <v>117</v>
      </c>
      <c r="C25" s="88">
        <v>10</v>
      </c>
      <c r="D25" s="99" t="s">
        <v>123</v>
      </c>
      <c r="E25" s="88" t="s">
        <v>33</v>
      </c>
      <c r="F25" s="96"/>
      <c r="G25" s="168"/>
      <c r="H25" s="92" t="s">
        <v>3</v>
      </c>
      <c r="I25" s="147" t="s">
        <v>445</v>
      </c>
      <c r="J25" s="88" t="s">
        <v>18</v>
      </c>
      <c r="K25" s="100">
        <v>0</v>
      </c>
    </row>
    <row r="26" spans="2:11" ht="26.25" customHeight="1" thickBot="1" x14ac:dyDescent="0.25">
      <c r="B26" s="200"/>
      <c r="C26" s="104">
        <v>11</v>
      </c>
      <c r="D26" s="106" t="s">
        <v>116</v>
      </c>
      <c r="E26" s="104" t="s">
        <v>34</v>
      </c>
      <c r="F26" s="112"/>
      <c r="G26" s="112"/>
      <c r="H26" s="108" t="s">
        <v>3</v>
      </c>
      <c r="I26" s="160" t="s">
        <v>446</v>
      </c>
      <c r="J26" s="88" t="s">
        <v>18</v>
      </c>
      <c r="K26" s="109">
        <v>0</v>
      </c>
    </row>
    <row r="27" spans="2:11" x14ac:dyDescent="0.2">
      <c r="J27" s="114"/>
    </row>
    <row r="28" spans="2:11" x14ac:dyDescent="0.2">
      <c r="B28" s="74"/>
      <c r="C28" s="74"/>
      <c r="D28" s="80"/>
      <c r="E28" s="74"/>
      <c r="F28" s="74"/>
      <c r="G28" s="74"/>
      <c r="H28" s="74"/>
      <c r="I28" s="75"/>
      <c r="J28" s="85"/>
      <c r="K28" s="75"/>
    </row>
    <row r="29" spans="2:11" x14ac:dyDescent="0.2">
      <c r="B29" s="74"/>
      <c r="C29" s="74"/>
      <c r="D29" s="80"/>
      <c r="E29" s="74"/>
      <c r="F29" s="74"/>
      <c r="G29" s="74"/>
      <c r="H29" s="74"/>
      <c r="I29" s="75"/>
      <c r="J29" s="85"/>
      <c r="K29" s="75"/>
    </row>
    <row r="30" spans="2:11" x14ac:dyDescent="0.2">
      <c r="B30" s="224"/>
      <c r="C30" s="224"/>
      <c r="D30" s="224"/>
      <c r="E30" s="224"/>
      <c r="F30" s="224"/>
      <c r="G30" s="224"/>
      <c r="H30" s="224"/>
      <c r="I30" s="224"/>
      <c r="J30" s="224"/>
      <c r="K30" s="224"/>
    </row>
  </sheetData>
  <mergeCells count="40">
    <mergeCell ref="J6:J7"/>
    <mergeCell ref="K6:K7"/>
    <mergeCell ref="B7:B20"/>
    <mergeCell ref="C9:C10"/>
    <mergeCell ref="D9:D10"/>
    <mergeCell ref="E9:E10"/>
    <mergeCell ref="C6:C7"/>
    <mergeCell ref="D6:D7"/>
    <mergeCell ref="E6:E7"/>
    <mergeCell ref="F6:F7"/>
    <mergeCell ref="H6:H7"/>
    <mergeCell ref="I6:I7"/>
    <mergeCell ref="C16:C18"/>
    <mergeCell ref="D16:D18"/>
    <mergeCell ref="E16:E18"/>
    <mergeCell ref="F16:F18"/>
    <mergeCell ref="F9:F10"/>
    <mergeCell ref="C11:C12"/>
    <mergeCell ref="D11:D12"/>
    <mergeCell ref="E11:E12"/>
    <mergeCell ref="F11:F12"/>
    <mergeCell ref="C13:C15"/>
    <mergeCell ref="D13:D15"/>
    <mergeCell ref="E13:E15"/>
    <mergeCell ref="F13:F15"/>
    <mergeCell ref="B25:B26"/>
    <mergeCell ref="B30:K30"/>
    <mergeCell ref="C20:C21"/>
    <mergeCell ref="D20:D21"/>
    <mergeCell ref="E20:E21"/>
    <mergeCell ref="F20:F21"/>
    <mergeCell ref="C22:C24"/>
    <mergeCell ref="D22:D24"/>
    <mergeCell ref="E22:E24"/>
    <mergeCell ref="F22:F24"/>
    <mergeCell ref="G6:G7"/>
    <mergeCell ref="G9:G10"/>
    <mergeCell ref="G11:G12"/>
    <mergeCell ref="G16:G18"/>
    <mergeCell ref="G20:G21"/>
  </mergeCells>
  <pageMargins left="0.7" right="0.7" top="0.75" bottom="0.75" header="0.3" footer="0.3"/>
  <pageSetup paperSize="9" orientation="portrait" verticalDpi="0"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9DFC45-158B-4A74-8CD3-3B44948F2995}">
  <sheetPr>
    <tabColor theme="8" tint="0.59999389629810485"/>
  </sheetPr>
  <dimension ref="B3:L74"/>
  <sheetViews>
    <sheetView zoomScale="90" zoomScaleNormal="90" workbookViewId="0">
      <selection activeCell="I38" sqref="I38"/>
    </sheetView>
  </sheetViews>
  <sheetFormatPr defaultColWidth="9.140625" defaultRowHeight="14.25" x14ac:dyDescent="0.2"/>
  <cols>
    <col min="1" max="1" width="9.140625" style="72"/>
    <col min="2" max="2" width="18.7109375" style="72" customWidth="1"/>
    <col min="3" max="3" width="13.7109375" style="72" customWidth="1"/>
    <col min="4" max="4" width="60.28515625" style="78" customWidth="1"/>
    <col min="5" max="5" width="27.140625" style="72" customWidth="1"/>
    <col min="6" max="6" width="33" style="72" customWidth="1"/>
    <col min="7" max="7" width="30.5703125" style="72" customWidth="1"/>
    <col min="8" max="8" width="15.7109375" style="72" customWidth="1"/>
    <col min="9" max="9" width="45.28515625" style="73" customWidth="1"/>
    <col min="10" max="10" width="16.7109375" style="81" customWidth="1"/>
    <col min="11" max="11" width="27.7109375" style="73" customWidth="1"/>
    <col min="12" max="16384" width="9.140625" style="72"/>
  </cols>
  <sheetData>
    <row r="3" spans="2:11" ht="27.75" customHeight="1" x14ac:dyDescent="0.2"/>
    <row r="4" spans="2:11" ht="15" thickBot="1" x14ac:dyDescent="0.25"/>
    <row r="5" spans="2:11" ht="15.75" thickBot="1" x14ac:dyDescent="0.3">
      <c r="B5" s="16" t="s">
        <v>109</v>
      </c>
      <c r="C5" s="6" t="s">
        <v>81</v>
      </c>
      <c r="D5" s="60" t="s">
        <v>82</v>
      </c>
      <c r="E5" s="1" t="s">
        <v>83</v>
      </c>
      <c r="F5" s="1" t="s">
        <v>274</v>
      </c>
      <c r="G5" s="1" t="s">
        <v>275</v>
      </c>
      <c r="H5" s="12" t="s">
        <v>84</v>
      </c>
      <c r="I5" s="20" t="s">
        <v>110</v>
      </c>
      <c r="J5" s="82" t="s">
        <v>86</v>
      </c>
      <c r="K5" s="20" t="s">
        <v>111</v>
      </c>
    </row>
    <row r="6" spans="2:11" x14ac:dyDescent="0.2">
      <c r="B6" s="86"/>
      <c r="C6" s="199">
        <v>1</v>
      </c>
      <c r="D6" s="225" t="s">
        <v>135</v>
      </c>
      <c r="E6" s="199" t="s">
        <v>46</v>
      </c>
      <c r="F6" s="238" t="s">
        <v>300</v>
      </c>
      <c r="G6" s="238" t="s">
        <v>299</v>
      </c>
      <c r="H6" s="203" t="s">
        <v>3</v>
      </c>
      <c r="I6" s="207" t="s">
        <v>456</v>
      </c>
      <c r="J6" s="199" t="s">
        <v>1</v>
      </c>
      <c r="K6" s="241" t="s">
        <v>112</v>
      </c>
    </row>
    <row r="7" spans="2:11" ht="39.75" customHeight="1" thickBot="1" x14ac:dyDescent="0.25">
      <c r="B7" s="202" t="s">
        <v>115</v>
      </c>
      <c r="C7" s="200"/>
      <c r="D7" s="226"/>
      <c r="E7" s="240"/>
      <c r="F7" s="239"/>
      <c r="G7" s="239"/>
      <c r="H7" s="242"/>
      <c r="I7" s="208"/>
      <c r="J7" s="200"/>
      <c r="K7" s="208"/>
    </row>
    <row r="8" spans="2:11" ht="44.25" customHeight="1" x14ac:dyDescent="0.2">
      <c r="B8" s="202"/>
      <c r="C8" s="199">
        <v>2</v>
      </c>
      <c r="D8" s="225" t="s">
        <v>136</v>
      </c>
      <c r="E8" s="199" t="s">
        <v>47</v>
      </c>
      <c r="F8" s="238" t="s">
        <v>302</v>
      </c>
      <c r="G8" s="238" t="s">
        <v>301</v>
      </c>
      <c r="H8" s="93" t="s">
        <v>3</v>
      </c>
      <c r="I8" s="133" t="s">
        <v>468</v>
      </c>
      <c r="J8" s="91" t="s">
        <v>1</v>
      </c>
      <c r="K8" s="94" t="s">
        <v>216</v>
      </c>
    </row>
    <row r="9" spans="2:11" ht="61.5" customHeight="1" x14ac:dyDescent="0.2">
      <c r="B9" s="202"/>
      <c r="C9" s="202"/>
      <c r="D9" s="230"/>
      <c r="E9" s="202"/>
      <c r="F9" s="243"/>
      <c r="G9" s="243"/>
      <c r="H9" s="93" t="s">
        <v>4</v>
      </c>
      <c r="I9" s="133" t="s">
        <v>469</v>
      </c>
      <c r="J9" s="91" t="s">
        <v>1</v>
      </c>
      <c r="K9" s="98" t="s">
        <v>156</v>
      </c>
    </row>
    <row r="10" spans="2:11" ht="39.75" customHeight="1" thickBot="1" x14ac:dyDescent="0.25">
      <c r="B10" s="202"/>
      <c r="C10" s="200"/>
      <c r="D10" s="226"/>
      <c r="E10" s="200"/>
      <c r="F10" s="239"/>
      <c r="G10" s="239"/>
      <c r="H10" s="97" t="s">
        <v>5</v>
      </c>
      <c r="I10" s="95" t="s">
        <v>457</v>
      </c>
      <c r="J10" s="89" t="s">
        <v>1</v>
      </c>
      <c r="K10" s="95" t="s">
        <v>73</v>
      </c>
    </row>
    <row r="11" spans="2:11" ht="61.5" customHeight="1" x14ac:dyDescent="0.2">
      <c r="B11" s="202"/>
      <c r="C11" s="232">
        <v>3</v>
      </c>
      <c r="D11" s="225" t="s">
        <v>137</v>
      </c>
      <c r="E11" s="199" t="s">
        <v>48</v>
      </c>
      <c r="F11" s="251" t="s">
        <v>304</v>
      </c>
      <c r="G11" s="238" t="s">
        <v>303</v>
      </c>
      <c r="H11" s="92" t="s">
        <v>3</v>
      </c>
      <c r="I11" s="86" t="s">
        <v>458</v>
      </c>
      <c r="J11" s="88" t="s">
        <v>1</v>
      </c>
      <c r="K11" s="98" t="s">
        <v>217</v>
      </c>
    </row>
    <row r="12" spans="2:11" ht="93.75" customHeight="1" x14ac:dyDescent="0.2">
      <c r="B12" s="202"/>
      <c r="C12" s="245"/>
      <c r="D12" s="230"/>
      <c r="E12" s="202"/>
      <c r="F12" s="252"/>
      <c r="G12" s="243"/>
      <c r="H12" s="93" t="s">
        <v>4</v>
      </c>
      <c r="I12" s="87" t="s">
        <v>470</v>
      </c>
      <c r="J12" s="110" t="s">
        <v>25</v>
      </c>
      <c r="K12" s="98" t="s">
        <v>74</v>
      </c>
    </row>
    <row r="13" spans="2:11" ht="82.5" customHeight="1" x14ac:dyDescent="0.2">
      <c r="B13" s="202"/>
      <c r="C13" s="245"/>
      <c r="D13" s="230"/>
      <c r="E13" s="202"/>
      <c r="F13" s="252"/>
      <c r="G13" s="243"/>
      <c r="H13" s="93" t="s">
        <v>5</v>
      </c>
      <c r="I13" s="129" t="s">
        <v>340</v>
      </c>
      <c r="J13" s="110" t="s">
        <v>1</v>
      </c>
      <c r="K13" s="98" t="s">
        <v>157</v>
      </c>
    </row>
    <row r="14" spans="2:11" ht="85.5" customHeight="1" x14ac:dyDescent="0.2">
      <c r="B14" s="202"/>
      <c r="C14" s="245"/>
      <c r="D14" s="230"/>
      <c r="E14" s="202"/>
      <c r="F14" s="252"/>
      <c r="G14" s="243"/>
      <c r="H14" s="93" t="s">
        <v>6</v>
      </c>
      <c r="I14" s="129" t="s">
        <v>471</v>
      </c>
      <c r="J14" s="110" t="s">
        <v>1</v>
      </c>
      <c r="K14" s="98" t="s">
        <v>158</v>
      </c>
    </row>
    <row r="15" spans="2:11" ht="87.75" customHeight="1" x14ac:dyDescent="0.2">
      <c r="B15" s="202"/>
      <c r="C15" s="245"/>
      <c r="D15" s="230"/>
      <c r="E15" s="202"/>
      <c r="F15" s="252"/>
      <c r="G15" s="243"/>
      <c r="H15" s="93" t="s">
        <v>20</v>
      </c>
      <c r="I15" s="129" t="s">
        <v>472</v>
      </c>
      <c r="J15" s="110" t="s">
        <v>25</v>
      </c>
      <c r="K15" s="98" t="s">
        <v>218</v>
      </c>
    </row>
    <row r="16" spans="2:11" ht="79.5" customHeight="1" x14ac:dyDescent="0.2">
      <c r="B16" s="202"/>
      <c r="C16" s="245"/>
      <c r="D16" s="230"/>
      <c r="E16" s="202"/>
      <c r="F16" s="252"/>
      <c r="G16" s="243"/>
      <c r="H16" s="93" t="s">
        <v>21</v>
      </c>
      <c r="I16" s="129" t="s">
        <v>473</v>
      </c>
      <c r="J16" s="110" t="s">
        <v>1</v>
      </c>
      <c r="K16" s="98" t="s">
        <v>159</v>
      </c>
    </row>
    <row r="17" spans="2:11" ht="79.5" customHeight="1" x14ac:dyDescent="0.2">
      <c r="B17" s="202"/>
      <c r="C17" s="245"/>
      <c r="D17" s="230"/>
      <c r="E17" s="202"/>
      <c r="F17" s="252"/>
      <c r="G17" s="243"/>
      <c r="H17" s="93" t="s">
        <v>22</v>
      </c>
      <c r="I17" s="129" t="s">
        <v>474</v>
      </c>
      <c r="J17" s="110" t="s">
        <v>1</v>
      </c>
      <c r="K17" s="98" t="s">
        <v>160</v>
      </c>
    </row>
    <row r="18" spans="2:11" ht="60" customHeight="1" x14ac:dyDescent="0.2">
      <c r="B18" s="202"/>
      <c r="C18" s="245"/>
      <c r="D18" s="230"/>
      <c r="E18" s="202"/>
      <c r="F18" s="252"/>
      <c r="G18" s="243"/>
      <c r="H18" s="93" t="s">
        <v>23</v>
      </c>
      <c r="I18" s="87" t="s">
        <v>475</v>
      </c>
      <c r="J18" s="110" t="s">
        <v>1</v>
      </c>
      <c r="K18" s="98" t="s">
        <v>161</v>
      </c>
    </row>
    <row r="19" spans="2:11" ht="57.75" customHeight="1" x14ac:dyDescent="0.2">
      <c r="B19" s="202"/>
      <c r="C19" s="245"/>
      <c r="D19" s="230"/>
      <c r="E19" s="202"/>
      <c r="F19" s="252"/>
      <c r="G19" s="243"/>
      <c r="H19" s="93" t="s">
        <v>24</v>
      </c>
      <c r="I19" s="129" t="s">
        <v>476</v>
      </c>
      <c r="J19" s="110" t="s">
        <v>1</v>
      </c>
      <c r="K19" s="98" t="s">
        <v>162</v>
      </c>
    </row>
    <row r="20" spans="2:11" ht="54.75" customHeight="1" thickBot="1" x14ac:dyDescent="0.25">
      <c r="B20" s="202"/>
      <c r="C20" s="233"/>
      <c r="D20" s="226"/>
      <c r="E20" s="200"/>
      <c r="F20" s="253"/>
      <c r="G20" s="239"/>
      <c r="H20" s="97" t="s">
        <v>26</v>
      </c>
      <c r="I20" s="131" t="s">
        <v>477</v>
      </c>
      <c r="J20" s="110" t="s">
        <v>1</v>
      </c>
      <c r="K20" s="95" t="s">
        <v>76</v>
      </c>
    </row>
    <row r="21" spans="2:11" ht="95.25" customHeight="1" x14ac:dyDescent="0.2">
      <c r="B21" s="202"/>
      <c r="C21" s="199">
        <v>4</v>
      </c>
      <c r="D21" s="225" t="s">
        <v>138</v>
      </c>
      <c r="E21" s="199" t="s">
        <v>49</v>
      </c>
      <c r="F21" s="221"/>
      <c r="G21" s="173"/>
      <c r="H21" s="93" t="s">
        <v>3</v>
      </c>
      <c r="I21" s="129" t="s">
        <v>478</v>
      </c>
      <c r="J21" s="88" t="s">
        <v>1</v>
      </c>
      <c r="K21" s="87" t="s">
        <v>270</v>
      </c>
    </row>
    <row r="22" spans="2:11" ht="99.75" customHeight="1" x14ac:dyDescent="0.2">
      <c r="B22" s="202"/>
      <c r="C22" s="202"/>
      <c r="D22" s="230"/>
      <c r="E22" s="202"/>
      <c r="F22" s="214"/>
      <c r="G22" s="173"/>
      <c r="H22" s="93" t="s">
        <v>4</v>
      </c>
      <c r="I22" s="129" t="s">
        <v>479</v>
      </c>
      <c r="J22" s="91" t="s">
        <v>1</v>
      </c>
      <c r="K22" s="87" t="s">
        <v>269</v>
      </c>
    </row>
    <row r="23" spans="2:11" ht="96.75" customHeight="1" x14ac:dyDescent="0.2">
      <c r="B23" s="202"/>
      <c r="C23" s="202"/>
      <c r="D23" s="230"/>
      <c r="E23" s="202"/>
      <c r="F23" s="214"/>
      <c r="G23" s="173"/>
      <c r="H23" s="93" t="s">
        <v>5</v>
      </c>
      <c r="I23" s="129" t="s">
        <v>480</v>
      </c>
      <c r="J23" s="91" t="s">
        <v>1</v>
      </c>
      <c r="K23" s="87" t="s">
        <v>270</v>
      </c>
    </row>
    <row r="24" spans="2:11" ht="96" customHeight="1" x14ac:dyDescent="0.2">
      <c r="B24" s="202"/>
      <c r="C24" s="202"/>
      <c r="D24" s="230"/>
      <c r="E24" s="202"/>
      <c r="F24" s="214"/>
      <c r="G24" s="173"/>
      <c r="H24" s="93" t="s">
        <v>6</v>
      </c>
      <c r="I24" s="129" t="s">
        <v>481</v>
      </c>
      <c r="J24" s="91" t="s">
        <v>1</v>
      </c>
      <c r="K24" s="87" t="s">
        <v>269</v>
      </c>
    </row>
    <row r="25" spans="2:11" ht="39.75" customHeight="1" thickBot="1" x14ac:dyDescent="0.25">
      <c r="B25" s="202"/>
      <c r="C25" s="200"/>
      <c r="D25" s="226"/>
      <c r="E25" s="200"/>
      <c r="F25" s="215"/>
      <c r="G25" s="172"/>
      <c r="H25" s="97" t="s">
        <v>20</v>
      </c>
      <c r="I25" s="90" t="s">
        <v>459</v>
      </c>
      <c r="J25" s="89" t="s">
        <v>1</v>
      </c>
      <c r="K25" s="90" t="s">
        <v>113</v>
      </c>
    </row>
    <row r="26" spans="2:11" ht="82.5" customHeight="1" x14ac:dyDescent="0.2">
      <c r="B26" s="202"/>
      <c r="C26" s="199">
        <v>5</v>
      </c>
      <c r="D26" s="225" t="s">
        <v>140</v>
      </c>
      <c r="E26" s="199" t="s">
        <v>51</v>
      </c>
      <c r="F26" s="234" t="s">
        <v>308</v>
      </c>
      <c r="G26" s="234" t="s">
        <v>307</v>
      </c>
      <c r="H26" s="93" t="s">
        <v>3</v>
      </c>
      <c r="I26" s="129" t="s">
        <v>482</v>
      </c>
      <c r="J26" s="91" t="s">
        <v>1</v>
      </c>
      <c r="K26" s="87" t="s">
        <v>112</v>
      </c>
    </row>
    <row r="27" spans="2:11" ht="53.25" customHeight="1" thickBot="1" x14ac:dyDescent="0.25">
      <c r="B27" s="202"/>
      <c r="C27" s="200"/>
      <c r="D27" s="230"/>
      <c r="E27" s="200"/>
      <c r="F27" s="235"/>
      <c r="G27" s="235"/>
      <c r="H27" s="97" t="s">
        <v>4</v>
      </c>
      <c r="I27" s="87" t="s">
        <v>460</v>
      </c>
      <c r="J27" s="89" t="s">
        <v>1</v>
      </c>
      <c r="K27" s="87" t="s">
        <v>113</v>
      </c>
    </row>
    <row r="28" spans="2:11" ht="69" customHeight="1" x14ac:dyDescent="0.2">
      <c r="B28" s="202"/>
      <c r="C28" s="199">
        <v>6</v>
      </c>
      <c r="D28" s="225" t="s">
        <v>124</v>
      </c>
      <c r="E28" s="199" t="s">
        <v>35</v>
      </c>
      <c r="F28" s="234" t="s">
        <v>285</v>
      </c>
      <c r="G28" s="234" t="s">
        <v>284</v>
      </c>
      <c r="H28" s="93" t="s">
        <v>3</v>
      </c>
      <c r="I28" s="86" t="s">
        <v>483</v>
      </c>
      <c r="J28" s="91" t="s">
        <v>1</v>
      </c>
      <c r="K28" s="86" t="s">
        <v>170</v>
      </c>
    </row>
    <row r="29" spans="2:11" ht="113.25" customHeight="1" x14ac:dyDescent="0.2">
      <c r="B29" s="202"/>
      <c r="C29" s="202"/>
      <c r="D29" s="230"/>
      <c r="E29" s="202"/>
      <c r="F29" s="247"/>
      <c r="G29" s="247"/>
      <c r="H29" s="93" t="s">
        <v>4</v>
      </c>
      <c r="I29" s="129" t="s">
        <v>484</v>
      </c>
      <c r="J29" s="91" t="s">
        <v>1</v>
      </c>
      <c r="K29" s="129" t="s">
        <v>171</v>
      </c>
    </row>
    <row r="30" spans="2:11" ht="43.5" customHeight="1" thickBot="1" x14ac:dyDescent="0.25">
      <c r="B30" s="202"/>
      <c r="C30" s="200"/>
      <c r="D30" s="226"/>
      <c r="E30" s="200"/>
      <c r="F30" s="235"/>
      <c r="G30" s="235"/>
      <c r="H30" s="97" t="s">
        <v>5</v>
      </c>
      <c r="I30" s="90" t="s">
        <v>461</v>
      </c>
      <c r="J30" s="89" t="s">
        <v>1</v>
      </c>
      <c r="K30" s="90" t="s">
        <v>113</v>
      </c>
    </row>
    <row r="31" spans="2:11" ht="77.25" customHeight="1" x14ac:dyDescent="0.2">
      <c r="B31" s="202"/>
      <c r="C31" s="199">
        <v>7</v>
      </c>
      <c r="D31" s="225" t="s">
        <v>144</v>
      </c>
      <c r="E31" s="199" t="s">
        <v>55</v>
      </c>
      <c r="F31" s="234" t="s">
        <v>313</v>
      </c>
      <c r="G31" s="234" t="s">
        <v>312</v>
      </c>
      <c r="H31" s="92" t="s">
        <v>3</v>
      </c>
      <c r="I31" s="86" t="s">
        <v>485</v>
      </c>
      <c r="J31" s="91" t="s">
        <v>1</v>
      </c>
      <c r="K31" s="87" t="s">
        <v>172</v>
      </c>
    </row>
    <row r="32" spans="2:11" ht="81.75" customHeight="1" x14ac:dyDescent="0.2">
      <c r="B32" s="202"/>
      <c r="C32" s="202"/>
      <c r="D32" s="230"/>
      <c r="E32" s="202"/>
      <c r="F32" s="247"/>
      <c r="G32" s="247"/>
      <c r="H32" s="93" t="s">
        <v>4</v>
      </c>
      <c r="I32" s="129" t="s">
        <v>486</v>
      </c>
      <c r="J32" s="91" t="s">
        <v>1</v>
      </c>
      <c r="K32" s="87" t="s">
        <v>173</v>
      </c>
    </row>
    <row r="33" spans="2:11" ht="45" customHeight="1" x14ac:dyDescent="0.2">
      <c r="B33" s="202"/>
      <c r="C33" s="202"/>
      <c r="D33" s="230"/>
      <c r="E33" s="202"/>
      <c r="F33" s="247"/>
      <c r="G33" s="247"/>
      <c r="H33" s="93" t="s">
        <v>5</v>
      </c>
      <c r="I33" s="87" t="s">
        <v>487</v>
      </c>
      <c r="J33" s="91" t="s">
        <v>1</v>
      </c>
      <c r="K33" s="87" t="s">
        <v>172</v>
      </c>
    </row>
    <row r="34" spans="2:11" ht="81.75" customHeight="1" x14ac:dyDescent="0.2">
      <c r="B34" s="202"/>
      <c r="C34" s="202"/>
      <c r="D34" s="230"/>
      <c r="E34" s="202"/>
      <c r="F34" s="247"/>
      <c r="G34" s="247"/>
      <c r="H34" s="93" t="s">
        <v>6</v>
      </c>
      <c r="I34" s="129" t="s">
        <v>488</v>
      </c>
      <c r="J34" s="91" t="s">
        <v>1</v>
      </c>
      <c r="K34" s="87" t="s">
        <v>172</v>
      </c>
    </row>
    <row r="35" spans="2:11" ht="79.5" customHeight="1" x14ac:dyDescent="0.2">
      <c r="B35" s="202"/>
      <c r="C35" s="202"/>
      <c r="D35" s="230"/>
      <c r="E35" s="202"/>
      <c r="F35" s="247"/>
      <c r="G35" s="247"/>
      <c r="H35" s="93" t="s">
        <v>20</v>
      </c>
      <c r="I35" s="129" t="s">
        <v>489</v>
      </c>
      <c r="J35" s="91" t="s">
        <v>1</v>
      </c>
      <c r="K35" s="87" t="s">
        <v>173</v>
      </c>
    </row>
    <row r="36" spans="2:11" ht="51.75" customHeight="1" thickBot="1" x14ac:dyDescent="0.25">
      <c r="B36" s="202"/>
      <c r="C36" s="202"/>
      <c r="D36" s="230"/>
      <c r="E36" s="200"/>
      <c r="F36" s="235"/>
      <c r="G36" s="235"/>
      <c r="H36" s="93" t="s">
        <v>21</v>
      </c>
      <c r="I36" s="90" t="s">
        <v>462</v>
      </c>
      <c r="J36" s="89" t="s">
        <v>1</v>
      </c>
      <c r="K36" s="87" t="s">
        <v>113</v>
      </c>
    </row>
    <row r="37" spans="2:11" ht="100.5" customHeight="1" x14ac:dyDescent="0.2">
      <c r="B37" s="202"/>
      <c r="C37" s="199">
        <v>8</v>
      </c>
      <c r="D37" s="225" t="s">
        <v>146</v>
      </c>
      <c r="E37" s="199" t="s">
        <v>57</v>
      </c>
      <c r="F37" s="234" t="s">
        <v>296</v>
      </c>
      <c r="G37" s="234" t="s">
        <v>295</v>
      </c>
      <c r="H37" s="92" t="s">
        <v>3</v>
      </c>
      <c r="I37" s="128" t="s">
        <v>559</v>
      </c>
      <c r="J37" s="91" t="s">
        <v>1</v>
      </c>
      <c r="K37" s="86" t="s">
        <v>177</v>
      </c>
    </row>
    <row r="38" spans="2:11" ht="38.25" customHeight="1" thickBot="1" x14ac:dyDescent="0.25">
      <c r="B38" s="202"/>
      <c r="C38" s="202"/>
      <c r="D38" s="230"/>
      <c r="E38" s="202"/>
      <c r="F38" s="247"/>
      <c r="G38" s="235"/>
      <c r="H38" s="97" t="s">
        <v>4</v>
      </c>
      <c r="I38" s="87" t="s">
        <v>463</v>
      </c>
      <c r="J38" s="89" t="s">
        <v>1</v>
      </c>
      <c r="K38" s="90" t="s">
        <v>113</v>
      </c>
    </row>
    <row r="39" spans="2:11" ht="88.5" customHeight="1" x14ac:dyDescent="0.2">
      <c r="B39" s="202"/>
      <c r="C39" s="199">
        <v>9</v>
      </c>
      <c r="D39" s="225" t="s">
        <v>219</v>
      </c>
      <c r="E39" s="199" t="s">
        <v>60</v>
      </c>
      <c r="F39" s="234" t="s">
        <v>322</v>
      </c>
      <c r="G39" s="234" t="s">
        <v>321</v>
      </c>
      <c r="H39" s="93" t="s">
        <v>3</v>
      </c>
      <c r="I39" s="86" t="s">
        <v>490</v>
      </c>
      <c r="J39" s="88" t="s">
        <v>1</v>
      </c>
      <c r="K39" s="87" t="s">
        <v>112</v>
      </c>
    </row>
    <row r="40" spans="2:11" ht="74.25" customHeight="1" x14ac:dyDescent="0.2">
      <c r="B40" s="202"/>
      <c r="C40" s="202"/>
      <c r="D40" s="230"/>
      <c r="E40" s="202"/>
      <c r="F40" s="247"/>
      <c r="G40" s="247"/>
      <c r="H40" s="93" t="s">
        <v>4</v>
      </c>
      <c r="I40" s="87" t="s">
        <v>491</v>
      </c>
      <c r="J40" s="91" t="s">
        <v>1</v>
      </c>
      <c r="K40" s="87" t="s">
        <v>112</v>
      </c>
    </row>
    <row r="41" spans="2:11" ht="43.5" thickBot="1" x14ac:dyDescent="0.25">
      <c r="B41" s="202"/>
      <c r="C41" s="200"/>
      <c r="D41" s="226"/>
      <c r="E41" s="200"/>
      <c r="F41" s="235"/>
      <c r="G41" s="235"/>
      <c r="H41" s="93" t="s">
        <v>5</v>
      </c>
      <c r="I41" s="90" t="s">
        <v>464</v>
      </c>
      <c r="J41" s="91" t="s">
        <v>1</v>
      </c>
      <c r="K41" s="87" t="s">
        <v>69</v>
      </c>
    </row>
    <row r="42" spans="2:11" ht="138.75" customHeight="1" x14ac:dyDescent="0.2">
      <c r="B42" s="202"/>
      <c r="C42" s="199">
        <v>10</v>
      </c>
      <c r="D42" s="225" t="s">
        <v>149</v>
      </c>
      <c r="E42" s="199" t="s">
        <v>61</v>
      </c>
      <c r="F42" s="234" t="s">
        <v>324</v>
      </c>
      <c r="G42" s="234" t="s">
        <v>323</v>
      </c>
      <c r="H42" s="92" t="s">
        <v>3</v>
      </c>
      <c r="I42" s="129" t="s">
        <v>492</v>
      </c>
      <c r="J42" s="88" t="s">
        <v>1</v>
      </c>
      <c r="K42" s="128" t="s">
        <v>186</v>
      </c>
    </row>
    <row r="43" spans="2:11" ht="142.5" customHeight="1" x14ac:dyDescent="0.2">
      <c r="B43" s="202"/>
      <c r="C43" s="202"/>
      <c r="D43" s="230"/>
      <c r="E43" s="202"/>
      <c r="F43" s="247"/>
      <c r="G43" s="247"/>
      <c r="H43" s="93" t="s">
        <v>4</v>
      </c>
      <c r="I43" s="129" t="s">
        <v>493</v>
      </c>
      <c r="J43" s="91" t="s">
        <v>1</v>
      </c>
      <c r="K43" s="129" t="s">
        <v>187</v>
      </c>
    </row>
    <row r="44" spans="2:11" ht="137.25" customHeight="1" x14ac:dyDescent="0.2">
      <c r="B44" s="202"/>
      <c r="C44" s="202"/>
      <c r="D44" s="230"/>
      <c r="E44" s="202"/>
      <c r="F44" s="247"/>
      <c r="G44" s="247"/>
      <c r="H44" s="93" t="s">
        <v>5</v>
      </c>
      <c r="I44" s="129" t="s">
        <v>494</v>
      </c>
      <c r="J44" s="91" t="s">
        <v>1</v>
      </c>
      <c r="K44" s="129" t="s">
        <v>188</v>
      </c>
    </row>
    <row r="45" spans="2:11" ht="145.5" customHeight="1" x14ac:dyDescent="0.2">
      <c r="B45" s="202"/>
      <c r="C45" s="202"/>
      <c r="D45" s="230"/>
      <c r="E45" s="202"/>
      <c r="F45" s="247"/>
      <c r="G45" s="247"/>
      <c r="H45" s="93" t="s">
        <v>6</v>
      </c>
      <c r="I45" s="129" t="s">
        <v>495</v>
      </c>
      <c r="J45" s="91" t="s">
        <v>1</v>
      </c>
      <c r="K45" s="129" t="s">
        <v>189</v>
      </c>
    </row>
    <row r="46" spans="2:11" ht="136.5" customHeight="1" x14ac:dyDescent="0.2">
      <c r="B46" s="202"/>
      <c r="C46" s="202"/>
      <c r="D46" s="230"/>
      <c r="E46" s="202"/>
      <c r="F46" s="247"/>
      <c r="G46" s="247"/>
      <c r="H46" s="93" t="s">
        <v>20</v>
      </c>
      <c r="I46" s="129" t="s">
        <v>496</v>
      </c>
      <c r="J46" s="91" t="s">
        <v>1</v>
      </c>
      <c r="K46" s="129" t="s">
        <v>190</v>
      </c>
    </row>
    <row r="47" spans="2:11" ht="142.5" customHeight="1" x14ac:dyDescent="0.2">
      <c r="B47" s="202"/>
      <c r="C47" s="202"/>
      <c r="D47" s="230"/>
      <c r="E47" s="202"/>
      <c r="F47" s="247"/>
      <c r="G47" s="247"/>
      <c r="H47" s="93" t="s">
        <v>21</v>
      </c>
      <c r="I47" s="129" t="s">
        <v>497</v>
      </c>
      <c r="J47" s="91" t="s">
        <v>1</v>
      </c>
      <c r="K47" s="129" t="s">
        <v>191</v>
      </c>
    </row>
    <row r="48" spans="2:11" ht="147" customHeight="1" x14ac:dyDescent="0.2">
      <c r="B48" s="202"/>
      <c r="C48" s="202"/>
      <c r="D48" s="230"/>
      <c r="E48" s="202"/>
      <c r="F48" s="247"/>
      <c r="G48" s="247"/>
      <c r="H48" s="93" t="s">
        <v>22</v>
      </c>
      <c r="I48" s="129" t="s">
        <v>498</v>
      </c>
      <c r="J48" s="91" t="s">
        <v>1</v>
      </c>
      <c r="K48" s="129" t="s">
        <v>192</v>
      </c>
    </row>
    <row r="49" spans="2:11" ht="129" customHeight="1" x14ac:dyDescent="0.2">
      <c r="B49" s="202"/>
      <c r="C49" s="202"/>
      <c r="D49" s="230"/>
      <c r="E49" s="202"/>
      <c r="F49" s="247"/>
      <c r="G49" s="247"/>
      <c r="H49" s="93" t="s">
        <v>23</v>
      </c>
      <c r="I49" s="129" t="s">
        <v>499</v>
      </c>
      <c r="J49" s="91" t="s">
        <v>1</v>
      </c>
      <c r="K49" s="129" t="s">
        <v>189</v>
      </c>
    </row>
    <row r="50" spans="2:11" ht="57.75" customHeight="1" thickBot="1" x14ac:dyDescent="0.25">
      <c r="B50" s="202"/>
      <c r="C50" s="200"/>
      <c r="D50" s="230"/>
      <c r="E50" s="202"/>
      <c r="F50" s="247"/>
      <c r="G50" s="235"/>
      <c r="H50" s="93" t="s">
        <v>24</v>
      </c>
      <c r="I50" s="129" t="s">
        <v>465</v>
      </c>
      <c r="J50" s="91" t="s">
        <v>1</v>
      </c>
      <c r="K50" s="90" t="s">
        <v>113</v>
      </c>
    </row>
    <row r="51" spans="2:11" ht="75" customHeight="1" x14ac:dyDescent="0.2">
      <c r="B51" s="202"/>
      <c r="C51" s="199">
        <v>11</v>
      </c>
      <c r="D51" s="225" t="s">
        <v>150</v>
      </c>
      <c r="E51" s="199" t="s">
        <v>62</v>
      </c>
      <c r="F51" s="234" t="s">
        <v>326</v>
      </c>
      <c r="G51" s="234" t="s">
        <v>325</v>
      </c>
      <c r="H51" s="92" t="s">
        <v>3</v>
      </c>
      <c r="I51" s="128" t="s">
        <v>427</v>
      </c>
      <c r="J51" s="88" t="s">
        <v>1</v>
      </c>
      <c r="K51" s="129" t="s">
        <v>193</v>
      </c>
    </row>
    <row r="52" spans="2:11" ht="70.5" customHeight="1" x14ac:dyDescent="0.2">
      <c r="B52" s="202"/>
      <c r="C52" s="202"/>
      <c r="D52" s="230"/>
      <c r="E52" s="202"/>
      <c r="F52" s="247"/>
      <c r="G52" s="247"/>
      <c r="H52" s="93" t="s">
        <v>4</v>
      </c>
      <c r="I52" s="129" t="s">
        <v>428</v>
      </c>
      <c r="J52" s="91" t="s">
        <v>1</v>
      </c>
      <c r="K52" s="129" t="s">
        <v>194</v>
      </c>
    </row>
    <row r="53" spans="2:11" ht="76.5" customHeight="1" x14ac:dyDescent="0.2">
      <c r="B53" s="202"/>
      <c r="C53" s="202"/>
      <c r="D53" s="230"/>
      <c r="E53" s="202"/>
      <c r="F53" s="247"/>
      <c r="G53" s="247"/>
      <c r="H53" s="93" t="s">
        <v>5</v>
      </c>
      <c r="I53" s="129" t="s">
        <v>429</v>
      </c>
      <c r="J53" s="91" t="s">
        <v>1</v>
      </c>
      <c r="K53" s="129" t="s">
        <v>195</v>
      </c>
    </row>
    <row r="54" spans="2:11" ht="69" customHeight="1" x14ac:dyDescent="0.2">
      <c r="B54" s="202"/>
      <c r="C54" s="202"/>
      <c r="D54" s="230"/>
      <c r="E54" s="202"/>
      <c r="F54" s="247"/>
      <c r="G54" s="247"/>
      <c r="H54" s="93" t="s">
        <v>6</v>
      </c>
      <c r="I54" s="129" t="s">
        <v>430</v>
      </c>
      <c r="J54" s="91" t="s">
        <v>1</v>
      </c>
      <c r="K54" s="129" t="s">
        <v>196</v>
      </c>
    </row>
    <row r="55" spans="2:11" ht="79.5" customHeight="1" x14ac:dyDescent="0.2">
      <c r="B55" s="202"/>
      <c r="C55" s="202"/>
      <c r="D55" s="230"/>
      <c r="E55" s="202"/>
      <c r="F55" s="247"/>
      <c r="G55" s="247"/>
      <c r="H55" s="93" t="s">
        <v>20</v>
      </c>
      <c r="I55" s="87" t="s">
        <v>431</v>
      </c>
      <c r="J55" s="91" t="s">
        <v>1</v>
      </c>
      <c r="K55" s="129" t="s">
        <v>197</v>
      </c>
    </row>
    <row r="56" spans="2:11" ht="36" customHeight="1" thickBot="1" x14ac:dyDescent="0.25">
      <c r="B56" s="202"/>
      <c r="C56" s="200"/>
      <c r="D56" s="230"/>
      <c r="E56" s="202"/>
      <c r="F56" s="247"/>
      <c r="G56" s="235"/>
      <c r="H56" s="93" t="s">
        <v>21</v>
      </c>
      <c r="I56" s="129" t="s">
        <v>369</v>
      </c>
      <c r="J56" s="89" t="s">
        <v>1</v>
      </c>
      <c r="K56" s="90" t="s">
        <v>113</v>
      </c>
    </row>
    <row r="57" spans="2:11" ht="45.75" customHeight="1" x14ac:dyDescent="0.2">
      <c r="B57" s="202"/>
      <c r="C57" s="199">
        <v>12</v>
      </c>
      <c r="D57" s="225" t="s">
        <v>151</v>
      </c>
      <c r="E57" s="199" t="s">
        <v>63</v>
      </c>
      <c r="F57" s="234" t="s">
        <v>328</v>
      </c>
      <c r="G57" s="234" t="s">
        <v>327</v>
      </c>
      <c r="H57" s="92" t="s">
        <v>3</v>
      </c>
      <c r="I57" s="86" t="s">
        <v>432</v>
      </c>
      <c r="J57" s="91" t="s">
        <v>1</v>
      </c>
      <c r="K57" s="87" t="s">
        <v>112</v>
      </c>
    </row>
    <row r="58" spans="2:11" ht="38.25" customHeight="1" thickBot="1" x14ac:dyDescent="0.25">
      <c r="B58" s="202"/>
      <c r="C58" s="200"/>
      <c r="D58" s="230"/>
      <c r="E58" s="202"/>
      <c r="F58" s="235"/>
      <c r="G58" s="235"/>
      <c r="H58" s="97" t="s">
        <v>4</v>
      </c>
      <c r="I58" s="87" t="s">
        <v>370</v>
      </c>
      <c r="J58" s="91" t="s">
        <v>1</v>
      </c>
      <c r="K58" s="90" t="s">
        <v>113</v>
      </c>
    </row>
    <row r="59" spans="2:11" ht="70.5" customHeight="1" x14ac:dyDescent="0.2">
      <c r="B59" s="202"/>
      <c r="C59" s="199">
        <v>13</v>
      </c>
      <c r="D59" s="225" t="s">
        <v>152</v>
      </c>
      <c r="E59" s="199" t="s">
        <v>64</v>
      </c>
      <c r="F59" s="234" t="s">
        <v>283</v>
      </c>
      <c r="G59" s="234" t="s">
        <v>282</v>
      </c>
      <c r="H59" s="93" t="s">
        <v>3</v>
      </c>
      <c r="I59" s="86" t="s">
        <v>500</v>
      </c>
      <c r="J59" s="88" t="s">
        <v>1</v>
      </c>
      <c r="K59" s="87" t="s">
        <v>112</v>
      </c>
    </row>
    <row r="60" spans="2:11" ht="56.25" customHeight="1" x14ac:dyDescent="0.2">
      <c r="B60" s="202"/>
      <c r="C60" s="202"/>
      <c r="D60" s="230"/>
      <c r="E60" s="202"/>
      <c r="F60" s="247"/>
      <c r="G60" s="247"/>
      <c r="H60" s="93" t="s">
        <v>4</v>
      </c>
      <c r="I60" s="87" t="s">
        <v>501</v>
      </c>
      <c r="J60" s="91" t="s">
        <v>1</v>
      </c>
      <c r="K60" s="87" t="s">
        <v>70</v>
      </c>
    </row>
    <row r="61" spans="2:11" ht="92.25" customHeight="1" x14ac:dyDescent="0.2">
      <c r="B61" s="202"/>
      <c r="C61" s="202"/>
      <c r="D61" s="230"/>
      <c r="E61" s="202"/>
      <c r="F61" s="247"/>
      <c r="G61" s="247"/>
      <c r="H61" s="93" t="s">
        <v>5</v>
      </c>
      <c r="I61" s="129" t="s">
        <v>502</v>
      </c>
      <c r="J61" s="91" t="s">
        <v>1</v>
      </c>
      <c r="K61" s="87" t="s">
        <v>113</v>
      </c>
    </row>
    <row r="62" spans="2:11" ht="69" customHeight="1" thickBot="1" x14ac:dyDescent="0.25">
      <c r="B62" s="202"/>
      <c r="C62" s="200"/>
      <c r="D62" s="226"/>
      <c r="E62" s="200"/>
      <c r="F62" s="235"/>
      <c r="G62" s="235"/>
      <c r="H62" s="93" t="s">
        <v>6</v>
      </c>
      <c r="I62" s="87" t="s">
        <v>371</v>
      </c>
      <c r="J62" s="91" t="s">
        <v>1</v>
      </c>
      <c r="K62" s="87" t="s">
        <v>113</v>
      </c>
    </row>
    <row r="63" spans="2:11" ht="85.5" customHeight="1" x14ac:dyDescent="0.2">
      <c r="B63" s="202"/>
      <c r="C63" s="199">
        <v>14</v>
      </c>
      <c r="D63" s="225" t="s">
        <v>153</v>
      </c>
      <c r="E63" s="199" t="s">
        <v>65</v>
      </c>
      <c r="F63" s="234" t="s">
        <v>283</v>
      </c>
      <c r="G63" s="234" t="s">
        <v>282</v>
      </c>
      <c r="H63" s="92" t="s">
        <v>3</v>
      </c>
      <c r="I63" s="86" t="s">
        <v>503</v>
      </c>
      <c r="J63" s="88" t="s">
        <v>1</v>
      </c>
      <c r="K63" s="86" t="s">
        <v>112</v>
      </c>
    </row>
    <row r="64" spans="2:11" ht="97.5" customHeight="1" x14ac:dyDescent="0.2">
      <c r="B64" s="91"/>
      <c r="C64" s="202"/>
      <c r="D64" s="230"/>
      <c r="E64" s="202"/>
      <c r="F64" s="247"/>
      <c r="G64" s="247"/>
      <c r="H64" s="93" t="s">
        <v>4</v>
      </c>
      <c r="I64" s="87" t="s">
        <v>504</v>
      </c>
      <c r="J64" s="91" t="s">
        <v>1</v>
      </c>
      <c r="K64" s="87" t="s">
        <v>112</v>
      </c>
    </row>
    <row r="65" spans="2:12" ht="100.5" customHeight="1" x14ac:dyDescent="0.2">
      <c r="B65" s="91"/>
      <c r="C65" s="202"/>
      <c r="D65" s="230"/>
      <c r="E65" s="202"/>
      <c r="F65" s="247"/>
      <c r="G65" s="247"/>
      <c r="H65" s="93" t="s">
        <v>5</v>
      </c>
      <c r="I65" s="129" t="s">
        <v>505</v>
      </c>
      <c r="J65" s="91" t="s">
        <v>1</v>
      </c>
      <c r="K65" s="87" t="s">
        <v>112</v>
      </c>
    </row>
    <row r="66" spans="2:12" ht="63" customHeight="1" x14ac:dyDescent="0.2">
      <c r="B66" s="91"/>
      <c r="C66" s="202"/>
      <c r="D66" s="230"/>
      <c r="E66" s="202"/>
      <c r="F66" s="247"/>
      <c r="G66" s="247"/>
      <c r="H66" s="93" t="s">
        <v>6</v>
      </c>
      <c r="I66" s="148" t="s">
        <v>506</v>
      </c>
      <c r="J66" s="91" t="s">
        <v>1</v>
      </c>
      <c r="K66" s="87" t="s">
        <v>70</v>
      </c>
    </row>
    <row r="67" spans="2:12" ht="41.25" customHeight="1" thickBot="1" x14ac:dyDescent="0.25">
      <c r="B67" s="91"/>
      <c r="C67" s="200"/>
      <c r="D67" s="226"/>
      <c r="E67" s="200"/>
      <c r="F67" s="235"/>
      <c r="G67" s="235"/>
      <c r="H67" s="97" t="s">
        <v>20</v>
      </c>
      <c r="I67" s="131" t="s">
        <v>466</v>
      </c>
      <c r="J67" s="89" t="s">
        <v>1</v>
      </c>
      <c r="K67" s="90" t="s">
        <v>113</v>
      </c>
    </row>
    <row r="68" spans="2:12" ht="52.5" customHeight="1" x14ac:dyDescent="0.2">
      <c r="B68" s="199" t="s">
        <v>117</v>
      </c>
      <c r="C68" s="199">
        <v>24</v>
      </c>
      <c r="D68" s="225" t="s">
        <v>123</v>
      </c>
      <c r="E68" s="199" t="s">
        <v>33</v>
      </c>
      <c r="F68" s="218"/>
      <c r="G68" s="168"/>
      <c r="H68" s="92" t="s">
        <v>3</v>
      </c>
      <c r="I68" s="128" t="s">
        <v>507</v>
      </c>
      <c r="J68" s="88" t="s">
        <v>18</v>
      </c>
      <c r="K68" s="73" t="s">
        <v>71</v>
      </c>
      <c r="L68" s="118"/>
    </row>
    <row r="69" spans="2:12" ht="41.25" customHeight="1" thickBot="1" x14ac:dyDescent="0.25">
      <c r="B69" s="202"/>
      <c r="C69" s="202"/>
      <c r="D69" s="230"/>
      <c r="E69" s="231"/>
      <c r="F69" s="210"/>
      <c r="G69" s="165"/>
      <c r="H69" s="93" t="s">
        <v>4</v>
      </c>
      <c r="I69" s="129" t="s">
        <v>467</v>
      </c>
      <c r="J69" s="91" t="s">
        <v>1</v>
      </c>
      <c r="K69" s="103" t="s">
        <v>69</v>
      </c>
    </row>
    <row r="70" spans="2:12" ht="23.25" customHeight="1" thickBot="1" x14ac:dyDescent="0.25">
      <c r="B70" s="200"/>
      <c r="C70" s="104">
        <v>25</v>
      </c>
      <c r="D70" s="106" t="s">
        <v>116</v>
      </c>
      <c r="E70" s="104" t="s">
        <v>34</v>
      </c>
      <c r="F70" s="112"/>
      <c r="G70" s="112"/>
      <c r="H70" s="108" t="s">
        <v>3</v>
      </c>
      <c r="I70" s="160" t="s">
        <v>376</v>
      </c>
      <c r="J70" s="88" t="s">
        <v>18</v>
      </c>
      <c r="K70" s="109">
        <v>0</v>
      </c>
    </row>
    <row r="71" spans="2:12" x14ac:dyDescent="0.2">
      <c r="J71" s="114"/>
    </row>
    <row r="72" spans="2:12" x14ac:dyDescent="0.2">
      <c r="B72" s="74"/>
      <c r="C72" s="74"/>
      <c r="D72" s="80"/>
      <c r="E72" s="74"/>
      <c r="F72" s="74"/>
      <c r="G72" s="74"/>
      <c r="H72" s="74"/>
      <c r="I72" s="75"/>
      <c r="J72" s="85"/>
      <c r="K72" s="75"/>
    </row>
    <row r="73" spans="2:12" x14ac:dyDescent="0.2">
      <c r="B73" s="74"/>
      <c r="C73" s="74"/>
      <c r="D73" s="80"/>
      <c r="E73" s="74"/>
      <c r="F73" s="74"/>
      <c r="G73" s="74"/>
      <c r="H73" s="74"/>
      <c r="I73" s="75"/>
      <c r="J73" s="85"/>
      <c r="K73" s="75"/>
    </row>
    <row r="74" spans="2:12" x14ac:dyDescent="0.2">
      <c r="B74" s="224"/>
      <c r="C74" s="224"/>
      <c r="D74" s="224"/>
      <c r="E74" s="224"/>
      <c r="F74" s="224"/>
      <c r="G74" s="224"/>
      <c r="H74" s="224"/>
      <c r="I74" s="224"/>
      <c r="J74" s="224"/>
      <c r="K74" s="224"/>
    </row>
  </sheetData>
  <mergeCells count="80">
    <mergeCell ref="F31:F36"/>
    <mergeCell ref="J6:J7"/>
    <mergeCell ref="K6:K7"/>
    <mergeCell ref="B7:B63"/>
    <mergeCell ref="C8:C10"/>
    <mergeCell ref="D8:D10"/>
    <mergeCell ref="E8:E10"/>
    <mergeCell ref="F8:F10"/>
    <mergeCell ref="C11:C20"/>
    <mergeCell ref="D11:D20"/>
    <mergeCell ref="E11:E20"/>
    <mergeCell ref="C6:C7"/>
    <mergeCell ref="D6:D7"/>
    <mergeCell ref="E6:E7"/>
    <mergeCell ref="F6:F7"/>
    <mergeCell ref="H6:H7"/>
    <mergeCell ref="I6:I7"/>
    <mergeCell ref="F11:F20"/>
    <mergeCell ref="C21:C25"/>
    <mergeCell ref="D21:D25"/>
    <mergeCell ref="E21:E25"/>
    <mergeCell ref="F21:F25"/>
    <mergeCell ref="G6:G7"/>
    <mergeCell ref="G8:G10"/>
    <mergeCell ref="G11:G20"/>
    <mergeCell ref="F28:F30"/>
    <mergeCell ref="C26:C27"/>
    <mergeCell ref="D26:D27"/>
    <mergeCell ref="E26:E27"/>
    <mergeCell ref="F26:F27"/>
    <mergeCell ref="C31:C36"/>
    <mergeCell ref="D31:D36"/>
    <mergeCell ref="C28:C30"/>
    <mergeCell ref="D28:D30"/>
    <mergeCell ref="E28:E30"/>
    <mergeCell ref="E31:E36"/>
    <mergeCell ref="C39:C41"/>
    <mergeCell ref="D39:D41"/>
    <mergeCell ref="E39:E41"/>
    <mergeCell ref="F39:F41"/>
    <mergeCell ref="C37:C38"/>
    <mergeCell ref="D37:D38"/>
    <mergeCell ref="E37:E38"/>
    <mergeCell ref="F37:F38"/>
    <mergeCell ref="C42:C50"/>
    <mergeCell ref="D42:D50"/>
    <mergeCell ref="E42:E50"/>
    <mergeCell ref="F42:F50"/>
    <mergeCell ref="C51:C56"/>
    <mergeCell ref="D51:D56"/>
    <mergeCell ref="E51:E56"/>
    <mergeCell ref="F51:F56"/>
    <mergeCell ref="C57:C58"/>
    <mergeCell ref="D57:D58"/>
    <mergeCell ref="E57:E58"/>
    <mergeCell ref="F57:F58"/>
    <mergeCell ref="C59:C62"/>
    <mergeCell ref="D59:D62"/>
    <mergeCell ref="E59:E62"/>
    <mergeCell ref="F59:F62"/>
    <mergeCell ref="B74:K74"/>
    <mergeCell ref="C63:C67"/>
    <mergeCell ref="D63:D67"/>
    <mergeCell ref="E63:E67"/>
    <mergeCell ref="F63:F67"/>
    <mergeCell ref="B68:B70"/>
    <mergeCell ref="C68:C69"/>
    <mergeCell ref="D68:D69"/>
    <mergeCell ref="E68:E69"/>
    <mergeCell ref="F68:F69"/>
    <mergeCell ref="G26:G27"/>
    <mergeCell ref="G28:G30"/>
    <mergeCell ref="G31:G36"/>
    <mergeCell ref="G37:G38"/>
    <mergeCell ref="G39:G41"/>
    <mergeCell ref="G42:G50"/>
    <mergeCell ref="G51:G56"/>
    <mergeCell ref="G57:G58"/>
    <mergeCell ref="G59:G62"/>
    <mergeCell ref="G63:G67"/>
  </mergeCells>
  <pageMargins left="0.7" right="0.7" top="0.75" bottom="0.75" header="0.3" footer="0.3"/>
  <pageSetup paperSize="9" orientation="portrait" verticalDpi="0"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B64AB5-46D4-4776-9646-C8DD7DA52C6F}">
  <sheetPr>
    <tabColor theme="8" tint="0.59999389629810485"/>
  </sheetPr>
  <dimension ref="B4:K14"/>
  <sheetViews>
    <sheetView zoomScale="80" zoomScaleNormal="80" workbookViewId="0">
      <selection activeCell="I8" sqref="I8:I10"/>
    </sheetView>
  </sheetViews>
  <sheetFormatPr defaultColWidth="9.140625" defaultRowHeight="14.25" x14ac:dyDescent="0.2"/>
  <cols>
    <col min="1" max="1" width="9.140625" style="72"/>
    <col min="2" max="2" width="18.7109375" style="72" customWidth="1"/>
    <col min="3" max="3" width="15.42578125" style="72" customWidth="1"/>
    <col min="4" max="4" width="60.28515625" style="78" customWidth="1"/>
    <col min="5" max="5" width="42" style="72" customWidth="1"/>
    <col min="6" max="6" width="28.5703125" style="72" customWidth="1"/>
    <col min="7" max="7" width="23.85546875" style="72" customWidth="1"/>
    <col min="8" max="8" width="18.7109375" style="72" customWidth="1"/>
    <col min="9" max="9" width="45.28515625" style="73" customWidth="1"/>
    <col min="10" max="10" width="18.7109375" style="81" customWidth="1"/>
    <col min="11" max="11" width="27.7109375" style="73" customWidth="1"/>
    <col min="12" max="16384" width="9.140625" style="72"/>
  </cols>
  <sheetData>
    <row r="4" spans="2:11" ht="15" thickBot="1" x14ac:dyDescent="0.25"/>
    <row r="5" spans="2:11" ht="15.75" thickBot="1" x14ac:dyDescent="0.3">
      <c r="B5" s="16" t="s">
        <v>109</v>
      </c>
      <c r="C5" s="6" t="s">
        <v>81</v>
      </c>
      <c r="D5" s="60" t="s">
        <v>82</v>
      </c>
      <c r="E5" s="1" t="s">
        <v>83</v>
      </c>
      <c r="F5" s="1" t="s">
        <v>274</v>
      </c>
      <c r="G5" s="1" t="s">
        <v>275</v>
      </c>
      <c r="H5" s="12" t="s">
        <v>84</v>
      </c>
      <c r="I5" s="20" t="s">
        <v>110</v>
      </c>
      <c r="J5" s="82" t="s">
        <v>86</v>
      </c>
      <c r="K5" s="20" t="s">
        <v>111</v>
      </c>
    </row>
    <row r="6" spans="2:11" ht="15" customHeight="1" x14ac:dyDescent="0.2">
      <c r="B6" s="199" t="s">
        <v>115</v>
      </c>
      <c r="C6" s="199">
        <v>1</v>
      </c>
      <c r="D6" s="225" t="s">
        <v>134</v>
      </c>
      <c r="E6" s="199" t="s">
        <v>68</v>
      </c>
      <c r="F6" s="238" t="s">
        <v>298</v>
      </c>
      <c r="G6" s="238" t="s">
        <v>297</v>
      </c>
      <c r="H6" s="203" t="s">
        <v>3</v>
      </c>
      <c r="I6" s="207" t="s">
        <v>545</v>
      </c>
      <c r="J6" s="202" t="s">
        <v>1</v>
      </c>
      <c r="K6" s="241" t="s">
        <v>112</v>
      </c>
    </row>
    <row r="7" spans="2:11" ht="34.5" customHeight="1" thickBot="1" x14ac:dyDescent="0.25">
      <c r="B7" s="200"/>
      <c r="C7" s="200"/>
      <c r="D7" s="226"/>
      <c r="E7" s="240"/>
      <c r="F7" s="239"/>
      <c r="G7" s="239"/>
      <c r="H7" s="204"/>
      <c r="I7" s="208"/>
      <c r="J7" s="202"/>
      <c r="K7" s="208"/>
    </row>
    <row r="8" spans="2:11" ht="15" customHeight="1" x14ac:dyDescent="0.2">
      <c r="B8" s="227" t="s">
        <v>117</v>
      </c>
      <c r="C8" s="199">
        <v>2</v>
      </c>
      <c r="D8" s="225" t="s">
        <v>123</v>
      </c>
      <c r="E8" s="199" t="s">
        <v>33</v>
      </c>
      <c r="F8" s="218"/>
      <c r="G8" s="168"/>
      <c r="H8" s="203" t="s">
        <v>3</v>
      </c>
      <c r="I8" s="207" t="s">
        <v>540</v>
      </c>
      <c r="J8" s="199" t="s">
        <v>18</v>
      </c>
      <c r="K8" s="207">
        <v>0</v>
      </c>
    </row>
    <row r="9" spans="2:11" ht="15" customHeight="1" x14ac:dyDescent="0.2">
      <c r="B9" s="228"/>
      <c r="C9" s="202"/>
      <c r="D9" s="230"/>
      <c r="E9" s="231"/>
      <c r="F9" s="210"/>
      <c r="G9" s="165"/>
      <c r="H9" s="204"/>
      <c r="I9" s="241"/>
      <c r="J9" s="202"/>
      <c r="K9" s="241"/>
    </row>
    <row r="10" spans="2:11" ht="15.75" customHeight="1" thickBot="1" x14ac:dyDescent="0.25">
      <c r="B10" s="228"/>
      <c r="C10" s="200"/>
      <c r="D10" s="226"/>
      <c r="E10" s="240"/>
      <c r="F10" s="211"/>
      <c r="G10" s="166"/>
      <c r="H10" s="242"/>
      <c r="I10" s="208"/>
      <c r="J10" s="200"/>
      <c r="K10" s="208"/>
    </row>
    <row r="11" spans="2:11" x14ac:dyDescent="0.2">
      <c r="B11" s="113"/>
    </row>
    <row r="12" spans="2:11" x14ac:dyDescent="0.2">
      <c r="B12" s="74"/>
      <c r="C12" s="74"/>
      <c r="D12" s="80"/>
      <c r="E12" s="74"/>
      <c r="F12" s="74"/>
      <c r="G12" s="74"/>
      <c r="H12" s="74"/>
      <c r="I12" s="75"/>
      <c r="J12" s="85"/>
      <c r="K12" s="75"/>
    </row>
    <row r="13" spans="2:11" x14ac:dyDescent="0.2">
      <c r="B13" s="74"/>
      <c r="C13" s="74"/>
      <c r="D13" s="80"/>
      <c r="E13" s="74"/>
      <c r="F13" s="74"/>
      <c r="G13" s="74"/>
      <c r="H13" s="74"/>
      <c r="I13" s="75"/>
      <c r="J13" s="85"/>
      <c r="K13" s="75"/>
    </row>
    <row r="14" spans="2:11" x14ac:dyDescent="0.2">
      <c r="B14" s="224"/>
      <c r="C14" s="224"/>
      <c r="D14" s="224"/>
      <c r="E14" s="224"/>
      <c r="F14" s="224"/>
      <c r="G14" s="224"/>
      <c r="H14" s="224"/>
      <c r="I14" s="224"/>
      <c r="J14" s="224"/>
      <c r="K14" s="224"/>
    </row>
  </sheetData>
  <mergeCells count="20">
    <mergeCell ref="J6:J7"/>
    <mergeCell ref="K6:K7"/>
    <mergeCell ref="C6:C7"/>
    <mergeCell ref="D6:D7"/>
    <mergeCell ref="E6:E7"/>
    <mergeCell ref="F6:F7"/>
    <mergeCell ref="H6:H7"/>
    <mergeCell ref="I6:I7"/>
    <mergeCell ref="G6:G7"/>
    <mergeCell ref="B6:B7"/>
    <mergeCell ref="B8:B10"/>
    <mergeCell ref="C8:C10"/>
    <mergeCell ref="D8:D10"/>
    <mergeCell ref="E8:E10"/>
    <mergeCell ref="H8:H10"/>
    <mergeCell ref="I8:I10"/>
    <mergeCell ref="J8:J10"/>
    <mergeCell ref="K8:K10"/>
    <mergeCell ref="B14:K14"/>
    <mergeCell ref="F8:F10"/>
  </mergeCells>
  <pageMargins left="0.7" right="0.7" top="0.75" bottom="0.75" header="0.3" footer="0.3"/>
  <pageSetup paperSize="9" orientation="portrait" verticalDpi="0"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5C20AE-F2D8-487F-B1DA-ACB91A307E35}">
  <sheetPr>
    <tabColor rgb="FFFFCCCC"/>
  </sheetPr>
  <dimension ref="B1:B2"/>
  <sheetViews>
    <sheetView zoomScale="90" zoomScaleNormal="90" workbookViewId="0">
      <selection activeCell="AG170" sqref="AG170"/>
    </sheetView>
  </sheetViews>
  <sheetFormatPr defaultRowHeight="15" x14ac:dyDescent="0.25"/>
  <sheetData>
    <row r="1" spans="2:2" x14ac:dyDescent="0.25">
      <c r="B1" s="23"/>
    </row>
    <row r="2" spans="2:2" x14ac:dyDescent="0.25">
      <c r="B2" s="23"/>
    </row>
  </sheetData>
  <pageMargins left="0.7" right="0.7" top="0.75" bottom="0.75" header="0.3" footer="0.3"/>
  <pageSetup paperSize="9"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SP dokumentti" ma:contentTypeID="0x01010048A48038F6F00E42902EC62EFFC51061010099483BB1CDC4C6408F88DF062E3B6E0E" ma:contentTypeVersion="82" ma:contentTypeDescription="Luo uusi SP kameleondokumentti." ma:contentTypeScope="" ma:versionID="81193cd9211232094a4c735f627de51e">
  <xsd:schema xmlns:xsd="http://www.w3.org/2001/XMLSchema" xmlns:xs="http://www.w3.org/2001/XMLSchema" xmlns:p="http://schemas.microsoft.com/office/2006/metadata/properties" xmlns:ns2="6acf3a52-5fc7-44aa-b5a3-d8fcafa65ae9" xmlns:ns3="c4498ab8-87d8-47b3-9041-c69352928396" targetNamespace="http://schemas.microsoft.com/office/2006/metadata/properties" ma:root="true" ma:fieldsID="4d1fd84da1a34a3623a9a27d497fd01b" ns2:_="" ns3:_="">
    <xsd:import namespace="6acf3a52-5fc7-44aa-b5a3-d8fcafa65ae9"/>
    <xsd:import namespace="c4498ab8-87d8-47b3-9041-c69352928396"/>
    <xsd:element name="properties">
      <xsd:complexType>
        <xsd:sequence>
          <xsd:element name="documentManagement">
            <xsd:complexType>
              <xsd:all>
                <xsd:element ref="ns2:BOFDate"/>
                <xsd:element ref="ns2:BOFEKPJDocument" minOccurs="0"/>
                <xsd:element ref="ns2:BOFDistribution" minOccurs="0"/>
                <xsd:element ref="ns2:BOFJournalNumber" minOccurs="0"/>
                <xsd:element ref="ns3:BOFAccessRights" minOccurs="0"/>
                <xsd:element ref="ns2:BOFIdentifier" minOccurs="0"/>
                <xsd:element ref="ns2:BOFTopic" minOccurs="0"/>
                <xsd:element ref="ns2:BOFDescription" minOccurs="0"/>
                <xsd:element ref="ns2:BOFMeeting" minOccurs="0"/>
                <xsd:element ref="ns2:BOFMeetingDate" minOccurs="0"/>
                <xsd:element ref="ns2:BOFYear" minOccurs="0"/>
                <xsd:element ref="ns2:BOFDeadline" minOccurs="0"/>
                <xsd:element ref="ns2:BOFOrganization" minOccurs="0"/>
                <xsd:element ref="ns2:BOFDepartment" minOccurs="0"/>
                <xsd:element ref="ns2:BOFOriginator" minOccurs="0"/>
                <xsd:element ref="ns2:BOFDocumentShape1" minOccurs="0"/>
                <xsd:element ref="ns2:BOFNumber" minOccurs="0"/>
                <xsd:element ref="ns2:BOFVersionNumber" minOccurs="0"/>
                <xsd:element ref="ns2:BOFEnclosureNumber" minOccurs="0"/>
                <xsd:element ref="ns2:BOFArrivalMethod" minOccurs="0"/>
                <xsd:element ref="ns2:BOFRetentionPeriod" minOccurs="0"/>
                <xsd:element ref="ns2:BOFBusinessID" minOccurs="0"/>
                <xsd:element ref="ns2:BOFTOSSelectionDate" minOccurs="0"/>
                <xsd:element ref="ns2:BOFSiteURL" minOccurs="0"/>
                <xsd:element ref="ns2:BOFSecurityPeriod" minOccurs="0"/>
                <xsd:element ref="ns2:BOFSecurityPeriodEndDate" minOccurs="0"/>
                <xsd:element ref="ns2:o96e69e5e0314f8992b96c5b8538545d" minOccurs="0"/>
                <xsd:element ref="ns3:TaxCatchAll" minOccurs="0"/>
                <xsd:element ref="ns2:ff3ff6a43eef4b95bd29615e79592b9c" minOccurs="0"/>
                <xsd:element ref="ns3:TaxCatchAllLabel" minOccurs="0"/>
                <xsd:element ref="ns2:gd8b56b432df437cb5b0d2ef9fd59038" minOccurs="0"/>
                <xsd:element ref="ns2:j2201bb872c640ea92f1c67ac7f7ed20" minOccurs="0"/>
                <xsd:element ref="ns2:l8dd6da34d7b440d9390ef60a6148415" minOccurs="0"/>
                <xsd:element ref="ns2:l4f343cd45344ba894f48b05823d4b1e" minOccurs="0"/>
                <xsd:element ref="ns2:p9ca7f10866448519b79df35ffed521b" minOccurs="0"/>
                <xsd:element ref="ns2:_dlc_DocId" minOccurs="0"/>
                <xsd:element ref="ns2:_dlc_DocIdUrl" minOccurs="0"/>
                <xsd:element ref="ns2:_dlc_DocIdPersistId" minOccurs="0"/>
                <xsd:element ref="ns2:o1fbbbeebb644891a6771ec98b7c634d" minOccurs="0"/>
                <xsd:element ref="ns2:h029effa7c554f3c86de4aef50730367" minOccurs="0"/>
                <xsd:element ref="ns2:ncfda73a1c5541528978243785b50a6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cf3a52-5fc7-44aa-b5a3-d8fcafa65ae9" elementFormDefault="qualified">
    <xsd:import namespace="http://schemas.microsoft.com/office/2006/documentManagement/types"/>
    <xsd:import namespace="http://schemas.microsoft.com/office/infopath/2007/PartnerControls"/>
    <xsd:element name="BOFDate" ma:index="2" ma:displayName="Päivämäärä" ma:default="[today]" ma:format="DateOnly" ma:internalName="BOFDate" ma:readOnly="false">
      <xsd:simpleType>
        <xsd:restriction base="dms:DateTime"/>
      </xsd:simpleType>
    </xsd:element>
    <xsd:element name="BOFEKPJDocument" ma:index="10" nillable="true" ma:displayName="EKPJ-asiakirja" ma:default="0" ma:internalName="BOFEKPJDocument">
      <xsd:simpleType>
        <xsd:restriction base="dms:Boolean"/>
      </xsd:simpleType>
    </xsd:element>
    <xsd:element name="BOFDistribution" ma:index="13" nillable="true" ma:displayName="Jakelu" ma:internalName="BOFDistribution">
      <xsd:simpleType>
        <xsd:restriction base="dms:Text">
          <xsd:maxLength value="255"/>
        </xsd:restriction>
      </xsd:simpleType>
    </xsd:element>
    <xsd:element name="BOFJournalNumber" ma:index="14" nillable="true" ma:displayName="Asiatunnus" ma:internalName="BOFJournalNumber">
      <xsd:simpleType>
        <xsd:restriction base="dms:Text">
          <xsd:maxLength value="255"/>
        </xsd:restriction>
      </xsd:simpleType>
    </xsd:element>
    <xsd:element name="BOFIdentifier" ma:index="16" nillable="true" ma:displayName="Tunniste / Muu tunnus" ma:internalName="BOFIdentifier">
      <xsd:simpleType>
        <xsd:restriction base="dms:Text">
          <xsd:maxLength value="255"/>
        </xsd:restriction>
      </xsd:simpleType>
    </xsd:element>
    <xsd:element name="BOFTopic" ma:index="17" nillable="true" ma:displayName="Aihe" ma:internalName="BOFTopic">
      <xsd:simpleType>
        <xsd:restriction base="dms:Text">
          <xsd:maxLength value="255"/>
        </xsd:restriction>
      </xsd:simpleType>
    </xsd:element>
    <xsd:element name="BOFDescription" ma:index="18" nillable="true" ma:displayName="Kuvaus" ma:internalName="BOFDescription">
      <xsd:simpleType>
        <xsd:restriction base="dms:Note">
          <xsd:maxLength value="255"/>
        </xsd:restriction>
      </xsd:simpleType>
    </xsd:element>
    <xsd:element name="BOFMeeting" ma:index="19" nillable="true" ma:displayName="Kokous" ma:internalName="BOFMeeting">
      <xsd:simpleType>
        <xsd:restriction base="dms:Text">
          <xsd:maxLength value="255"/>
        </xsd:restriction>
      </xsd:simpleType>
    </xsd:element>
    <xsd:element name="BOFMeetingDate" ma:index="20" nillable="true" ma:displayName="Kokouksen päivämäärä" ma:format="DateOnly" ma:internalName="BOFMeetingDate">
      <xsd:simpleType>
        <xsd:restriction base="dms:DateTime"/>
      </xsd:simpleType>
    </xsd:element>
    <xsd:element name="BOFYear" ma:index="21" nillable="true" ma:displayName="Vuosi" ma:internalName="BOFYear">
      <xsd:simpleType>
        <xsd:restriction base="dms:Text">
          <xsd:maxLength value="255"/>
        </xsd:restriction>
      </xsd:simpleType>
    </xsd:element>
    <xsd:element name="BOFDeadline" ma:index="22" nillable="true" ma:displayName="Määräpäivä" ma:format="DateOnly" ma:internalName="BOFDeadline">
      <xsd:simpleType>
        <xsd:restriction base="dms:DateTime"/>
      </xsd:simpleType>
    </xsd:element>
    <xsd:element name="BOFOrganization" ma:index="23" nillable="true" ma:displayName="Organisaatio" ma:internalName="BOFOrganization">
      <xsd:simpleType>
        <xsd:restriction base="dms:Text">
          <xsd:maxLength value="255"/>
        </xsd:restriction>
      </xsd:simpleType>
    </xsd:element>
    <xsd:element name="BOFDepartment" ma:index="24" nillable="true" ma:displayName="Osasto/toimisto" ma:internalName="BOFDepartment">
      <xsd:simpleType>
        <xsd:restriction base="dms:Text">
          <xsd:maxLength value="255"/>
        </xsd:restriction>
      </xsd:simpleType>
    </xsd:element>
    <xsd:element name="BOFOriginator" ma:index="25" nillable="true" ma:displayName="Tekijät" ma:internalName="BOFOriginator">
      <xsd:simpleType>
        <xsd:restriction base="dms:Text">
          <xsd:maxLength value="255"/>
        </xsd:restriction>
      </xsd:simpleType>
    </xsd:element>
    <xsd:element name="BOFDocumentShape1" ma:index="26" nillable="true" ma:displayName="Dokumentin luonne" ma:format="Dropdown" ma:internalName="BOFDocumentShape1">
      <xsd:simpleType>
        <xsd:union memberTypes="dms:Text">
          <xsd:simpleType>
            <xsd:restriction base="dms:Choice">
              <xsd:enumeration value="Ehdotus"/>
              <xsd:enumeration value="Esitys"/>
              <xsd:enumeration value="Faksi"/>
              <xsd:enumeration value="Hakemus"/>
              <xsd:enumeration value="Ilmoitus"/>
              <xsd:enumeration value="Kutsu"/>
              <xsd:enumeration value="Lausunto"/>
              <xsd:enumeration value="Lausuntopyyntö"/>
              <xsd:enumeration value="Liite"/>
              <xsd:enumeration value="Muistio"/>
              <xsd:enumeration value="Ohje"/>
              <xsd:enumeration value="Ote"/>
              <xsd:enumeration value="Päätös"/>
              <xsd:enumeration value="Pöytäkirjan ote"/>
              <xsd:enumeration value="Saate"/>
              <xsd:enumeration value="Sopimus"/>
              <xsd:enumeration value="Tarjous"/>
              <xsd:enumeration value="Tarjouspyyntö"/>
              <xsd:enumeration value="Tiedote"/>
              <xsd:enumeration value="Tilaus"/>
              <xsd:enumeration value="Tilausvahvistus"/>
              <xsd:enumeration value="Toimeksianto"/>
              <xsd:enumeration value="Vahvistus"/>
            </xsd:restriction>
          </xsd:simpleType>
        </xsd:union>
      </xsd:simpleType>
    </xsd:element>
    <xsd:element name="BOFNumber" ma:index="27" nillable="true" ma:displayName="Numero" ma:internalName="BOFNumber">
      <xsd:simpleType>
        <xsd:restriction base="dms:Text">
          <xsd:maxLength value="255"/>
        </xsd:restriction>
      </xsd:simpleType>
    </xsd:element>
    <xsd:element name="BOFVersionNumber" ma:index="28" nillable="true" ma:displayName="Versionumero" ma:internalName="BOFVersionNumber">
      <xsd:simpleType>
        <xsd:restriction base="dms:Text">
          <xsd:maxLength value="255"/>
        </xsd:restriction>
      </xsd:simpleType>
    </xsd:element>
    <xsd:element name="BOFEnclosureNumber" ma:index="29" nillable="true" ma:displayName="Liitenumero" ma:internalName="BOFEnclosureNumber">
      <xsd:simpleType>
        <xsd:restriction base="dms:Text">
          <xsd:maxLength value="255"/>
        </xsd:restriction>
      </xsd:simpleType>
    </xsd:element>
    <xsd:element name="BOFArrivalMethod" ma:index="31" nillable="true" ma:displayName="Saapumistapa" ma:internalName="BOFArrivalMethod">
      <xsd:simpleType>
        <xsd:restriction base="dms:Text">
          <xsd:maxLength value="255"/>
        </xsd:restriction>
      </xsd:simpleType>
    </xsd:element>
    <xsd:element name="BOFRetentionPeriod" ma:index="32" nillable="true" ma:displayName="Säilytysaika" ma:internalName="BOFRetentionPeriod">
      <xsd:simpleType>
        <xsd:restriction base="dms:Text">
          <xsd:maxLength value="255"/>
        </xsd:restriction>
      </xsd:simpleType>
    </xsd:element>
    <xsd:element name="BOFBusinessID" ma:index="33" nillable="true" ma:displayName="Y-tunnus" ma:default="0202248-1​" ma:internalName="BOFBusinessID">
      <xsd:simpleType>
        <xsd:restriction base="dms:Text">
          <xsd:maxLength value="255"/>
        </xsd:restriction>
      </xsd:simpleType>
    </xsd:element>
    <xsd:element name="BOFTOSSelectionDate" ma:index="34" nillable="true" ma:displayName="TOS valintapäivämäärä" ma:format="DateOnly" ma:internalName="BOFTOSSelectionDate">
      <xsd:simpleType>
        <xsd:restriction base="dms:DateTime"/>
      </xsd:simpleType>
    </xsd:element>
    <xsd:element name="BOFSiteURL" ma:index="35" nillable="true" ma:displayName="Aiempi sijainti" ma:internalName="BOFSiteURL">
      <xsd:simpleType>
        <xsd:restriction base="dms:Note"/>
      </xsd:simpleType>
    </xsd:element>
    <xsd:element name="BOFSecurityPeriod" ma:index="36" nillable="true" ma:displayName="Salassapitoaika" ma:internalName="BOFSecurityPeriod">
      <xsd:simpleType>
        <xsd:restriction base="dms:Text">
          <xsd:maxLength value="255"/>
        </xsd:restriction>
      </xsd:simpleType>
    </xsd:element>
    <xsd:element name="BOFSecurityPeriodEndDate" ma:index="37" nillable="true" ma:displayName="Salassapidon päättymisajankohta" ma:format="DateOnly" ma:internalName="BOFSecurityPeriodEndDate">
      <xsd:simpleType>
        <xsd:restriction base="dms:DateTime"/>
      </xsd:simpleType>
    </xsd:element>
    <xsd:element name="o96e69e5e0314f8992b96c5b8538545d" ma:index="39" ma:taxonomy="true" ma:internalName="o96e69e5e0314f8992b96c5b8538545d" ma:taxonomyFieldName="BOFPublicity" ma:displayName="Julkisuusluokka" ma:readOnly="false" ma:default="" ma:fieldId="{896e69e5-e031-4f89-92b9-6c5b8538545d}" ma:sspId="30d126b2-fd09-4686-ac2d-ba29881ff9df" ma:termSetId="ede1f580-9a8e-4536-8f37-47f328b45129" ma:anchorId="00000000-0000-0000-0000-000000000000" ma:open="false" ma:isKeyword="false">
      <xsd:complexType>
        <xsd:sequence>
          <xsd:element ref="pc:Terms" minOccurs="0" maxOccurs="1"/>
        </xsd:sequence>
      </xsd:complexType>
    </xsd:element>
    <xsd:element name="ff3ff6a43eef4b95bd29615e79592b9c" ma:index="41" nillable="true" ma:taxonomy="true" ma:internalName="ff3ff6a43eef4b95bd29615e79592b9c" ma:taxonomyFieldName="BOFSecurityReason" ma:displayName="Salassapitoperuste SP" ma:default="" ma:fieldId="{ff3ff6a4-3eef-4b95-bd29-615e79592b9c}" ma:sspId="30d126b2-fd09-4686-ac2d-ba29881ff9df" ma:termSetId="42e65234-2276-4b4b-aa53-4106c6c54a7f" ma:anchorId="00000000-0000-0000-0000-000000000000" ma:open="false" ma:isKeyword="false">
      <xsd:complexType>
        <xsd:sequence>
          <xsd:element ref="pc:Terms" minOccurs="0" maxOccurs="1"/>
        </xsd:sequence>
      </xsd:complexType>
    </xsd:element>
    <xsd:element name="gd8b56b432df437cb5b0d2ef9fd59038" ma:index="44" ma:taxonomy="true" ma:internalName="gd8b56b432df437cb5b0d2ef9fd59038" ma:taxonomyFieldName="BOFStatus" ma:displayName="Tila" ma:readOnly="false" ma:default="80;#Luonnos|eb8c226b-c5bb-4ca1-823d-868db9a2d96d" ma:fieldId="{0d8b56b4-32df-437c-b5b0-d2ef9fd59038}" ma:sspId="30d126b2-fd09-4686-ac2d-ba29881ff9df" ma:termSetId="9275b4e0-cc2f-431e-9d42-6e5508b9eea0" ma:anchorId="00000000-0000-0000-0000-000000000000" ma:open="false" ma:isKeyword="false">
      <xsd:complexType>
        <xsd:sequence>
          <xsd:element ref="pc:Terms" minOccurs="0" maxOccurs="1"/>
        </xsd:sequence>
      </xsd:complexType>
    </xsd:element>
    <xsd:element name="j2201bb872c640ea92f1c67ac7f7ed20" ma:index="48" nillable="true" ma:taxonomy="true" ma:internalName="j2201bb872c640ea92f1c67ac7f7ed20" ma:taxonomyFieldName="BOFECBClassification" ma:displayName="EKPJ-julkisuusluokka" ma:default="" ma:fieldId="{32201bb8-72c6-40ea-92f1-c67ac7f7ed20}" ma:sspId="30d126b2-fd09-4686-ac2d-ba29881ff9df" ma:termSetId="96f52b74-aa63-4522-96a5-748c5d6be6d3" ma:anchorId="00000000-0000-0000-0000-000000000000" ma:open="false" ma:isKeyword="false">
      <xsd:complexType>
        <xsd:sequence>
          <xsd:element ref="pc:Terms" minOccurs="0" maxOccurs="1"/>
        </xsd:sequence>
      </xsd:complexType>
    </xsd:element>
    <xsd:element name="l8dd6da34d7b440d9390ef60a6148415" ma:index="49" nillable="true" ma:taxonomy="true" ma:internalName="l8dd6da34d7b440d9390ef60a6148415" ma:taxonomyFieldName="BOFSecuritylevel" ma:displayName="Käsittelytaso" ma:default="" ma:fieldId="{58dd6da3-4d7b-440d-9390-ef60a6148415}" ma:sspId="30d126b2-fd09-4686-ac2d-ba29881ff9df" ma:termSetId="d91ca804-285d-4227-bd33-16404398889c" ma:anchorId="00000000-0000-0000-0000-000000000000" ma:open="false" ma:isKeyword="false">
      <xsd:complexType>
        <xsd:sequence>
          <xsd:element ref="pc:Terms" minOccurs="0" maxOccurs="1"/>
        </xsd:sequence>
      </xsd:complexType>
    </xsd:element>
    <xsd:element name="l4f343cd45344ba894f48b05823d4b1e" ma:index="50" nillable="true" ma:taxonomy="true" ma:internalName="l4f343cd45344ba894f48b05823d4b1e" ma:taxonomyFieldName="BOFPersonalData" ma:displayName="Henkilötietoja" ma:default="" ma:fieldId="{54f343cd-4534-4ba8-94f4-8b05823d4b1e}" ma:sspId="30d126b2-fd09-4686-ac2d-ba29881ff9df" ma:termSetId="9f4158aa-fe4f-4683-8b5e-a4d8b29013f6" ma:anchorId="00000000-0000-0000-0000-000000000000" ma:open="false" ma:isKeyword="false">
      <xsd:complexType>
        <xsd:sequence>
          <xsd:element ref="pc:Terms" minOccurs="0" maxOccurs="1"/>
        </xsd:sequence>
      </xsd:complexType>
    </xsd:element>
    <xsd:element name="p9ca7f10866448519b79df35ffed521b" ma:index="52" ma:taxonomy="true" ma:internalName="p9ca7f10866448519b79df35ffed521b" ma:taxonomyFieldName="BOFSPTOSAndDocumentType" ma:displayName="Tehtäväluokka ja asiakirjatyyppi SP" ma:readOnly="false" ma:default="" ma:fieldId="{99ca7f10-8664-4851-9b79-df35ffed521b}" ma:sspId="30d126b2-fd09-4686-ac2d-ba29881ff9df" ma:termSetId="49374b8f-d034-4f01-a714-d9e5c3e7be11" ma:anchorId="00000000-0000-0000-0000-000000000000" ma:open="false" ma:isKeyword="false">
      <xsd:complexType>
        <xsd:sequence>
          <xsd:element ref="pc:Terms" minOccurs="0" maxOccurs="1"/>
        </xsd:sequence>
      </xsd:complexType>
    </xsd:element>
    <xsd:element name="_dlc_DocId" ma:index="53" nillable="true" ma:displayName="Document ID Value" ma:description="The value of the document ID assigned to this item." ma:internalName="_dlc_DocId" ma:readOnly="true">
      <xsd:simpleType>
        <xsd:restriction base="dms:Text"/>
      </xsd:simpleType>
    </xsd:element>
    <xsd:element name="_dlc_DocIdUrl" ma:index="5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5" nillable="true" ma:displayName="Persist ID" ma:description="Keep ID on add." ma:hidden="true" ma:internalName="_dlc_DocIdPersistId" ma:readOnly="true">
      <xsd:simpleType>
        <xsd:restriction base="dms:Boolean"/>
      </xsd:simpleType>
    </xsd:element>
    <xsd:element name="o1fbbbeebb644891a6771ec98b7c634d" ma:index="56" nillable="true" ma:taxonomy="true" ma:internalName="o1fbbbeebb644891a6771ec98b7c634d" ma:taxonomyFieldName="BOFLanguage" ma:displayName="Kieli" ma:default="" ma:fieldId="{81fbbbee-bb64-4891-a677-1ec98b7c634d}" ma:sspId="30d126b2-fd09-4686-ac2d-ba29881ff9df" ma:termSetId="bc56ba24-bcf7-4287-9897-7c636b644c1b" ma:anchorId="00000000-0000-0000-0000-000000000000" ma:open="false" ma:isKeyword="false">
      <xsd:complexType>
        <xsd:sequence>
          <xsd:element ref="pc:Terms" minOccurs="0" maxOccurs="1"/>
        </xsd:sequence>
      </xsd:complexType>
    </xsd:element>
    <xsd:element name="h029effa7c554f3c86de4aef50730367" ma:index="57" nillable="true" ma:taxonomy="true" ma:internalName="h029effa7c554f3c86de4aef50730367" ma:taxonomyFieldName="BOFSecurityReason3" ma:displayName="Salassapitoperuste SP 3" ma:default="" ma:fieldId="{1029effa-7c55-4f3c-86de-4aef50730367}" ma:sspId="30d126b2-fd09-4686-ac2d-ba29881ff9df" ma:termSetId="42e65234-2276-4b4b-aa53-4106c6c54a7f" ma:anchorId="00000000-0000-0000-0000-000000000000" ma:open="false" ma:isKeyword="false">
      <xsd:complexType>
        <xsd:sequence>
          <xsd:element ref="pc:Terms" minOccurs="0" maxOccurs="1"/>
        </xsd:sequence>
      </xsd:complexType>
    </xsd:element>
    <xsd:element name="ncfda73a1c5541528978243785b50a6b" ma:index="58" nillable="true" ma:taxonomy="true" ma:internalName="ncfda73a1c5541528978243785b50a6b" ma:taxonomyFieldName="BOFSecurityReason2" ma:displayName="Salassapitoperuste SP 2" ma:default="" ma:fieldId="{7cfda73a-1c55-4152-8978-243785b50a6b}" ma:sspId="30d126b2-fd09-4686-ac2d-ba29881ff9df" ma:termSetId="42e65234-2276-4b4b-aa53-4106c6c54a7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498ab8-87d8-47b3-9041-c69352928396" elementFormDefault="qualified">
    <xsd:import namespace="http://schemas.microsoft.com/office/2006/documentManagement/types"/>
    <xsd:import namespace="http://schemas.microsoft.com/office/infopath/2007/PartnerControls"/>
    <xsd:element name="BOFAccessRights" ma:index="15" nillable="true" ma:displayName="Lukuoikeudet arkistoinnin jälkeen" ma:list="UserInfo" ma:SearchPeopleOnly="false" ma:SharePointGroup="0" ma:internalName="BOFAccessRights"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TaxCatchAll" ma:index="40" nillable="true" ma:displayName="Taxonomy Catch All Column" ma:hidden="true" ma:list="{77ba9d00-16e4-4dd2-bb5d-3cdc5a89d403}" ma:internalName="TaxCatchAll" ma:showField="CatchAllData" ma:web="f9fe9889-1afa-42d1-a54c-09ea60fbdfe9">
      <xsd:complexType>
        <xsd:complexContent>
          <xsd:extension base="dms:MultiChoiceLookup">
            <xsd:sequence>
              <xsd:element name="Value" type="dms:Lookup" maxOccurs="unbounded" minOccurs="0" nillable="true"/>
            </xsd:sequence>
          </xsd:extension>
        </xsd:complexContent>
      </xsd:complexType>
    </xsd:element>
    <xsd:element name="TaxCatchAllLabel" ma:index="42" nillable="true" ma:displayName="Taxonomy Catch All Column1" ma:hidden="true" ma:list="{77ba9d00-16e4-4dd2-bb5d-3cdc5a89d403}" ma:internalName="TaxCatchAllLabel" ma:readOnly="true" ma:showField="CatchAllDataLabel" ma:web="f9fe9889-1afa-42d1-a54c-09ea60fbdfe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7"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customXsn xmlns="http://schemas.microsoft.com/office/2006/metadata/customXsn">
  <xsnLocation/>
  <cached>True</cached>
  <openByDefault>True</openByDefault>
  <xsnScope/>
</customXsn>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30d126b2-fd09-4686-ac2d-ba29881ff9df" ContentTypeId="0x01010048A48038F6F00E42902EC62EFFC5106101" PreviousValue="false"/>
</file>

<file path=customXml/item5.xml><?xml version="1.0" encoding="utf-8"?>
<p:properties xmlns:p="http://schemas.microsoft.com/office/2006/metadata/properties" xmlns:xsi="http://www.w3.org/2001/XMLSchema-instance" xmlns:pc="http://schemas.microsoft.com/office/infopath/2007/PartnerControls">
  <documentManagement>
    <gd8b56b432df437cb5b0d2ef9fd59038 xmlns="6acf3a52-5fc7-44aa-b5a3-d8fcafa65ae9">
      <Terms xmlns="http://schemas.microsoft.com/office/infopath/2007/PartnerControls">
        <TermInfo xmlns="http://schemas.microsoft.com/office/infopath/2007/PartnerControls">
          <TermName xmlns="http://schemas.microsoft.com/office/infopath/2007/PartnerControls">Luonnos</TermName>
          <TermId xmlns="http://schemas.microsoft.com/office/infopath/2007/PartnerControls">eb8c226b-c5bb-4ca1-823d-868db9a2d96d</TermId>
        </TermInfo>
      </Terms>
    </gd8b56b432df437cb5b0d2ef9fd59038>
    <_dlc_DocId xmlns="6acf3a52-5fc7-44aa-b5a3-d8fcafa65ae9">K27CZVATK472-443874037-1002</_dlc_DocId>
    <TaxCatchAll xmlns="c4498ab8-87d8-47b3-9041-c69352928396">
      <Value>8</Value>
      <Value>82</Value>
      <Value>80</Value>
      <Value>15</Value>
      <Value>3</Value>
    </TaxCatchAll>
    <_dlc_DocIdUrl xmlns="6acf3a52-5fc7-44aa-b5a3-d8fcafa65ae9">
      <Url>https://nova.bofnet.fi/sites/tikru/_layouts/15/DocIdRedir.aspx?ID=K27CZVATK472-443874037-1002</Url>
      <Description>K27CZVATK472-443874037-1002</Description>
    </_dlc_DocIdUrl>
    <BOFMeetingDate xmlns="6acf3a52-5fc7-44aa-b5a3-d8fcafa65ae9" xsi:nil="true"/>
    <o96e69e5e0314f8992b96c5b8538545d xmlns="6acf3a52-5fc7-44aa-b5a3-d8fcafa65ae9">
      <Terms xmlns="http://schemas.microsoft.com/office/infopath/2007/PartnerControls">
        <TermInfo xmlns="http://schemas.microsoft.com/office/infopath/2007/PartnerControls">
          <TermName xmlns="http://schemas.microsoft.com/office/infopath/2007/PartnerControls">Sisäinen</TermName>
          <TermId xmlns="http://schemas.microsoft.com/office/infopath/2007/PartnerControls">293e8b28-ed08-46c5-a1b1-61cd21e5b2a2</TermId>
        </TermInfo>
      </Terms>
    </o96e69e5e0314f8992b96c5b8538545d>
    <BOFBusinessID xmlns="6acf3a52-5fc7-44aa-b5a3-d8fcafa65ae9">0202248-1​</BOFBusinessID>
    <BOFRetentionPeriod xmlns="6acf3a52-5fc7-44aa-b5a3-d8fcafa65ae9">10</BOFRetentionPeriod>
    <o1fbbbeebb644891a6771ec98b7c634d xmlns="6acf3a52-5fc7-44aa-b5a3-d8fcafa65ae9">
      <Terms xmlns="http://schemas.microsoft.com/office/infopath/2007/PartnerControls"/>
    </o1fbbbeebb644891a6771ec98b7c634d>
    <h029effa7c554f3c86de4aef50730367 xmlns="6acf3a52-5fc7-44aa-b5a3-d8fcafa65ae9">
      <Terms xmlns="http://schemas.microsoft.com/office/infopath/2007/PartnerControls"/>
    </h029effa7c554f3c86de4aef50730367>
    <BOFIdentifier xmlns="6acf3a52-5fc7-44aa-b5a3-d8fcafa65ae9" xsi:nil="true"/>
    <BOFMeeting xmlns="6acf3a52-5fc7-44aa-b5a3-d8fcafa65ae9" xsi:nil="true"/>
    <BOFEKPJDocument xmlns="6acf3a52-5fc7-44aa-b5a3-d8fcafa65ae9">false</BOFEKPJDocument>
    <BOFSiteURL xmlns="6acf3a52-5fc7-44aa-b5a3-d8fcafa65ae9">https://nova.bofnet.fi/sites/tikru/Projektidokumentaatio/Raportoijille/Ohjeet/Tekniset ohjeet/MAPE/Sisältövalidoinnit/MAPE_tietuemuoto_EN.xlsx</BOFSiteURL>
    <l8dd6da34d7b440d9390ef60a6148415 xmlns="6acf3a52-5fc7-44aa-b5a3-d8fcafa65ae9">
      <Terms xmlns="http://schemas.microsoft.com/office/infopath/2007/PartnerControls">
        <TermInfo xmlns="http://schemas.microsoft.com/office/infopath/2007/PartnerControls">
          <TermName xmlns="http://schemas.microsoft.com/office/infopath/2007/PartnerControls">SP/FIVA-LUOTTAMUKSELLINEN</TermName>
          <TermId xmlns="http://schemas.microsoft.com/office/infopath/2007/PartnerControls">3f75dc8f-8310-4ab3-9787-1fe61e7d7ab0</TermId>
        </TermInfo>
      </Terms>
    </l8dd6da34d7b440d9390ef60a6148415>
    <BOFOriginator xmlns="6acf3a52-5fc7-44aa-b5a3-d8fcafa65ae9" xsi:nil="true"/>
    <BOFDate xmlns="6acf3a52-5fc7-44aa-b5a3-d8fcafa65ae9">2024-02-12T10:02:51+00:00</BOFDate>
    <BOFDescription xmlns="6acf3a52-5fc7-44aa-b5a3-d8fcafa65ae9" xsi:nil="true"/>
    <BOFOrganization xmlns="6acf3a52-5fc7-44aa-b5a3-d8fcafa65ae9" xsi:nil="true"/>
    <BOFYear xmlns="6acf3a52-5fc7-44aa-b5a3-d8fcafa65ae9" xsi:nil="true"/>
    <BOFVersionNumber xmlns="6acf3a52-5fc7-44aa-b5a3-d8fcafa65ae9" xsi:nil="true"/>
    <BOFDistribution xmlns="6acf3a52-5fc7-44aa-b5a3-d8fcafa65ae9" xsi:nil="true"/>
    <BOFTopic xmlns="6acf3a52-5fc7-44aa-b5a3-d8fcafa65ae9" xsi:nil="true"/>
    <BOFAccessRights xmlns="c4498ab8-87d8-47b3-9041-c69352928396">
      <UserInfo>
        <DisplayName/>
        <AccountId xsi:nil="true"/>
        <AccountType/>
      </UserInfo>
    </BOFAccessRights>
    <BOFDeadline xmlns="6acf3a52-5fc7-44aa-b5a3-d8fcafa65ae9" xsi:nil="true"/>
    <BOFNumber xmlns="6acf3a52-5fc7-44aa-b5a3-d8fcafa65ae9" xsi:nil="true"/>
    <ncfda73a1c5541528978243785b50a6b xmlns="6acf3a52-5fc7-44aa-b5a3-d8fcafa65ae9">
      <Terms xmlns="http://schemas.microsoft.com/office/infopath/2007/PartnerControls"/>
    </ncfda73a1c5541528978243785b50a6b>
    <BOFArrivalMethod xmlns="6acf3a52-5fc7-44aa-b5a3-d8fcafa65ae9" xsi:nil="true"/>
    <ff3ff6a43eef4b95bd29615e79592b9c xmlns="6acf3a52-5fc7-44aa-b5a3-d8fcafa65ae9">
      <Terms xmlns="http://schemas.microsoft.com/office/infopath/2007/PartnerControls"/>
    </ff3ff6a43eef4b95bd29615e79592b9c>
    <j2201bb872c640ea92f1c67ac7f7ed20 xmlns="6acf3a52-5fc7-44aa-b5a3-d8fcafa65ae9">
      <Terms xmlns="http://schemas.microsoft.com/office/infopath/2007/PartnerControls"/>
    </j2201bb872c640ea92f1c67ac7f7ed20>
    <BOFJournalNumber xmlns="6acf3a52-5fc7-44aa-b5a3-d8fcafa65ae9" xsi:nil="true"/>
    <BOFDocumentShape1 xmlns="6acf3a52-5fc7-44aa-b5a3-d8fcafa65ae9" xsi:nil="true"/>
    <BOFSecurityPeriodEndDate xmlns="6acf3a52-5fc7-44aa-b5a3-d8fcafa65ae9" xsi:nil="true"/>
    <l4f343cd45344ba894f48b05823d4b1e xmlns="6acf3a52-5fc7-44aa-b5a3-d8fcafa65ae9">
      <Terms xmlns="http://schemas.microsoft.com/office/infopath/2007/PartnerControls">
        <TermInfo xmlns="http://schemas.microsoft.com/office/infopath/2007/PartnerControls">
          <TermName xmlns="http://schemas.microsoft.com/office/infopath/2007/PartnerControls">Sisältää henkilötietoja</TermName>
          <TermId xmlns="http://schemas.microsoft.com/office/infopath/2007/PartnerControls">682e5cc3-9470-4d08-95e3-de4510f33f80</TermId>
        </TermInfo>
      </Terms>
    </l4f343cd45344ba894f48b05823d4b1e>
    <BOFDepartment xmlns="6acf3a52-5fc7-44aa-b5a3-d8fcafa65ae9" xsi:nil="true"/>
    <BOFEnclosureNumber xmlns="6acf3a52-5fc7-44aa-b5a3-d8fcafa65ae9" xsi:nil="true"/>
    <BOFSecurityPeriod xmlns="6acf3a52-5fc7-44aa-b5a3-d8fcafa65ae9" xsi:nil="true"/>
    <BOFTOSSelectionDate xmlns="6acf3a52-5fc7-44aa-b5a3-d8fcafa65ae9" xsi:nil="true"/>
    <p9ca7f10866448519b79df35ffed521b xmlns="6acf3a52-5fc7-44aa-b5a3-d8fcafa65ae9">
      <Terms xmlns="http://schemas.microsoft.com/office/infopath/2007/PartnerControls">
        <TermInfo xmlns="http://schemas.microsoft.com/office/infopath/2007/PartnerControls">
          <TermName xmlns="http://schemas.microsoft.com/office/infopath/2007/PartnerControls">Kehittämiseen liittyvä dokumentti</TermName>
          <TermId xmlns="http://schemas.microsoft.com/office/infopath/2007/PartnerControls">6b38d8b0-69c8-45d8-bf6e-d59f5170e3c5</TermId>
        </TermInfo>
      </Terms>
    </p9ca7f10866448519b79df35ffed521b>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F3964CE-5AA0-4536-AA8C-FD1D1305579F}"/>
</file>

<file path=customXml/itemProps2.xml><?xml version="1.0" encoding="utf-8"?>
<ds:datastoreItem xmlns:ds="http://schemas.openxmlformats.org/officeDocument/2006/customXml" ds:itemID="{6EB79164-4FA9-4DCB-B0A0-2DA639498C4F}">
  <ds:schemaRefs>
    <ds:schemaRef ds:uri="http://schemas.microsoft.com/office/2006/metadata/customXsn"/>
  </ds:schemaRefs>
</ds:datastoreItem>
</file>

<file path=customXml/itemProps3.xml><?xml version="1.0" encoding="utf-8"?>
<ds:datastoreItem xmlns:ds="http://schemas.openxmlformats.org/officeDocument/2006/customXml" ds:itemID="{15F2BAEE-9F99-4D5D-BF4F-E439CDBADF2D}">
  <ds:schemaRefs>
    <ds:schemaRef ds:uri="http://schemas.microsoft.com/sharepoint/events"/>
  </ds:schemaRefs>
</ds:datastoreItem>
</file>

<file path=customXml/itemProps4.xml><?xml version="1.0" encoding="utf-8"?>
<ds:datastoreItem xmlns:ds="http://schemas.openxmlformats.org/officeDocument/2006/customXml" ds:itemID="{D93B15F4-9672-40BC-95E1-78B3D92416BF}">
  <ds:schemaRefs>
    <ds:schemaRef ds:uri="Microsoft.SharePoint.Taxonomy.ContentTypeSync"/>
  </ds:schemaRefs>
</ds:datastoreItem>
</file>

<file path=customXml/itemProps5.xml><?xml version="1.0" encoding="utf-8"?>
<ds:datastoreItem xmlns:ds="http://schemas.openxmlformats.org/officeDocument/2006/customXml" ds:itemID="{62693F87-6B61-4C07-9772-EE6D2115DD69}">
  <ds:schemaRefs>
    <ds:schemaRef ds:uri="http://purl.org/dc/terms/"/>
    <ds:schemaRef ds:uri="http://purl.org/dc/elements/1.1/"/>
    <ds:schemaRef ds:uri="http://schemas.microsoft.com/office/2006/metadata/properties"/>
    <ds:schemaRef ds:uri="http://schemas.microsoft.com/office/2006/documentManagement/types"/>
    <ds:schemaRef ds:uri="6acf3a52-5fc7-44aa-b5a3-d8fcafa65ae9"/>
    <ds:schemaRef ds:uri="http://www.w3.org/XML/1998/namespace"/>
    <ds:schemaRef ds:uri="c4498ab8-87d8-47b3-9041-c69352928396"/>
    <ds:schemaRef ds:uri="http://schemas.microsoft.com/office/infopath/2007/PartnerControls"/>
    <ds:schemaRef ds:uri="http://schemas.openxmlformats.org/package/2006/metadata/core-properties"/>
    <ds:schemaRef ds:uri="http://purl.org/dc/dcmitype/"/>
  </ds:schemaRefs>
</ds:datastoreItem>
</file>

<file path=customXml/itemProps6.xml><?xml version="1.0" encoding="utf-8"?>
<ds:datastoreItem xmlns:ds="http://schemas.openxmlformats.org/officeDocument/2006/customXml" ds:itemID="{8A596BFB-28FF-449B-A2FD-AEE4035917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9</vt:i4>
      </vt:variant>
    </vt:vector>
  </HeadingPairs>
  <TitlesOfParts>
    <vt:vector size="20" baseType="lpstr">
      <vt:lpstr>Version History</vt:lpstr>
      <vt:lpstr>INFO</vt:lpstr>
      <vt:lpstr>Header</vt:lpstr>
      <vt:lpstr>ACCO</vt:lpstr>
      <vt:lpstr>CARD</vt:lpstr>
      <vt:lpstr>TERM</vt:lpstr>
      <vt:lpstr>HPAY</vt:lpstr>
      <vt:lpstr>QPAY</vt:lpstr>
      <vt:lpstr>APAY</vt:lpstr>
      <vt:lpstr>SERV</vt:lpstr>
      <vt:lpstr>Reportlevel validations</vt:lpstr>
      <vt:lpstr>INFO!_ftn1</vt:lpstr>
      <vt:lpstr>INFO!_Toc78195008</vt:lpstr>
      <vt:lpstr>INFO!_Toc78195009</vt:lpstr>
      <vt:lpstr>INFO!_Toc78195011</vt:lpstr>
      <vt:lpstr>INFO!_Toc78195012</vt:lpstr>
      <vt:lpstr>INFO!_Toc78195014</vt:lpstr>
      <vt:lpstr>INFO!_Toc78195015</vt:lpstr>
      <vt:lpstr>INFO!_Toc78195016</vt:lpstr>
      <vt:lpstr>'Reportlevel validations'!_Toc78195023</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2024-2-12_SAVE_record structure_V2.1</dc:title>
  <dc:creator>Kallio, Senja</dc:creator>
  <cp:lastModifiedBy>Heinonen, Anssi</cp:lastModifiedBy>
  <dcterms:created xsi:type="dcterms:W3CDTF">2024-02-12T08:39:04Z</dcterms:created>
  <dcterms:modified xsi:type="dcterms:W3CDTF">2024-08-15T09:40:34Z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0x01010048A48038F6F00E42902EC62EFFC51061010099483BB1CDC4C6408F88DF062E3B6E0E</vt:lpwstr>
  </property>
  <property fmtid="{D5CDD505-2E9C-101B-9397-08002B2CF9AE}" pid="3" name="_dlc_DocIdItemGuid">
    <vt:lpwstr>8d80c6ef-dfaa-47ef-b28b-9ffbbbed5b86</vt:lpwstr>
  </property>
  <property fmtid="{D5CDD505-2E9C-101B-9397-08002B2CF9AE}" pid="4" name="TaxKeyword">
    <vt:lpwstr/>
  </property>
  <property fmtid="{D5CDD505-2E9C-101B-9397-08002B2CF9AE}" pid="5" name="BOFStatus">
    <vt:lpwstr>80;#Luonnos|eb8c226b-c5bb-4ca1-823d-868db9a2d96d</vt:lpwstr>
  </property>
  <property fmtid="{D5CDD505-2E9C-101B-9397-08002B2CF9AE}" pid="6" name="BOFSecurityReason2">
    <vt:lpwstr/>
  </property>
  <property fmtid="{D5CDD505-2E9C-101B-9397-08002B2CF9AE}" pid="7" name="BOFPersonalData">
    <vt:lpwstr>8;#Sisältää henkilötietoja|682e5cc3-9470-4d08-95e3-de4510f33f80</vt:lpwstr>
  </property>
  <property fmtid="{D5CDD505-2E9C-101B-9397-08002B2CF9AE}" pid="8" name="BOFSecurityReason3">
    <vt:lpwstr/>
  </property>
  <property fmtid="{D5CDD505-2E9C-101B-9397-08002B2CF9AE}" pid="9" name="BOFECBClassification">
    <vt:lpwstr/>
  </property>
  <property fmtid="{D5CDD505-2E9C-101B-9397-08002B2CF9AE}" pid="10" name="BOFSPTOSAndDocumentType">
    <vt:lpwstr>82;#Kehittämiseen liittyvä dokumentti|6b38d8b0-69c8-45d8-bf6e-d59f5170e3c5</vt:lpwstr>
  </property>
  <property fmtid="{D5CDD505-2E9C-101B-9397-08002B2CF9AE}" pid="11" name="BOFSecuritylevel">
    <vt:lpwstr>3;#SP/FIVA-LUOTTAMUKSELLINEN|3f75dc8f-8310-4ab3-9787-1fe61e7d7ab0</vt:lpwstr>
  </property>
  <property fmtid="{D5CDD505-2E9C-101B-9397-08002B2CF9AE}" pid="12" name="BOFSecurityReason">
    <vt:lpwstr/>
  </property>
  <property fmtid="{D5CDD505-2E9C-101B-9397-08002B2CF9AE}" pid="13" name="BOFLanguage">
    <vt:lpwstr/>
  </property>
  <property fmtid="{D5CDD505-2E9C-101B-9397-08002B2CF9AE}" pid="14" name="BOFPublicity">
    <vt:lpwstr>15;#Sisäinen|293e8b28-ed08-46c5-a1b1-61cd21e5b2a2</vt:lpwstr>
  </property>
</Properties>
</file>