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20"/>
  </p:notesMasterIdLst>
  <p:sldIdLst>
    <p:sldId id="353" r:id="rId5"/>
    <p:sldId id="258" r:id="rId6"/>
    <p:sldId id="1144" r:id="rId7"/>
    <p:sldId id="276" r:id="rId8"/>
    <p:sldId id="413" r:id="rId9"/>
    <p:sldId id="376" r:id="rId10"/>
    <p:sldId id="379" r:id="rId11"/>
    <p:sldId id="416" r:id="rId12"/>
    <p:sldId id="1146" r:id="rId13"/>
    <p:sldId id="1145" r:id="rId14"/>
    <p:sldId id="269" r:id="rId15"/>
    <p:sldId id="378" r:id="rId16"/>
    <p:sldId id="362" r:id="rId17"/>
    <p:sldId id="1060" r:id="rId18"/>
    <p:sldId id="1147" r:id="rId19"/>
  </p:sldIdLst>
  <p:sldSz cx="12190413" cy="6858000"/>
  <p:notesSz cx="9926638" cy="6797675"/>
  <p:embeddedFontLst>
    <p:embeddedFont>
      <p:font typeface="Nationalbank" panose="020B0503040000020004" pitchFamily="34" charset="0"/>
      <p:regular r:id="rId21"/>
      <p:bold r:id="rId22"/>
      <p:italic r:id="rId23"/>
      <p:boldItalic r:id="rId24"/>
    </p:embeddedFont>
    <p:embeddedFont>
      <p:font typeface="Nationalbank bold" panose="020B0803040000020004" pitchFamily="34" charset="0"/>
      <p:bold r:id="rId25"/>
    </p:embeddedFont>
  </p:embeddedFontLst>
  <p:custDataLst>
    <p:tags r:id="rId26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D120B276-1239-41C9-AF07-50474A659578}">
          <p14:sldIdLst>
            <p14:sldId id="353"/>
            <p14:sldId id="258"/>
            <p14:sldId id="1144"/>
            <p14:sldId id="276"/>
            <p14:sldId id="413"/>
            <p14:sldId id="376"/>
            <p14:sldId id="379"/>
            <p14:sldId id="416"/>
            <p14:sldId id="1146"/>
            <p14:sldId id="1145"/>
            <p14:sldId id="269"/>
            <p14:sldId id="378"/>
            <p14:sldId id="362"/>
            <p14:sldId id="1060"/>
            <p14:sldId id="11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5">
          <p15:clr>
            <a:srgbClr val="A4A3A4"/>
          </p15:clr>
        </p15:guide>
        <p15:guide id="2" orient="horz" pos="698">
          <p15:clr>
            <a:srgbClr val="A4A3A4"/>
          </p15:clr>
        </p15:guide>
        <p15:guide id="3" orient="horz" pos="853">
          <p15:clr>
            <a:srgbClr val="A4A3A4"/>
          </p15:clr>
        </p15:guide>
        <p15:guide id="4" orient="horz" pos="3779">
          <p15:clr>
            <a:srgbClr val="A4A3A4"/>
          </p15:clr>
        </p15:guide>
        <p15:guide id="5" pos="266">
          <p15:clr>
            <a:srgbClr val="A4A3A4"/>
          </p15:clr>
        </p15:guide>
        <p15:guide id="6" pos="7413">
          <p15:clr>
            <a:srgbClr val="A4A3A4"/>
          </p15:clr>
        </p15:guide>
        <p15:guide id="7" pos="2538">
          <p15:clr>
            <a:srgbClr val="A4A3A4"/>
          </p15:clr>
        </p15:guide>
        <p15:guide id="8" pos="2698">
          <p15:clr>
            <a:srgbClr val="A4A3A4"/>
          </p15:clr>
        </p15:guide>
        <p15:guide id="9" pos="4968">
          <p15:clr>
            <a:srgbClr val="A4A3A4"/>
          </p15:clr>
        </p15:guide>
        <p15:guide id="10" pos="514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kke Rhode Nissen" initials="RRN" lastIdx="1" clrIdx="0">
    <p:extLst>
      <p:ext uri="{19B8F6BF-5375-455C-9EA6-DF929625EA0E}">
        <p15:presenceInfo xmlns:p15="http://schemas.microsoft.com/office/powerpoint/2012/main" userId="S-1-5-21-1482476501-1417001333-725345543-1572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8B8"/>
    <a:srgbClr val="A35565"/>
    <a:srgbClr val="008000"/>
    <a:srgbClr val="52AC7B"/>
    <a:srgbClr val="AFD9C2"/>
    <a:srgbClr val="D23757"/>
    <a:srgbClr val="3399FF"/>
    <a:srgbClr val="99CCFF"/>
    <a:srgbClr val="FFCCCC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5" autoAdjust="0"/>
    <p:restoredTop sz="78373" autoAdjust="0"/>
  </p:normalViewPr>
  <p:slideViewPr>
    <p:cSldViewPr snapToGrid="0">
      <p:cViewPr varScale="1">
        <p:scale>
          <a:sx n="89" d="100"/>
          <a:sy n="89" d="100"/>
        </p:scale>
        <p:origin x="1317" y="45"/>
      </p:cViewPr>
      <p:guideLst>
        <p:guide orient="horz" pos="185"/>
        <p:guide orient="horz" pos="698"/>
        <p:guide orient="horz" pos="853"/>
        <p:guide orient="horz" pos="3779"/>
        <p:guide pos="266"/>
        <p:guide pos="7413"/>
        <p:guide pos="2538"/>
        <p:guide pos="2698"/>
        <p:guide pos="4968"/>
        <p:guide pos="51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ke Rhode Nissen" userId="77498ab5-5e25-4f73-ae46-352f7a072bf1" providerId="ADAL" clId="{758D400E-BA62-4DCA-9A1A-4609AFA24BD2}"/>
    <pc:docChg chg="custSel modSld">
      <pc:chgData name="Rikke Rhode Nissen" userId="77498ab5-5e25-4f73-ae46-352f7a072bf1" providerId="ADAL" clId="{758D400E-BA62-4DCA-9A1A-4609AFA24BD2}" dt="2023-05-26T12:34:27.806" v="18" actId="478"/>
      <pc:docMkLst>
        <pc:docMk/>
      </pc:docMkLst>
      <pc:sldChg chg="modNotes">
        <pc:chgData name="Rikke Rhode Nissen" userId="77498ab5-5e25-4f73-ae46-352f7a072bf1" providerId="ADAL" clId="{758D400E-BA62-4DCA-9A1A-4609AFA24BD2}" dt="2023-05-26T12:34:03.754" v="3" actId="368"/>
        <pc:sldMkLst>
          <pc:docMk/>
          <pc:sldMk cId="280771684" sldId="258"/>
        </pc:sldMkLst>
      </pc:sldChg>
      <pc:sldChg chg="modNotes">
        <pc:chgData name="Rikke Rhode Nissen" userId="77498ab5-5e25-4f73-ae46-352f7a072bf1" providerId="ADAL" clId="{758D400E-BA62-4DCA-9A1A-4609AFA24BD2}" dt="2023-05-26T12:34:03.762" v="5" actId="368"/>
        <pc:sldMkLst>
          <pc:docMk/>
          <pc:sldMk cId="195845613" sldId="276"/>
        </pc:sldMkLst>
      </pc:sldChg>
      <pc:sldChg chg="modNotes">
        <pc:chgData name="Rikke Rhode Nissen" userId="77498ab5-5e25-4f73-ae46-352f7a072bf1" providerId="ADAL" clId="{758D400E-BA62-4DCA-9A1A-4609AFA24BD2}" dt="2023-05-26T12:34:03.746" v="1" actId="368"/>
        <pc:sldMkLst>
          <pc:docMk/>
          <pc:sldMk cId="3966362693" sldId="353"/>
        </pc:sldMkLst>
      </pc:sldChg>
      <pc:sldChg chg="modNotes">
        <pc:chgData name="Rikke Rhode Nissen" userId="77498ab5-5e25-4f73-ae46-352f7a072bf1" providerId="ADAL" clId="{758D400E-BA62-4DCA-9A1A-4609AFA24BD2}" dt="2023-05-26T12:34:03.772" v="9" actId="368"/>
        <pc:sldMkLst>
          <pc:docMk/>
          <pc:sldMk cId="2785102889" sldId="376"/>
        </pc:sldMkLst>
      </pc:sldChg>
      <pc:sldChg chg="modNotes">
        <pc:chgData name="Rikke Rhode Nissen" userId="77498ab5-5e25-4f73-ae46-352f7a072bf1" providerId="ADAL" clId="{758D400E-BA62-4DCA-9A1A-4609AFA24BD2}" dt="2023-05-26T12:34:03.797" v="17" actId="368"/>
        <pc:sldMkLst>
          <pc:docMk/>
          <pc:sldMk cId="2387105702" sldId="378"/>
        </pc:sldMkLst>
      </pc:sldChg>
      <pc:sldChg chg="delSp mod modNotes">
        <pc:chgData name="Rikke Rhode Nissen" userId="77498ab5-5e25-4f73-ae46-352f7a072bf1" providerId="ADAL" clId="{758D400E-BA62-4DCA-9A1A-4609AFA24BD2}" dt="2023-05-26T12:34:27.806" v="18" actId="478"/>
        <pc:sldMkLst>
          <pc:docMk/>
          <pc:sldMk cId="3695795301" sldId="379"/>
        </pc:sldMkLst>
        <pc:spChg chg="del">
          <ac:chgData name="Rikke Rhode Nissen" userId="77498ab5-5e25-4f73-ae46-352f7a072bf1" providerId="ADAL" clId="{758D400E-BA62-4DCA-9A1A-4609AFA24BD2}" dt="2023-05-26T12:34:27.806" v="18" actId="478"/>
          <ac:spMkLst>
            <pc:docMk/>
            <pc:sldMk cId="3695795301" sldId="379"/>
            <ac:spMk id="14" creationId="{BB55FF65-6929-4FCB-A378-4D01891609DA}"/>
          </ac:spMkLst>
        </pc:spChg>
        <pc:spChg chg="del">
          <ac:chgData name="Rikke Rhode Nissen" userId="77498ab5-5e25-4f73-ae46-352f7a072bf1" providerId="ADAL" clId="{758D400E-BA62-4DCA-9A1A-4609AFA24BD2}" dt="2023-05-26T12:34:27.806" v="18" actId="478"/>
          <ac:spMkLst>
            <pc:docMk/>
            <pc:sldMk cId="3695795301" sldId="379"/>
            <ac:spMk id="15" creationId="{87564A68-85FB-4894-8616-34C487847F77}"/>
          </ac:spMkLst>
        </pc:spChg>
      </pc:sldChg>
      <pc:sldChg chg="modNotes">
        <pc:chgData name="Rikke Rhode Nissen" userId="77498ab5-5e25-4f73-ae46-352f7a072bf1" providerId="ADAL" clId="{758D400E-BA62-4DCA-9A1A-4609AFA24BD2}" dt="2023-05-26T12:34:03.767" v="7" actId="368"/>
        <pc:sldMkLst>
          <pc:docMk/>
          <pc:sldMk cId="1295087107" sldId="413"/>
        </pc:sldMkLst>
      </pc:sldChg>
      <pc:sldChg chg="modNotes">
        <pc:chgData name="Rikke Rhode Nissen" userId="77498ab5-5e25-4f73-ae46-352f7a072bf1" providerId="ADAL" clId="{758D400E-BA62-4DCA-9A1A-4609AFA24BD2}" dt="2023-05-26T12:34:03.782" v="13" actId="368"/>
        <pc:sldMkLst>
          <pc:docMk/>
          <pc:sldMk cId="1988532837" sldId="416"/>
        </pc:sldMkLst>
      </pc:sldChg>
      <pc:sldChg chg="modNotes">
        <pc:chgData name="Rikke Rhode Nissen" userId="77498ab5-5e25-4f73-ae46-352f7a072bf1" providerId="ADAL" clId="{758D400E-BA62-4DCA-9A1A-4609AFA24BD2}" dt="2023-05-26T12:34:03.788" v="15" actId="368"/>
        <pc:sldMkLst>
          <pc:docMk/>
          <pc:sldMk cId="2783191758" sldId="11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ationalbank" panose="020B0503040000020004" pitchFamily="34" charset="0"/>
              </a:defRPr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ationalbank" panose="020B0503040000020004" pitchFamily="34" charset="0"/>
              </a:defRPr>
            </a:lvl1pPr>
          </a:lstStyle>
          <a:p>
            <a:fld id="{4B1A0FD2-8FB0-4CFA-BDDE-512EAD5FF794}" type="datetimeFigureOut">
              <a:rPr lang="da-DK" smtClean="0"/>
              <a:pPr/>
              <a:t>27-05-2023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ationalbank" panose="020B0503040000020004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ationalbank" panose="020B0503040000020004" pitchFamily="34" charset="0"/>
              </a:defRPr>
            </a:lvl1pPr>
          </a:lstStyle>
          <a:p>
            <a:fld id="{DCDDD98C-28D9-4335-8B56-BF781F27919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972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ationalbank" panose="020B05030400000200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ationalbank" panose="020B05030400000200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ationalbank" panose="020B05030400000200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ationalbank" panose="020B05030400000200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ationalbank" panose="020B05030400000200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DD98C-28D9-4335-8B56-BF781F27919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139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632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Nationalbank" panose="020B0503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92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DD98C-28D9-4335-8B56-BF781F27919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117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DD98C-28D9-4335-8B56-BF781F27919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873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65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DD98C-28D9-4335-8B56-BF781F27919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68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8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DD98C-28D9-4335-8B56-BF781F27919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31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DD98C-28D9-4335-8B56-BF781F27919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130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DD98C-28D9-4335-8B56-BF781F27919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952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DD98C-28D9-4335-8B56-BF781F27919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148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DD98C-28D9-4335-8B56-BF781F27919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056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DD98C-28D9-4335-8B56-BF781F27919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32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file:///\\DNFIL\ALL\Alle\Billedbank" TargetMode="External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hyperlink" Target="file:///\\DNFIL\ALL\Alle\Ikonbank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46399"/>
            <a:ext cx="12190413" cy="3755939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ikon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billede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4800" y="1353600"/>
            <a:ext cx="11340000" cy="896400"/>
          </a:xfrm>
        </p:spPr>
        <p:txBody>
          <a:bodyPr rIns="2160000" anchor="t" anchorCtr="0"/>
          <a:lstStyle>
            <a:lvl1pPr>
              <a:defRPr cap="all" baseline="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17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246400"/>
            <a:ext cx="12190413" cy="324000"/>
          </a:xfrm>
          <a:blipFill>
            <a:blip r:embed="rId2"/>
            <a:stretch>
              <a:fillRect/>
            </a:stretch>
          </a:blipFill>
        </p:spPr>
        <p:txBody>
          <a:bodyPr lIns="446400" tIns="0" rIns="1080000" anchor="ctr" anchorCtr="0"/>
          <a:lstStyle>
            <a:lvl1pPr>
              <a:defRPr lang="da-DK" sz="1200" b="1" baseline="0" dirty="0" smtClean="0">
                <a:solidFill>
                  <a:schemeClr val="bg1"/>
                </a:solidFill>
                <a:latin typeface="Nationalbank" panose="020B050304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linje</a:t>
            </a:r>
            <a:endParaRPr lang="en-GB" dirty="0"/>
          </a:p>
        </p:txBody>
      </p:sp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424799" y="284163"/>
            <a:ext cx="11340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lnSpc>
                <a:spcPts val="3000"/>
              </a:lnSpc>
            </a:pPr>
            <a:r>
              <a:rPr lang="en-GB" sz="3000" dirty="0">
                <a:latin typeface="Nationalbank" panose="020B0503040000020004" pitchFamily="2" charset="0"/>
              </a:rPr>
              <a:t>DANMARKS</a:t>
            </a:r>
            <a:br>
              <a:rPr lang="en-GB" sz="3000" dirty="0">
                <a:latin typeface="Nationalbank" panose="020B0503040000020004" pitchFamily="2" charset="0"/>
              </a:rPr>
            </a:br>
            <a:r>
              <a:rPr lang="en-GB" sz="3000" dirty="0">
                <a:latin typeface="Nationalbank" panose="020B0503040000020004" pitchFamily="2" charset="0"/>
              </a:rPr>
              <a:t>NATIONALBANK</a:t>
            </a:r>
          </a:p>
        </p:txBody>
      </p:sp>
      <p:sp>
        <p:nvSpPr>
          <p:cNvPr id="22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8941236" y="7850328"/>
            <a:ext cx="2682851" cy="1584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FE839C1-677A-48B1-B30B-C86CA0B3D8C8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23" name="Pladsholder til sidefod 3" hidden="1"/>
          <p:cNvSpPr>
            <a:spLocks noGrp="1"/>
          </p:cNvSpPr>
          <p:nvPr>
            <p:ph type="ftr" sz="quarter" idx="11"/>
          </p:nvPr>
        </p:nvSpPr>
        <p:spPr>
          <a:xfrm>
            <a:off x="10167110" y="7434064"/>
            <a:ext cx="1460343" cy="31541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4" name="Pladsholder til diasnummer 4" hidden="1"/>
          <p:cNvSpPr>
            <a:spLocks noGrp="1"/>
          </p:cNvSpPr>
          <p:nvPr>
            <p:ph type="sldNum" sz="quarter" idx="12"/>
          </p:nvPr>
        </p:nvSpPr>
        <p:spPr>
          <a:xfrm>
            <a:off x="8941236" y="8001528"/>
            <a:ext cx="2682851" cy="1800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2335089" y="0"/>
            <a:ext cx="2041038" cy="1368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Gitter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og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hjælpelinjer</a:t>
            </a:r>
            <a:endParaRPr lang="en-GB" sz="900" b="1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For at se </a:t>
            </a:r>
            <a:r>
              <a:rPr lang="en-GB" sz="900" dirty="0" err="1">
                <a:solidFill>
                  <a:schemeClr val="bg1">
                    <a:lumMod val="50000"/>
                  </a:schemeClr>
                </a:solidFill>
              </a:rPr>
              <a:t>gitter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GB" sz="900" dirty="0" err="1">
                <a:solidFill>
                  <a:schemeClr val="bg1">
                    <a:lumMod val="50000"/>
                  </a:schemeClr>
                </a:solidFill>
              </a:rPr>
              <a:t>og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bg1">
                    <a:lumMod val="50000"/>
                  </a:schemeClr>
                </a:solidFill>
              </a:rPr>
              <a:t>hjælpelinjer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n-GB" sz="900" dirty="0" err="1">
                <a:solidFill>
                  <a:schemeClr val="bg1">
                    <a:lumMod val="50000"/>
                  </a:schemeClr>
                </a:solidFill>
              </a:rPr>
              <a:t>Klik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bg1">
                    <a:lumMod val="50000"/>
                  </a:schemeClr>
                </a:solidFill>
              </a:rPr>
              <a:t>på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Vis</a:t>
            </a:r>
          </a:p>
          <a:p>
            <a:pPr algn="l"/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n-GB" sz="900" dirty="0" err="1">
                <a:solidFill>
                  <a:schemeClr val="bg1">
                    <a:lumMod val="50000"/>
                  </a:schemeClr>
                </a:solidFill>
              </a:rPr>
              <a:t>Vælg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Gitterlinjer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bg1">
                    <a:lumMod val="50000"/>
                  </a:schemeClr>
                </a:solidFill>
              </a:rPr>
              <a:t>og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GB" sz="900" dirty="0" err="1">
                <a:solidFill>
                  <a:schemeClr val="bg1">
                    <a:lumMod val="50000"/>
                  </a:schemeClr>
                </a:solidFill>
              </a:rPr>
              <a:t>eller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Hjælpelinjer</a:t>
            </a:r>
            <a:endParaRPr lang="en-GB" sz="900" b="1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Tip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: Alt + F9 for </a:t>
            </a:r>
            <a:r>
              <a:rPr lang="en-GB" sz="900" dirty="0" err="1">
                <a:solidFill>
                  <a:schemeClr val="bg1">
                    <a:lumMod val="50000"/>
                  </a:schemeClr>
                </a:solidFill>
              </a:rPr>
              <a:t>hurtig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bg1">
                    <a:lumMod val="50000"/>
                  </a:schemeClr>
                </a:solidFill>
              </a:rPr>
              <a:t>visning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bg1">
                    <a:lumMod val="50000"/>
                  </a:schemeClr>
                </a:solidFill>
              </a:rPr>
              <a:t>af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bg1">
                    <a:lumMod val="50000"/>
                  </a:schemeClr>
                </a:solidFill>
              </a:rPr>
              <a:t>hjælpelinjer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kstboks 15"/>
          <p:cNvSpPr txBox="1"/>
          <p:nvPr userDrawn="1"/>
        </p:nvSpPr>
        <p:spPr>
          <a:xfrm>
            <a:off x="12335088" y="2570400"/>
            <a:ext cx="2447681" cy="498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Forsider:</a:t>
            </a:r>
          </a:p>
          <a:p>
            <a:pPr algn="l"/>
            <a:r>
              <a:rPr lang="en-GB" sz="900" b="0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Husk at der er mulighed for at</a:t>
            </a:r>
          </a:p>
          <a:p>
            <a:pPr algn="l"/>
            <a:r>
              <a:rPr lang="en-GB" sz="900" b="0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vælge mellem 6 forsideslides</a:t>
            </a:r>
            <a:endParaRPr lang="en-GB" sz="900" noProof="1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" name="Gruppe 3"/>
          <p:cNvGrpSpPr/>
          <p:nvPr userDrawn="1"/>
        </p:nvGrpSpPr>
        <p:grpSpPr>
          <a:xfrm>
            <a:off x="12335087" y="3823878"/>
            <a:ext cx="2221903" cy="3034122"/>
            <a:chOff x="12335087" y="3823878"/>
            <a:chExt cx="2221903" cy="3034122"/>
          </a:xfrm>
        </p:grpSpPr>
        <p:sp>
          <p:nvSpPr>
            <p:cNvPr id="19" name="Tekstboks 18"/>
            <p:cNvSpPr txBox="1"/>
            <p:nvPr userDrawn="1"/>
          </p:nvSpPr>
          <p:spPr>
            <a:xfrm>
              <a:off x="12335087" y="3823878"/>
              <a:ext cx="2221903" cy="144016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l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Valgfrit:</a:t>
              </a:r>
              <a:b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</a:br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Indsætte Sidehoved og sidefod</a:t>
              </a:r>
            </a:p>
            <a:p>
              <a:pPr algn="l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1.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Vælg</a:t>
              </a:r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Indsæt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 topmenuen </a:t>
              </a:r>
            </a:p>
            <a:p>
              <a:pPr algn="l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2.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Vælg</a:t>
              </a:r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Sidehoved og Sidefod</a:t>
              </a:r>
            </a:p>
            <a:p>
              <a:pPr algn="l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3.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Tjek om der er sat hak i </a:t>
              </a:r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Dato og klokkeslæt - Opdater automatisk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og i  </a:t>
              </a:r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Diasnummer</a:t>
              </a:r>
            </a:p>
            <a:p>
              <a:pPr algn="l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4.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ønsket indhold i </a:t>
              </a:r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Sidefod</a:t>
              </a:r>
            </a:p>
            <a:p>
              <a:pPr algn="l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7.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Vælg</a:t>
              </a:r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Anvend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på alle eller </a:t>
              </a:r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Anvend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hvis det kun skal være på et enkelt slide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5182" y="5329522"/>
              <a:ext cx="2211808" cy="152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43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424799" y="1352550"/>
            <a:ext cx="5580000" cy="4644000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ikon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billede</a:t>
            </a:r>
            <a:endParaRPr lang="en-GB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177600" y="1352550"/>
            <a:ext cx="5580000" cy="4644000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ikon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7F02-325E-4F58-84D2-2FF568AF2298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-2079020" y="0"/>
            <a:ext cx="1899305" cy="1196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Udskifte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r"/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Der er frit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valg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mellem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16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. Se slides med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flere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r"/>
            <a:endParaRPr lang="en-GB" sz="900" b="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Valg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af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 layout:</a:t>
            </a:r>
          </a:p>
          <a:p>
            <a:pPr algn="r"/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kan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stå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til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højre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og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venstre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. Der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kan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også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være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2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ved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siden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af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hinanden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r"/>
            <a:endParaRPr lang="en-GB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-2079020" y="2570400"/>
            <a:ext cx="1836000" cy="2154744"/>
            <a:chOff x="9252520" y="2570400"/>
            <a:chExt cx="1836000" cy="2154744"/>
          </a:xfrm>
        </p:grpSpPr>
        <p:sp>
          <p:nvSpPr>
            <p:cNvPr id="18" name="Tekstboks 17"/>
            <p:cNvSpPr txBox="1"/>
            <p:nvPr userDrawn="1"/>
          </p:nvSpPr>
          <p:spPr>
            <a:xfrm>
              <a:off x="9252520" y="2570400"/>
              <a:ext cx="1836000" cy="1866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billede</a:t>
              </a:r>
            </a:p>
            <a:p>
              <a:pPr algn="r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1.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 på det lille billede-indsættelsesikon i midten</a:t>
              </a:r>
            </a:p>
            <a:p>
              <a:pPr algn="r"/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af pladsholderen</a:t>
              </a:r>
            </a:p>
            <a:p>
              <a:pPr algn="r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2.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det ønskede billede</a:t>
              </a:r>
            </a:p>
            <a:p>
              <a:pPr algn="r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3.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</a:t>
              </a:r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Beskær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for at ændre</a:t>
              </a:r>
            </a:p>
            <a:p>
              <a:pPr algn="r"/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billedets fokus/størrelse</a:t>
              </a:r>
            </a:p>
            <a:p>
              <a:pPr algn="r"/>
              <a:endPara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endPara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4.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Ønsker du at skalere billedet, så hold </a:t>
              </a:r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SHIFT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-knappen nede, mens der trækkes i billedets hjørner</a:t>
              </a:r>
            </a:p>
            <a:p>
              <a:pPr algn="r"/>
              <a:endPara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endPara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7537" y="3552224"/>
              <a:ext cx="251185" cy="23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uppe 19"/>
            <p:cNvGrpSpPr/>
            <p:nvPr userDrawn="1"/>
          </p:nvGrpSpPr>
          <p:grpSpPr>
            <a:xfrm>
              <a:off x="10784755" y="4402493"/>
              <a:ext cx="291714" cy="322651"/>
              <a:chOff x="11016426" y="4378700"/>
              <a:chExt cx="343632" cy="380074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2558" y="4417462"/>
                <a:ext cx="317500" cy="341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Afrundet rektangel 21"/>
              <p:cNvSpPr/>
              <p:nvPr userDrawn="1"/>
            </p:nvSpPr>
            <p:spPr>
              <a:xfrm>
                <a:off x="11016426" y="4378700"/>
                <a:ext cx="227292" cy="18222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872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til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54138"/>
            <a:ext cx="6660000" cy="4645025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9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7689600" y="1352550"/>
            <a:ext cx="4500000" cy="5505450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ikon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7803-7617-407B-9AC2-311B4CA305AA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kstboks 14"/>
          <p:cNvSpPr txBox="1"/>
          <p:nvPr userDrawn="1"/>
        </p:nvSpPr>
        <p:spPr>
          <a:xfrm>
            <a:off x="12335087" y="0"/>
            <a:ext cx="1969031" cy="4766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Udskifte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Der er frit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valg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mellem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16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. Se slides med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flere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27" name="Gruppe 26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28" name="Tekstboks 27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9" name="Gruppe 28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Afrundet rektangel 30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  <p:grpSp>
        <p:nvGrpSpPr>
          <p:cNvPr id="32" name="Gruppe 31"/>
          <p:cNvGrpSpPr/>
          <p:nvPr userDrawn="1"/>
        </p:nvGrpSpPr>
        <p:grpSpPr>
          <a:xfrm>
            <a:off x="12330866" y="2570400"/>
            <a:ext cx="1836000" cy="2154744"/>
            <a:chOff x="9252520" y="2570400"/>
            <a:chExt cx="1836000" cy="2154744"/>
          </a:xfrm>
        </p:grpSpPr>
        <p:sp>
          <p:nvSpPr>
            <p:cNvPr id="33" name="Tekstboks 32"/>
            <p:cNvSpPr txBox="1"/>
            <p:nvPr userDrawn="1"/>
          </p:nvSpPr>
          <p:spPr>
            <a:xfrm>
              <a:off x="9252520" y="2570400"/>
              <a:ext cx="1836000" cy="1866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billede</a:t>
              </a:r>
            </a:p>
            <a:p>
              <a:pPr algn="l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1.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 på det lille billede-indsættelsesikon i midten</a:t>
              </a:r>
            </a:p>
            <a:p>
              <a:pPr algn="l"/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af pladsholderen</a:t>
              </a:r>
            </a:p>
            <a:p>
              <a:pPr algn="l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2.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det ønskede billede</a:t>
              </a:r>
            </a:p>
            <a:p>
              <a:pPr algn="l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3.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</a:t>
              </a:r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Beskær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for at ændre</a:t>
              </a:r>
            </a:p>
            <a:p>
              <a:pPr algn="l"/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billedets fokus/størrelse</a:t>
              </a:r>
            </a:p>
            <a:p>
              <a:pPr algn="l"/>
              <a:endPara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endPara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4.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Ønsker du at skalere billedet, så hold </a:t>
              </a:r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SHIFT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-knappen nede, mens der trækkes i billedets hjørner</a:t>
              </a:r>
            </a:p>
            <a:p>
              <a:pPr algn="l"/>
              <a:endPara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endPara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5574" y="3552224"/>
              <a:ext cx="251185" cy="23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uppe 34"/>
            <p:cNvGrpSpPr/>
            <p:nvPr userDrawn="1"/>
          </p:nvGrpSpPr>
          <p:grpSpPr>
            <a:xfrm>
              <a:off x="9258729" y="4402493"/>
              <a:ext cx="291716" cy="322651"/>
              <a:chOff x="9218790" y="4378700"/>
              <a:chExt cx="343634" cy="380074"/>
            </a:xfrm>
          </p:grpSpPr>
          <p:pic>
            <p:nvPicPr>
              <p:cNvPr id="36" name="Picture 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44924" y="4417462"/>
                <a:ext cx="317500" cy="341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Afrundet rektangel 36"/>
              <p:cNvSpPr/>
              <p:nvPr userDrawn="1"/>
            </p:nvSpPr>
            <p:spPr>
              <a:xfrm>
                <a:off x="9218790" y="4378700"/>
                <a:ext cx="227291" cy="18222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8339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/>
          <p:nvPr userDrawn="1"/>
        </p:nvSpPr>
        <p:spPr bwMode="auto">
          <a:xfrm>
            <a:off x="0" y="0"/>
            <a:ext cx="12190413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4800" y="1354138"/>
            <a:ext cx="11340000" cy="1357200"/>
          </a:xfrm>
        </p:spPr>
        <p:txBody>
          <a:bodyPr rIns="28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, to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8941236" y="7850328"/>
            <a:ext cx="2682851" cy="1584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67F24DF-A4CB-4C08-875E-D829DE97351C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 hidden="1"/>
          <p:cNvSpPr>
            <a:spLocks noGrp="1"/>
          </p:cNvSpPr>
          <p:nvPr>
            <p:ph type="sldNum" sz="quarter" idx="12"/>
          </p:nvPr>
        </p:nvSpPr>
        <p:spPr>
          <a:xfrm>
            <a:off x="8941236" y="8001528"/>
            <a:ext cx="2682851" cy="1800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-1897682" y="0"/>
            <a:ext cx="1717967" cy="6926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Skilleblad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r"/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Denne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farve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er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mest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egnet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til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skærm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eller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projektor</a:t>
            </a:r>
            <a:endParaRPr lang="en-GB" sz="900" b="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GB" sz="900" b="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Underpunkter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valgfri</a:t>
            </a:r>
            <a:endParaRPr lang="en-GB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424800" y="3240000"/>
            <a:ext cx="11340000" cy="2102400"/>
          </a:xfrm>
        </p:spPr>
        <p:txBody>
          <a:bodyPr tIns="0" rIns="28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grpSp>
        <p:nvGrpSpPr>
          <p:cNvPr id="16" name="Gruppe 15"/>
          <p:cNvGrpSpPr/>
          <p:nvPr userDrawn="1"/>
        </p:nvGrpSpPr>
        <p:grpSpPr>
          <a:xfrm>
            <a:off x="-1620688" y="3240000"/>
            <a:ext cx="1475960" cy="2434902"/>
            <a:chOff x="-1620688" y="1354138"/>
            <a:chExt cx="1475960" cy="2434902"/>
          </a:xfrm>
        </p:grpSpPr>
        <p:sp>
          <p:nvSpPr>
            <p:cNvPr id="18" name="Tekstboks 17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9" name="Gruppe 18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Afrundet rektangel 20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5" y="6109154"/>
            <a:ext cx="1520954" cy="56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5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/>
          <p:nvPr userDrawn="1"/>
        </p:nvSpPr>
        <p:spPr bwMode="auto">
          <a:xfrm>
            <a:off x="0" y="0"/>
            <a:ext cx="12190413" cy="68580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424800" y="1354138"/>
            <a:ext cx="11340000" cy="1357200"/>
          </a:xfrm>
        </p:spPr>
        <p:txBody>
          <a:bodyPr rIns="28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, to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20" name="Pladsholder til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424800" y="3240000"/>
            <a:ext cx="11340000" cy="2102400"/>
          </a:xfrm>
        </p:spPr>
        <p:txBody>
          <a:bodyPr tIns="0" rIns="288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8941236" y="7850328"/>
            <a:ext cx="2682851" cy="1584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FBB80EC-0217-4D71-9F87-BEFD36960A46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 hidden="1"/>
          <p:cNvSpPr>
            <a:spLocks noGrp="1"/>
          </p:cNvSpPr>
          <p:nvPr>
            <p:ph type="sldNum" sz="quarter" idx="12"/>
          </p:nvPr>
        </p:nvSpPr>
        <p:spPr>
          <a:xfrm>
            <a:off x="8941236" y="8001528"/>
            <a:ext cx="2682851" cy="1800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kstboks 14"/>
          <p:cNvSpPr txBox="1"/>
          <p:nvPr userDrawn="1"/>
        </p:nvSpPr>
        <p:spPr>
          <a:xfrm>
            <a:off x="-2771666" y="0"/>
            <a:ext cx="2591951" cy="5486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Skilleblad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r"/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Denne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farve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er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egnet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til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print</a:t>
            </a:r>
          </a:p>
          <a:p>
            <a:pPr algn="r"/>
            <a:endParaRPr lang="en-GB" sz="900" b="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Underpunkter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valgfri</a:t>
            </a:r>
            <a:endParaRPr lang="en-GB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-1620688" y="3240000"/>
            <a:ext cx="1475960" cy="2434902"/>
            <a:chOff x="-1620688" y="1354138"/>
            <a:chExt cx="1475960" cy="2434902"/>
          </a:xfrm>
        </p:grpSpPr>
        <p:sp>
          <p:nvSpPr>
            <p:cNvPr id="25" name="Tekstboks 24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6" name="Gruppe 25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Afrundet rektangel 27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5" y="6109154"/>
            <a:ext cx="1520955" cy="56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76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424799" y="1352550"/>
            <a:ext cx="5580000" cy="4643438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6184800" y="1353600"/>
            <a:ext cx="5580000" cy="4643438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DAC3-78C9-4719-9019-68E603147142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-2113706" y="0"/>
            <a:ext cx="1933991" cy="908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en-GB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Denne farve er mest egnet til skærm eller projektor</a:t>
            </a:r>
          </a:p>
        </p:txBody>
      </p:sp>
      <p:grpSp>
        <p:nvGrpSpPr>
          <p:cNvPr id="22" name="Gruppe 21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23" name="Tekstboks 22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4" name="Gruppe 23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Afrundet rektangel 25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3796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424799" y="1352550"/>
            <a:ext cx="5580000" cy="4643438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6184800" y="1353600"/>
            <a:ext cx="5580000" cy="4643438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CAAF-F09A-4D05-A426-D069CE5EF9B9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22" name="Tekstboks 21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3" name="Gruppe 22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Afrundet rektangel 24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  <p:sp>
        <p:nvSpPr>
          <p:cNvPr id="26" name="Tekstboks 25"/>
          <p:cNvSpPr txBox="1"/>
          <p:nvPr userDrawn="1"/>
        </p:nvSpPr>
        <p:spPr>
          <a:xfrm>
            <a:off x="-2113706" y="0"/>
            <a:ext cx="1933991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en-GB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Denne farve er egnet til print</a:t>
            </a:r>
          </a:p>
        </p:txBody>
      </p:sp>
    </p:spTree>
    <p:extLst>
      <p:ext uri="{BB962C8B-B14F-4D97-AF65-F5344CB8AC3E}">
        <p14:creationId xmlns:p14="http://schemas.microsoft.com/office/powerpoint/2010/main" val="1781305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424800" y="1352550"/>
            <a:ext cx="3600000" cy="4643438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4284000" y="1353600"/>
            <a:ext cx="3600000" cy="4643438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29" hasCustomPrompt="1"/>
          </p:nvPr>
        </p:nvSpPr>
        <p:spPr>
          <a:xfrm>
            <a:off x="8164800" y="1353600"/>
            <a:ext cx="3600000" cy="4643438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008A-728F-4068-B634-1D35736D4FAE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24" name="Tekstboks 23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5" name="Gruppe 24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Afrundet rektangel 26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  <p:sp>
        <p:nvSpPr>
          <p:cNvPr id="28" name="Tekstboks 27"/>
          <p:cNvSpPr txBox="1"/>
          <p:nvPr userDrawn="1"/>
        </p:nvSpPr>
        <p:spPr>
          <a:xfrm>
            <a:off x="-2113706" y="0"/>
            <a:ext cx="1933991" cy="908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en-GB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Denne farve er mest egnet til skærm eller projektor</a:t>
            </a:r>
          </a:p>
        </p:txBody>
      </p:sp>
    </p:spTree>
    <p:extLst>
      <p:ext uri="{BB962C8B-B14F-4D97-AF65-F5344CB8AC3E}">
        <p14:creationId xmlns:p14="http://schemas.microsoft.com/office/powerpoint/2010/main" val="1359320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F3A1-E3C9-4A0C-A6AC-730A0E548EE1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424800" y="1352550"/>
            <a:ext cx="3600000" cy="4643438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4284000" y="1353600"/>
            <a:ext cx="3600000" cy="4643438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7" name="Pladsholder til tekst 4"/>
          <p:cNvSpPr>
            <a:spLocks noGrp="1"/>
          </p:cNvSpPr>
          <p:nvPr>
            <p:ph type="body" sz="quarter" idx="29" hasCustomPrompt="1"/>
          </p:nvPr>
        </p:nvSpPr>
        <p:spPr>
          <a:xfrm>
            <a:off x="8164800" y="1353600"/>
            <a:ext cx="3600000" cy="4643438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24" name="Tekstboks 23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5" name="Gruppe 24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Afrundet rektangel 26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  <p:sp>
        <p:nvSpPr>
          <p:cNvPr id="28" name="Tekstboks 27"/>
          <p:cNvSpPr txBox="1"/>
          <p:nvPr userDrawn="1"/>
        </p:nvSpPr>
        <p:spPr>
          <a:xfrm>
            <a:off x="-2113706" y="0"/>
            <a:ext cx="1933991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en-GB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Denne farve er egnet til print</a:t>
            </a:r>
          </a:p>
        </p:txBody>
      </p:sp>
    </p:spTree>
    <p:extLst>
      <p:ext uri="{BB962C8B-B14F-4D97-AF65-F5344CB8AC3E}">
        <p14:creationId xmlns:p14="http://schemas.microsoft.com/office/powerpoint/2010/main" val="12806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424800" y="1352550"/>
            <a:ext cx="2664000" cy="4643438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3322800" y="1353600"/>
            <a:ext cx="2664000" cy="4643438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29" hasCustomPrompt="1"/>
          </p:nvPr>
        </p:nvSpPr>
        <p:spPr>
          <a:xfrm>
            <a:off x="6220800" y="1353600"/>
            <a:ext cx="2664000" cy="4643438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30" hasCustomPrompt="1"/>
          </p:nvPr>
        </p:nvSpPr>
        <p:spPr>
          <a:xfrm>
            <a:off x="9100800" y="1355725"/>
            <a:ext cx="2664000" cy="4643438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655F-B051-457C-96BC-9A3BFF26C169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25" name="Tekstboks 24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6" name="Gruppe 25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Afrundet rektangel 27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  <p:sp>
        <p:nvSpPr>
          <p:cNvPr id="29" name="Tekstboks 28"/>
          <p:cNvSpPr txBox="1"/>
          <p:nvPr userDrawn="1"/>
        </p:nvSpPr>
        <p:spPr>
          <a:xfrm>
            <a:off x="-2113706" y="0"/>
            <a:ext cx="1933991" cy="908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en-GB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Denne farve er mest egnet til skærm eller projektor</a:t>
            </a:r>
          </a:p>
        </p:txBody>
      </p:sp>
    </p:spTree>
    <p:extLst>
      <p:ext uri="{BB962C8B-B14F-4D97-AF65-F5344CB8AC3E}">
        <p14:creationId xmlns:p14="http://schemas.microsoft.com/office/powerpoint/2010/main" val="2457305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424800" y="1352550"/>
            <a:ext cx="2664000" cy="4643438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3322800" y="1353600"/>
            <a:ext cx="2664000" cy="4643438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29" hasCustomPrompt="1"/>
          </p:nvPr>
        </p:nvSpPr>
        <p:spPr>
          <a:xfrm>
            <a:off x="6220800" y="1353600"/>
            <a:ext cx="2664000" cy="4643438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30" hasCustomPrompt="1"/>
          </p:nvPr>
        </p:nvSpPr>
        <p:spPr>
          <a:xfrm>
            <a:off x="9100800" y="1353600"/>
            <a:ext cx="2664000" cy="4643438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E795-010E-4AE5-8B0A-181DD10B8E2D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25" name="Tekstboks 24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6" name="Gruppe 25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Afrundet rektangel 27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  <p:sp>
        <p:nvSpPr>
          <p:cNvPr id="29" name="Tekstboks 28"/>
          <p:cNvSpPr txBox="1"/>
          <p:nvPr userDrawn="1"/>
        </p:nvSpPr>
        <p:spPr>
          <a:xfrm>
            <a:off x="-2113706" y="0"/>
            <a:ext cx="1933991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en-GB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Denne farve er egnet til print</a:t>
            </a:r>
          </a:p>
        </p:txBody>
      </p:sp>
    </p:spTree>
    <p:extLst>
      <p:ext uri="{BB962C8B-B14F-4D97-AF65-F5344CB8AC3E}">
        <p14:creationId xmlns:p14="http://schemas.microsoft.com/office/powerpoint/2010/main" val="258942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24800" y="1354138"/>
            <a:ext cx="11340000" cy="4645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4FF8-1B9E-4872-9D9F-C311D9081B65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517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 bred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29" hasCustomPrompt="1"/>
          </p:nvPr>
        </p:nvSpPr>
        <p:spPr>
          <a:xfrm>
            <a:off x="424799" y="1352548"/>
            <a:ext cx="5580000" cy="2232000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424799" y="3736800"/>
            <a:ext cx="5580000" cy="2232000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1" name="Pladsholder til tekst 4"/>
          <p:cNvSpPr>
            <a:spLocks noGrp="1"/>
          </p:cNvSpPr>
          <p:nvPr>
            <p:ph type="body" sz="quarter" idx="31" hasCustomPrompt="1"/>
          </p:nvPr>
        </p:nvSpPr>
        <p:spPr>
          <a:xfrm>
            <a:off x="6184799" y="1352549"/>
            <a:ext cx="5580000" cy="2232000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2" name="Pladsholder til tekst 5"/>
          <p:cNvSpPr>
            <a:spLocks noGrp="1"/>
          </p:cNvSpPr>
          <p:nvPr>
            <p:ph type="body" sz="quarter" idx="32" hasCustomPrompt="1"/>
          </p:nvPr>
        </p:nvSpPr>
        <p:spPr>
          <a:xfrm>
            <a:off x="6184799" y="3736800"/>
            <a:ext cx="5580000" cy="2232000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728-DD2D-43EB-AD5F-F6DEDBBD4193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26" name="Tekstboks 25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7" name="Gruppe 26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Afrundet rektangel 28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  <p:sp>
        <p:nvSpPr>
          <p:cNvPr id="30" name="Tekstboks 29"/>
          <p:cNvSpPr txBox="1"/>
          <p:nvPr userDrawn="1"/>
        </p:nvSpPr>
        <p:spPr>
          <a:xfrm>
            <a:off x="-2113706" y="0"/>
            <a:ext cx="1933991" cy="908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en-GB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Denne farve er mest egnet til skærm eller projektor</a:t>
            </a:r>
          </a:p>
        </p:txBody>
      </p:sp>
    </p:spTree>
    <p:extLst>
      <p:ext uri="{BB962C8B-B14F-4D97-AF65-F5344CB8AC3E}">
        <p14:creationId xmlns:p14="http://schemas.microsoft.com/office/powerpoint/2010/main" val="3492101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 bred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A8F-D84F-4D3B-8D37-2378FC23AB1B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29" hasCustomPrompt="1"/>
          </p:nvPr>
        </p:nvSpPr>
        <p:spPr>
          <a:xfrm>
            <a:off x="424799" y="1352548"/>
            <a:ext cx="5580000" cy="2232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424799" y="3736800"/>
            <a:ext cx="5580000" cy="2232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31" hasCustomPrompt="1"/>
          </p:nvPr>
        </p:nvSpPr>
        <p:spPr>
          <a:xfrm>
            <a:off x="6184800" y="1352549"/>
            <a:ext cx="5580000" cy="2232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9" name="Pladsholder til tekst 5"/>
          <p:cNvSpPr>
            <a:spLocks noGrp="1"/>
          </p:cNvSpPr>
          <p:nvPr>
            <p:ph type="body" sz="quarter" idx="32" hasCustomPrompt="1"/>
          </p:nvPr>
        </p:nvSpPr>
        <p:spPr>
          <a:xfrm>
            <a:off x="6184800" y="3736800"/>
            <a:ext cx="5580000" cy="2232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26" name="Tekstboks 25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7" name="Gruppe 26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Afrundet rektangel 28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  <p:sp>
        <p:nvSpPr>
          <p:cNvPr id="30" name="Tekstboks 29"/>
          <p:cNvSpPr txBox="1"/>
          <p:nvPr userDrawn="1"/>
        </p:nvSpPr>
        <p:spPr>
          <a:xfrm>
            <a:off x="-2113706" y="0"/>
            <a:ext cx="1933991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en-GB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Denne farve er egnet til print</a:t>
            </a:r>
          </a:p>
        </p:txBody>
      </p:sp>
    </p:spTree>
    <p:extLst>
      <p:ext uri="{BB962C8B-B14F-4D97-AF65-F5344CB8AC3E}">
        <p14:creationId xmlns:p14="http://schemas.microsoft.com/office/powerpoint/2010/main" val="2490194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 bred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9" hasCustomPrompt="1"/>
          </p:nvPr>
        </p:nvSpPr>
        <p:spPr>
          <a:xfrm>
            <a:off x="424799" y="1352548"/>
            <a:ext cx="5580000" cy="2232000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424800" y="3736800"/>
            <a:ext cx="11340000" cy="2232000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7" name="Pladsholder til tekst 4"/>
          <p:cNvSpPr>
            <a:spLocks noGrp="1"/>
          </p:cNvSpPr>
          <p:nvPr>
            <p:ph type="body" sz="quarter" idx="31" hasCustomPrompt="1"/>
          </p:nvPr>
        </p:nvSpPr>
        <p:spPr>
          <a:xfrm>
            <a:off x="6184799" y="1352549"/>
            <a:ext cx="5580000" cy="2232000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bg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bg1"/>
                </a:solidFill>
              </a:defRPr>
            </a:lvl2pPr>
            <a:lvl3pPr marL="540000" indent="-180000">
              <a:defRPr sz="1500">
                <a:solidFill>
                  <a:schemeClr val="bg1"/>
                </a:solidFill>
              </a:defRPr>
            </a:lvl3pPr>
            <a:lvl4pPr marL="720000" indent="-180000">
              <a:defRPr sz="1200">
                <a:solidFill>
                  <a:schemeClr val="bg1"/>
                </a:solidFill>
              </a:defRPr>
            </a:lvl4pPr>
            <a:lvl5pPr marL="900000" indent="-180000">
              <a:defRPr sz="1000">
                <a:solidFill>
                  <a:schemeClr val="bg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900000" indent="-180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03D8-67D0-4BF6-970C-0F9DF0FD8DCA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24" name="Tekstboks 23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5" name="Gruppe 24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Afrundet rektangel 26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  <p:sp>
        <p:nvSpPr>
          <p:cNvPr id="28" name="Tekstboks 27"/>
          <p:cNvSpPr txBox="1"/>
          <p:nvPr userDrawn="1"/>
        </p:nvSpPr>
        <p:spPr>
          <a:xfrm>
            <a:off x="-2113706" y="0"/>
            <a:ext cx="1933991" cy="908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en-GB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Denne farve er mest egnet til skærm eller projektor</a:t>
            </a:r>
          </a:p>
        </p:txBody>
      </p:sp>
    </p:spTree>
    <p:extLst>
      <p:ext uri="{BB962C8B-B14F-4D97-AF65-F5344CB8AC3E}">
        <p14:creationId xmlns:p14="http://schemas.microsoft.com/office/powerpoint/2010/main" val="2803889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 bred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E8BC-1956-45B1-921D-210DAC5D7F07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-2113706" y="0"/>
            <a:ext cx="1933991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900" b="1" noProof="1">
                <a:solidFill>
                  <a:schemeClr val="bg1">
                    <a:lumMod val="50000"/>
                  </a:schemeClr>
                </a:solidFill>
              </a:rPr>
              <a:t>Boks:</a:t>
            </a: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en-GB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Denne farve er egnet til print</a:t>
            </a:r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9" hasCustomPrompt="1"/>
          </p:nvPr>
        </p:nvSpPr>
        <p:spPr>
          <a:xfrm>
            <a:off x="424799" y="1352548"/>
            <a:ext cx="5580000" cy="2232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424800" y="3736800"/>
            <a:ext cx="11340000" cy="2232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7" name="Pladsholder til tekst 4"/>
          <p:cNvSpPr>
            <a:spLocks noGrp="1"/>
          </p:cNvSpPr>
          <p:nvPr>
            <p:ph type="body" sz="quarter" idx="31" hasCustomPrompt="1"/>
          </p:nvPr>
        </p:nvSpPr>
        <p:spPr>
          <a:xfrm>
            <a:off x="6184799" y="1352549"/>
            <a:ext cx="5580000" cy="2232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 lIns="126000" tIns="126000" rIns="126000" bIns="126000"/>
          <a:lstStyle>
            <a:lvl1pPr>
              <a:defRPr sz="1800">
                <a:solidFill>
                  <a:schemeClr val="tx1"/>
                </a:solidFill>
              </a:defRPr>
            </a:lvl1pPr>
            <a:lvl2pPr marL="230400" indent="-230400">
              <a:spcBef>
                <a:spcPts val="1600"/>
              </a:spcBef>
              <a:defRPr sz="1800">
                <a:solidFill>
                  <a:schemeClr val="tx1"/>
                </a:solidFill>
              </a:defRPr>
            </a:lvl2pPr>
            <a:lvl3pPr marL="540000" indent="-180000">
              <a:defRPr sz="1500">
                <a:solidFill>
                  <a:schemeClr val="tx1"/>
                </a:solidFill>
              </a:defRPr>
            </a:lvl3pPr>
            <a:lvl4pPr marL="720000" indent="-180000">
              <a:defRPr sz="1200">
                <a:solidFill>
                  <a:schemeClr val="tx1"/>
                </a:solidFill>
              </a:defRPr>
            </a:lvl4pPr>
            <a:lvl5pPr marL="900000" indent="-180000">
              <a:defRPr sz="1000">
                <a:solidFill>
                  <a:schemeClr val="tx1"/>
                </a:solidFill>
              </a:defRPr>
            </a:lvl5pPr>
            <a:lvl6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90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900000" indent="-1800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24" name="Tekstboks 23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5" name="Gruppe 24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Afrundet rektangel 26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2363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6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52550"/>
            <a:ext cx="5652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8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424800" y="2073600"/>
            <a:ext cx="5490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460800" indent="-230400">
              <a:spcBef>
                <a:spcPts val="500"/>
              </a:spcBef>
              <a:defRPr sz="1400"/>
            </a:lvl3pPr>
            <a:lvl4pPr marL="540000" indent="-180000">
              <a:spcBef>
                <a:spcPts val="500"/>
              </a:spcBef>
              <a:defRPr sz="12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7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8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9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9" name="Pladsholder til tekst  4"/>
          <p:cNvSpPr>
            <a:spLocks noGrp="1"/>
          </p:cNvSpPr>
          <p:nvPr>
            <p:ph type="body" sz="quarter" idx="19" hasCustomPrompt="1"/>
          </p:nvPr>
        </p:nvSpPr>
        <p:spPr>
          <a:xfrm>
            <a:off x="6112800" y="1353600"/>
            <a:ext cx="5652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6112800" y="2073600"/>
            <a:ext cx="5490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460800" indent="-230400">
              <a:spcBef>
                <a:spcPts val="500"/>
              </a:spcBef>
              <a:defRPr sz="1400"/>
            </a:lvl3pPr>
            <a:lvl4pPr marL="540000" indent="-180000">
              <a:spcBef>
                <a:spcPts val="500"/>
              </a:spcBef>
              <a:defRPr sz="12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7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8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9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98EA-D665-44AE-9057-6EFC52F21F75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kstboks 14"/>
          <p:cNvSpPr txBox="1"/>
          <p:nvPr userDrawn="1"/>
        </p:nvSpPr>
        <p:spPr>
          <a:xfrm>
            <a:off x="-2113706" y="0"/>
            <a:ext cx="1933991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900" b="1" noProof="1">
                <a:solidFill>
                  <a:schemeClr val="bg1">
                    <a:lumMod val="50000"/>
                  </a:schemeClr>
                </a:solidFill>
              </a:rPr>
              <a:t>Procesoversigter:</a:t>
            </a: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Findes i 2, 3 eller 4 spalter.</a:t>
            </a:r>
          </a:p>
          <a:p>
            <a:pPr algn="r"/>
            <a:endParaRPr lang="en-GB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en-GB" sz="900" b="0" noProof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-1620688" y="2060848"/>
            <a:ext cx="1475960" cy="2434902"/>
            <a:chOff x="-1620688" y="1354138"/>
            <a:chExt cx="1475960" cy="2434902"/>
          </a:xfrm>
        </p:grpSpPr>
        <p:sp>
          <p:nvSpPr>
            <p:cNvPr id="18" name="Tekstboks 17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9" name="Gruppe 18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Afrundet rektangel 20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847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tre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6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3762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8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424800" y="2073600"/>
            <a:ext cx="3600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460800" indent="-230400">
              <a:spcBef>
                <a:spcPts val="500"/>
              </a:spcBef>
              <a:defRPr sz="1400"/>
            </a:lvl3pPr>
            <a:lvl4pPr marL="540000" indent="-180000">
              <a:spcBef>
                <a:spcPts val="500"/>
              </a:spcBef>
              <a:defRPr sz="12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7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8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9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9" name="Pladsholder til tekst  4"/>
          <p:cNvSpPr>
            <a:spLocks noGrp="1"/>
          </p:cNvSpPr>
          <p:nvPr>
            <p:ph type="body" sz="quarter" idx="19" hasCustomPrompt="1"/>
          </p:nvPr>
        </p:nvSpPr>
        <p:spPr>
          <a:xfrm>
            <a:off x="4212000" y="1353600"/>
            <a:ext cx="3762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4212000" y="2073600"/>
            <a:ext cx="3600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460800" indent="-230400">
              <a:spcBef>
                <a:spcPts val="500"/>
              </a:spcBef>
              <a:defRPr sz="1400"/>
            </a:lvl3pPr>
            <a:lvl4pPr marL="540000" indent="-180000">
              <a:spcBef>
                <a:spcPts val="500"/>
              </a:spcBef>
              <a:defRPr sz="12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7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8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9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7" name="Pladsholder til tekst  6"/>
          <p:cNvSpPr>
            <a:spLocks noGrp="1"/>
          </p:cNvSpPr>
          <p:nvPr>
            <p:ph type="body" sz="quarter" idx="23" hasCustomPrompt="1"/>
          </p:nvPr>
        </p:nvSpPr>
        <p:spPr>
          <a:xfrm>
            <a:off x="8002800" y="1352550"/>
            <a:ext cx="3762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8" name="Pladsholder til tekst 7"/>
          <p:cNvSpPr>
            <a:spLocks noGrp="1"/>
          </p:cNvSpPr>
          <p:nvPr>
            <p:ph type="body" sz="quarter" idx="24" hasCustomPrompt="1"/>
          </p:nvPr>
        </p:nvSpPr>
        <p:spPr>
          <a:xfrm>
            <a:off x="8002800" y="2073600"/>
            <a:ext cx="3600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460800" indent="-230400">
              <a:spcBef>
                <a:spcPts val="500"/>
              </a:spcBef>
              <a:defRPr sz="1400"/>
            </a:lvl3pPr>
            <a:lvl4pPr marL="540000" indent="-180000">
              <a:spcBef>
                <a:spcPts val="500"/>
              </a:spcBef>
              <a:defRPr sz="12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7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8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9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E68-8AFC-4A91-A242-E2832264B76C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kstboks 14"/>
          <p:cNvSpPr txBox="1"/>
          <p:nvPr userDrawn="1"/>
        </p:nvSpPr>
        <p:spPr>
          <a:xfrm>
            <a:off x="-2113706" y="0"/>
            <a:ext cx="1933991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900" b="1" noProof="1">
                <a:solidFill>
                  <a:schemeClr val="bg1">
                    <a:lumMod val="50000"/>
                  </a:schemeClr>
                </a:solidFill>
              </a:rPr>
              <a:t>Procesoversigter:</a:t>
            </a: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Findes i 2, 3 eller 4 spalter.</a:t>
            </a:r>
          </a:p>
          <a:p>
            <a:pPr algn="r"/>
            <a:endParaRPr lang="en-GB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en-GB" sz="900" b="0" noProof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-1620688" y="2060848"/>
            <a:ext cx="1475960" cy="2434902"/>
            <a:chOff x="-1620688" y="1354138"/>
            <a:chExt cx="1475960" cy="2434902"/>
          </a:xfrm>
        </p:grpSpPr>
        <p:sp>
          <p:nvSpPr>
            <p:cNvPr id="25" name="Tekstboks 24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6" name="Gruppe 25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Afrundet rektangel 27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6465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fire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6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24800" y="1352550"/>
            <a:ext cx="2844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1"/>
              </a:gs>
              <a:gs pos="100000">
                <a:srgbClr val="454545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8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424800" y="2073600"/>
            <a:ext cx="2700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460800" indent="-230400">
              <a:spcBef>
                <a:spcPts val="500"/>
              </a:spcBef>
              <a:defRPr sz="1400"/>
            </a:lvl3pPr>
            <a:lvl4pPr marL="540000" indent="-180000">
              <a:spcBef>
                <a:spcPts val="500"/>
              </a:spcBef>
              <a:defRPr sz="12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7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8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9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9" name="Pladsholder til tekst  4"/>
          <p:cNvSpPr>
            <a:spLocks noGrp="1"/>
          </p:cNvSpPr>
          <p:nvPr>
            <p:ph type="body" sz="quarter" idx="19" hasCustomPrompt="1"/>
          </p:nvPr>
        </p:nvSpPr>
        <p:spPr>
          <a:xfrm>
            <a:off x="3258000" y="1353600"/>
            <a:ext cx="2844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rgbClr val="454545"/>
              </a:gs>
              <a:gs pos="100000">
                <a:schemeClr val="accent2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3258000" y="2073600"/>
            <a:ext cx="2700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460800" indent="-230400">
              <a:spcBef>
                <a:spcPts val="500"/>
              </a:spcBef>
              <a:defRPr sz="1400"/>
            </a:lvl3pPr>
            <a:lvl4pPr marL="540000" indent="-180000">
              <a:spcBef>
                <a:spcPts val="500"/>
              </a:spcBef>
              <a:defRPr sz="12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7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8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9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7" name="Pladsholder til tekst  6"/>
          <p:cNvSpPr>
            <a:spLocks noGrp="1"/>
          </p:cNvSpPr>
          <p:nvPr>
            <p:ph type="body" sz="quarter" idx="23" hasCustomPrompt="1"/>
          </p:nvPr>
        </p:nvSpPr>
        <p:spPr>
          <a:xfrm>
            <a:off x="6084000" y="1352550"/>
            <a:ext cx="2844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8" name="Pladsholder til tekst 7"/>
          <p:cNvSpPr>
            <a:spLocks noGrp="1"/>
          </p:cNvSpPr>
          <p:nvPr>
            <p:ph type="body" sz="quarter" idx="24" hasCustomPrompt="1"/>
          </p:nvPr>
        </p:nvSpPr>
        <p:spPr>
          <a:xfrm>
            <a:off x="6084000" y="2073600"/>
            <a:ext cx="2700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460800" indent="-230400">
              <a:spcBef>
                <a:spcPts val="500"/>
              </a:spcBef>
              <a:defRPr sz="1400"/>
            </a:lvl3pPr>
            <a:lvl4pPr marL="540000" indent="-180000">
              <a:spcBef>
                <a:spcPts val="500"/>
              </a:spcBef>
              <a:defRPr sz="12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7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8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9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9" name="Pladsholder til tekst  8"/>
          <p:cNvSpPr>
            <a:spLocks noGrp="1"/>
          </p:cNvSpPr>
          <p:nvPr>
            <p:ph type="body" sz="quarter" idx="25" hasCustomPrompt="1"/>
          </p:nvPr>
        </p:nvSpPr>
        <p:spPr>
          <a:xfrm>
            <a:off x="8920800" y="1344327"/>
            <a:ext cx="2844000" cy="540000"/>
          </a:xfrm>
          <a:prstGeom prst="chevron">
            <a:avLst>
              <a:gd name="adj" fmla="val 27849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1"/>
          </a:gra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0" name="Pladsholder til tekst 9"/>
          <p:cNvSpPr>
            <a:spLocks noGrp="1"/>
          </p:cNvSpPr>
          <p:nvPr>
            <p:ph type="body" sz="quarter" idx="26" hasCustomPrompt="1"/>
          </p:nvPr>
        </p:nvSpPr>
        <p:spPr>
          <a:xfrm>
            <a:off x="8920800" y="2073600"/>
            <a:ext cx="2700000" cy="3924000"/>
          </a:xfrm>
        </p:spPr>
        <p:txBody>
          <a:bodyPr tIns="90000" rIns="180000"/>
          <a:lstStyle>
            <a:lvl1pPr>
              <a:spcBef>
                <a:spcPts val="1200"/>
              </a:spcBef>
              <a:defRPr sz="1400" b="0"/>
            </a:lvl1pPr>
            <a:lvl2pPr marL="230400" indent="-230400">
              <a:spcBef>
                <a:spcPts val="1200"/>
              </a:spcBef>
              <a:defRPr sz="1400" b="0"/>
            </a:lvl2pPr>
            <a:lvl3pPr marL="460800" indent="-230400">
              <a:spcBef>
                <a:spcPts val="500"/>
              </a:spcBef>
              <a:defRPr sz="1400"/>
            </a:lvl3pPr>
            <a:lvl4pPr marL="540000" indent="-180000">
              <a:spcBef>
                <a:spcPts val="500"/>
              </a:spcBef>
              <a:defRPr sz="1200"/>
            </a:lvl4pPr>
            <a:lvl5pPr marL="720000" indent="-180000">
              <a:spcBef>
                <a:spcPts val="500"/>
              </a:spcBef>
              <a:defRPr sz="1000"/>
            </a:lvl5pPr>
            <a:lvl6pPr marL="720000" indent="-180000">
              <a:defRPr baseline="0"/>
            </a:lvl6pPr>
            <a:lvl7pPr marL="720000" indent="-180000">
              <a:defRPr/>
            </a:lvl7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7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8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9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E9C9-2750-4BAF-98A2-29FDC43E518C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kstboks 14"/>
          <p:cNvSpPr txBox="1"/>
          <p:nvPr userDrawn="1"/>
        </p:nvSpPr>
        <p:spPr>
          <a:xfrm>
            <a:off x="-2113706" y="0"/>
            <a:ext cx="1933991" cy="7647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900" b="1" noProof="1">
                <a:solidFill>
                  <a:schemeClr val="bg1">
                    <a:lumMod val="50000"/>
                  </a:schemeClr>
                </a:solidFill>
              </a:rPr>
              <a:t>Procesoversigter:</a:t>
            </a: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Findes i 2, 3 eller 4 spalter.</a:t>
            </a:r>
          </a:p>
          <a:p>
            <a:pPr algn="r"/>
            <a:endParaRPr lang="en-GB" sz="900" b="0" noProof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sz="900" b="0" noProof="1">
                <a:solidFill>
                  <a:schemeClr val="bg1">
                    <a:lumMod val="50000"/>
                  </a:schemeClr>
                </a:solidFill>
              </a:rPr>
              <a:t>Mellemrubrik skrives enten med fed eller store bogstaver i regular</a:t>
            </a:r>
          </a:p>
          <a:p>
            <a:pPr algn="r"/>
            <a:endParaRPr lang="en-GB" sz="900" b="0" noProof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Gruppe 25"/>
          <p:cNvGrpSpPr/>
          <p:nvPr userDrawn="1"/>
        </p:nvGrpSpPr>
        <p:grpSpPr>
          <a:xfrm>
            <a:off x="-1620688" y="2060848"/>
            <a:ext cx="1475960" cy="2434902"/>
            <a:chOff x="-1620688" y="1354138"/>
            <a:chExt cx="1475960" cy="2434902"/>
          </a:xfrm>
        </p:grpSpPr>
        <p:sp>
          <p:nvSpPr>
            <p:cNvPr id="27" name="Tekstboks 26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8" name="Gruppe 27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Afrundet rektangel 29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3577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F296-499F-46A0-AB9B-C94D4C7326B5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424799" y="284163"/>
            <a:ext cx="11340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lnSpc>
                <a:spcPts val="3000"/>
              </a:lnSpc>
            </a:pPr>
            <a:r>
              <a:rPr lang="en-GB" sz="3000" dirty="0">
                <a:latin typeface="Nationalbank" panose="020B0503040000020004" pitchFamily="2" charset="0"/>
              </a:rPr>
              <a:t>DANMARKS</a:t>
            </a:r>
            <a:br>
              <a:rPr lang="en-GB" sz="3000" dirty="0">
                <a:latin typeface="Nationalbank" panose="020B0503040000020004" pitchFamily="2" charset="0"/>
              </a:rPr>
            </a:br>
            <a:r>
              <a:rPr lang="en-GB" sz="3000" dirty="0">
                <a:latin typeface="Nationalbank" panose="020B0503040000020004" pitchFamily="2" charset="0"/>
              </a:rPr>
              <a:t>NATIONALBANK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52550"/>
            <a:ext cx="11340000" cy="4644000"/>
          </a:xfrm>
          <a:prstGeom prst="rect">
            <a:avLst/>
          </a:prstGeom>
        </p:spPr>
        <p:txBody>
          <a:bodyPr tIns="0" rIns="0"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3000" b="1" cap="all" baseline="0">
                <a:latin typeface="Nationalbank" panose="020B0503040000020004" pitchFamily="2" charset="0"/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36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DBC7-F363-4698-9D76-5B15FBACF593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" name="Gruppe 5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7" name="Tekstboks 6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8" name="Gruppe 7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Afrundet rektangel 9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4568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26D6-EEAC-4A5C-A1AA-034CAB7F6062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89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n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7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424799" y="1354138"/>
            <a:ext cx="11340000" cy="4320000"/>
          </a:xfrm>
        </p:spPr>
        <p:txBody>
          <a:bodyPr tIns="72000" rIns="2160000"/>
          <a:lstStyle>
            <a:lvl1pPr>
              <a:defRPr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Pladsholder til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424800" y="5749200"/>
            <a:ext cx="11340000" cy="124212"/>
          </a:xfrm>
        </p:spPr>
        <p:txBody>
          <a:bodyPr tIns="0" rIns="0"/>
          <a:lstStyle>
            <a:lvl1pPr algn="r">
              <a:lnSpc>
                <a:spcPct val="100000"/>
              </a:lnSpc>
              <a:spcBef>
                <a:spcPts val="0"/>
              </a:spcBef>
              <a:defRPr sz="8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note</a:t>
            </a:r>
          </a:p>
        </p:txBody>
      </p:sp>
      <p:sp>
        <p:nvSpPr>
          <p:cNvPr id="9" name="Pladsholder til tekst 4"/>
          <p:cNvSpPr>
            <a:spLocks noGrp="1"/>
          </p:cNvSpPr>
          <p:nvPr>
            <p:ph type="body" sz="quarter" idx="19" hasCustomPrompt="1"/>
          </p:nvPr>
        </p:nvSpPr>
        <p:spPr>
          <a:xfrm>
            <a:off x="424800" y="5876352"/>
            <a:ext cx="11340000" cy="133262"/>
          </a:xfrm>
        </p:spPr>
        <p:txBody>
          <a:bodyPr tIns="0" rIns="0"/>
          <a:lstStyle>
            <a:lvl1pPr algn="r">
              <a:lnSpc>
                <a:spcPct val="100000"/>
              </a:lnSpc>
              <a:spcBef>
                <a:spcPts val="0"/>
              </a:spcBef>
              <a:defRPr sz="8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kilde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9095848" y="6274800"/>
            <a:ext cx="2682851" cy="158400"/>
          </a:xfrm>
        </p:spPr>
        <p:txBody>
          <a:bodyPr/>
          <a:lstStyle/>
          <a:p>
            <a:fld id="{72A7DD5B-E4EA-477C-A3A0-1C6F71F5AB01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9095848" y="6426000"/>
            <a:ext cx="2682851" cy="180000"/>
          </a:xfrm>
        </p:spPr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kstboks 14"/>
          <p:cNvSpPr txBox="1"/>
          <p:nvPr userDrawn="1"/>
        </p:nvSpPr>
        <p:spPr>
          <a:xfrm>
            <a:off x="12335088" y="5790396"/>
            <a:ext cx="2447681" cy="2604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Valgfrit at vælge note og kilde:</a:t>
            </a: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22" name="Tekstboks 21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3" name="Gruppe 22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Afrundet rektangel 24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8573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dirty="0" err="1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4800" y="2492896"/>
            <a:ext cx="11340000" cy="707248"/>
          </a:xfrm>
        </p:spPr>
        <p:txBody>
          <a:bodyPr rIns="2160000" anchor="t" anchorCtr="0"/>
          <a:lstStyle>
            <a:lvl1pPr>
              <a:defRPr sz="3200" cap="none" baseline="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424799" y="1268760"/>
            <a:ext cx="11340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>
              <a:lnSpc>
                <a:spcPts val="3000"/>
              </a:lnSpc>
            </a:pPr>
            <a:r>
              <a:rPr lang="en-GB" sz="3400" dirty="0">
                <a:latin typeface="Nationalbank" panose="020B0503040000020004" pitchFamily="2" charset="0"/>
              </a:rPr>
              <a:t>DANMARKS</a:t>
            </a:r>
            <a:br>
              <a:rPr lang="en-GB" sz="3400" dirty="0">
                <a:latin typeface="Nationalbank" panose="020B0503040000020004" pitchFamily="2" charset="0"/>
              </a:rPr>
            </a:br>
            <a:r>
              <a:rPr lang="en-GB" sz="3400" dirty="0">
                <a:latin typeface="Nationalbank" panose="020B0503040000020004" pitchFamily="2" charset="0"/>
              </a:rPr>
              <a:t>NATIONALBANK</a:t>
            </a:r>
          </a:p>
        </p:txBody>
      </p:sp>
      <p:sp>
        <p:nvSpPr>
          <p:cNvPr id="22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8941236" y="7850328"/>
            <a:ext cx="2682851" cy="1584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FE839C1-677A-48B1-B30B-C86CA0B3D8C8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23" name="Pladsholder til sidefod 3" hidden="1"/>
          <p:cNvSpPr>
            <a:spLocks noGrp="1"/>
          </p:cNvSpPr>
          <p:nvPr>
            <p:ph type="ftr" sz="quarter" idx="11"/>
          </p:nvPr>
        </p:nvSpPr>
        <p:spPr>
          <a:xfrm>
            <a:off x="10167110" y="7434064"/>
            <a:ext cx="1460343" cy="31541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4" name="Pladsholder til diasnummer 4" hidden="1"/>
          <p:cNvSpPr>
            <a:spLocks noGrp="1"/>
          </p:cNvSpPr>
          <p:nvPr>
            <p:ph type="sldNum" sz="quarter" idx="12"/>
          </p:nvPr>
        </p:nvSpPr>
        <p:spPr>
          <a:xfrm>
            <a:off x="8941236" y="8001528"/>
            <a:ext cx="2682851" cy="1800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kstboks 15"/>
          <p:cNvSpPr txBox="1"/>
          <p:nvPr userDrawn="1"/>
        </p:nvSpPr>
        <p:spPr>
          <a:xfrm>
            <a:off x="-2689770" y="6575"/>
            <a:ext cx="2520000" cy="2558330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>
            <a:noAutofit/>
          </a:bodyPr>
          <a:lstStyle/>
          <a:p>
            <a:pPr marL="0" algn="l" defTabSz="914400" rtl="0" eaLnBrk="1" latinLnBrk="0" hangingPunct="1"/>
            <a:r>
              <a:rPr lang="en-GB" sz="9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Forsiden</a:t>
            </a:r>
            <a:endParaRPr lang="en-GB" sz="9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algn="l" defTabSz="914400" rtl="0" eaLnBrk="1" latinLnBrk="0" hangingPunct="1"/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Indsæt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præsentationens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titel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øverste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klikbare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felt.</a:t>
            </a:r>
          </a:p>
          <a:p>
            <a:pPr marL="0" algn="l" defTabSz="914400" rtl="0" eaLnBrk="1" latinLnBrk="0" hangingPunct="1"/>
            <a:endParaRPr lang="en-GB" sz="9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algn="l" defTabSz="914400" rtl="0" eaLnBrk="1" latinLnBrk="0" hangingPunct="1"/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Indsæt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evt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eller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oplægsholders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navn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nederste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klikbare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felt.</a:t>
            </a:r>
          </a:p>
          <a:p>
            <a:pPr marL="0" algn="l" defTabSz="914400" rtl="0" eaLnBrk="1" latinLnBrk="0" hangingPunct="1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algn="l" defTabSz="914400" rtl="0" eaLnBrk="1" latinLnBrk="0" hangingPunct="1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 er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ikke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længere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mulighed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at have et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billede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forsiden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Derimod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opfordres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bruge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billede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allerede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side 2.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Benyt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”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skilleblad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billede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formålet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find et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egnet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helsidesbillede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billedbanken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Der er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både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mulighed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eller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ingen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billedet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Inspiration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findes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filen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”_PowerPoint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Gode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eksempler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inspiration.pptx”.   </a:t>
            </a:r>
          </a:p>
        </p:txBody>
      </p:sp>
      <p:sp>
        <p:nvSpPr>
          <p:cNvPr id="2" name="Tekstboks 1"/>
          <p:cNvSpPr txBox="1"/>
          <p:nvPr userDrawn="1"/>
        </p:nvSpPr>
        <p:spPr>
          <a:xfrm>
            <a:off x="12335089" y="0"/>
            <a:ext cx="2520000" cy="1196752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>
            <a:noAutofit/>
          </a:bodyPr>
          <a:lstStyle/>
          <a:p>
            <a:pPr algn="l"/>
            <a:r>
              <a:rPr lang="en-GB" sz="900" b="1" dirty="0" err="1">
                <a:solidFill>
                  <a:schemeClr val="tx1"/>
                </a:solidFill>
              </a:rPr>
              <a:t>Gitter</a:t>
            </a:r>
            <a:r>
              <a:rPr lang="en-GB" sz="900" b="1" dirty="0">
                <a:solidFill>
                  <a:schemeClr val="tx1"/>
                </a:solidFill>
              </a:rPr>
              <a:t>- </a:t>
            </a:r>
            <a:r>
              <a:rPr lang="en-GB" sz="900" b="1" dirty="0" err="1">
                <a:solidFill>
                  <a:schemeClr val="tx1"/>
                </a:solidFill>
              </a:rPr>
              <a:t>og</a:t>
            </a:r>
            <a:r>
              <a:rPr lang="en-GB" sz="900" b="1" dirty="0">
                <a:solidFill>
                  <a:schemeClr val="tx1"/>
                </a:solidFill>
              </a:rPr>
              <a:t> </a:t>
            </a:r>
            <a:r>
              <a:rPr lang="en-GB" sz="900" b="1" dirty="0" err="1">
                <a:solidFill>
                  <a:schemeClr val="tx1"/>
                </a:solidFill>
              </a:rPr>
              <a:t>hjælpelinjer</a:t>
            </a:r>
            <a:endParaRPr lang="en-GB" sz="900" b="1" dirty="0">
              <a:solidFill>
                <a:schemeClr val="tx1"/>
              </a:solidFill>
            </a:endParaRPr>
          </a:p>
          <a:p>
            <a:pPr algn="l"/>
            <a:r>
              <a:rPr lang="en-GB" sz="900" dirty="0">
                <a:solidFill>
                  <a:schemeClr val="tx1"/>
                </a:solidFill>
              </a:rPr>
              <a:t>For at se </a:t>
            </a:r>
            <a:r>
              <a:rPr lang="en-GB" sz="900" dirty="0" err="1">
                <a:solidFill>
                  <a:schemeClr val="tx1"/>
                </a:solidFill>
              </a:rPr>
              <a:t>gitter</a:t>
            </a:r>
            <a:r>
              <a:rPr lang="en-GB" sz="900" dirty="0">
                <a:solidFill>
                  <a:schemeClr val="tx1"/>
                </a:solidFill>
              </a:rPr>
              <a:t>- </a:t>
            </a:r>
            <a:r>
              <a:rPr lang="en-GB" sz="900" dirty="0" err="1">
                <a:solidFill>
                  <a:schemeClr val="tx1"/>
                </a:solidFill>
              </a:rPr>
              <a:t>og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r>
              <a:rPr lang="en-GB" sz="900" dirty="0" err="1">
                <a:solidFill>
                  <a:schemeClr val="tx1"/>
                </a:solidFill>
              </a:rPr>
              <a:t>hjælpelinjer</a:t>
            </a:r>
            <a:endParaRPr lang="en-GB" sz="900" dirty="0">
              <a:solidFill>
                <a:schemeClr val="tx1"/>
              </a:solidFill>
            </a:endParaRPr>
          </a:p>
          <a:p>
            <a:pPr algn="l"/>
            <a:r>
              <a:rPr lang="en-GB" sz="900" b="1" dirty="0">
                <a:solidFill>
                  <a:schemeClr val="tx1"/>
                </a:solidFill>
              </a:rPr>
              <a:t>1. </a:t>
            </a:r>
            <a:r>
              <a:rPr lang="en-GB" sz="900" dirty="0" err="1">
                <a:solidFill>
                  <a:schemeClr val="tx1"/>
                </a:solidFill>
              </a:rPr>
              <a:t>Klik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r>
              <a:rPr lang="en-GB" sz="900" dirty="0" err="1">
                <a:solidFill>
                  <a:schemeClr val="tx1"/>
                </a:solidFill>
              </a:rPr>
              <a:t>på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r>
              <a:rPr lang="en-GB" sz="900" b="1" dirty="0">
                <a:solidFill>
                  <a:schemeClr val="tx1"/>
                </a:solidFill>
              </a:rPr>
              <a:t>Vis</a:t>
            </a:r>
          </a:p>
          <a:p>
            <a:pPr algn="l"/>
            <a:r>
              <a:rPr lang="en-GB" sz="900" b="1" dirty="0">
                <a:solidFill>
                  <a:schemeClr val="tx1"/>
                </a:solidFill>
              </a:rPr>
              <a:t>2. </a:t>
            </a:r>
            <a:r>
              <a:rPr lang="en-GB" sz="900" dirty="0" err="1">
                <a:solidFill>
                  <a:schemeClr val="tx1"/>
                </a:solidFill>
              </a:rPr>
              <a:t>Vælg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r>
              <a:rPr lang="en-GB" sz="900" b="1" dirty="0" err="1">
                <a:solidFill>
                  <a:schemeClr val="tx1"/>
                </a:solidFill>
              </a:rPr>
              <a:t>Gitterlinjer</a:t>
            </a:r>
            <a:r>
              <a:rPr lang="en-GB" sz="900" b="1" dirty="0">
                <a:solidFill>
                  <a:schemeClr val="tx1"/>
                </a:solidFill>
              </a:rPr>
              <a:t> </a:t>
            </a:r>
            <a:r>
              <a:rPr lang="en-GB" sz="900" dirty="0" err="1">
                <a:solidFill>
                  <a:schemeClr val="tx1"/>
                </a:solidFill>
              </a:rPr>
              <a:t>og</a:t>
            </a:r>
            <a:r>
              <a:rPr lang="en-GB" sz="900" dirty="0">
                <a:solidFill>
                  <a:schemeClr val="tx1"/>
                </a:solidFill>
              </a:rPr>
              <a:t>/</a:t>
            </a:r>
            <a:r>
              <a:rPr lang="en-GB" sz="900" dirty="0" err="1">
                <a:solidFill>
                  <a:schemeClr val="tx1"/>
                </a:solidFill>
              </a:rPr>
              <a:t>eller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r>
              <a:rPr lang="en-GB" sz="900" b="1" dirty="0" err="1">
                <a:solidFill>
                  <a:schemeClr val="tx1"/>
                </a:solidFill>
              </a:rPr>
              <a:t>Hjælpelinjer</a:t>
            </a:r>
            <a:endParaRPr lang="en-GB" sz="900" b="1" dirty="0">
              <a:solidFill>
                <a:schemeClr val="tx1"/>
              </a:solidFill>
            </a:endParaRPr>
          </a:p>
          <a:p>
            <a:pPr algn="l"/>
            <a:endParaRPr lang="en-GB" sz="900" dirty="0">
              <a:solidFill>
                <a:schemeClr val="tx1"/>
              </a:solidFill>
            </a:endParaRPr>
          </a:p>
          <a:p>
            <a:pPr algn="l"/>
            <a:r>
              <a:rPr lang="en-GB" sz="900" b="1" dirty="0">
                <a:solidFill>
                  <a:schemeClr val="tx1"/>
                </a:solidFill>
              </a:rPr>
              <a:t>Tip</a:t>
            </a:r>
            <a:r>
              <a:rPr lang="en-GB" sz="900" dirty="0">
                <a:solidFill>
                  <a:schemeClr val="tx1"/>
                </a:solidFill>
              </a:rPr>
              <a:t>: Alt + F9 for </a:t>
            </a:r>
            <a:r>
              <a:rPr lang="en-GB" sz="900" dirty="0" err="1">
                <a:solidFill>
                  <a:schemeClr val="tx1"/>
                </a:solidFill>
              </a:rPr>
              <a:t>hurtig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r>
              <a:rPr lang="en-GB" sz="900" dirty="0" err="1">
                <a:solidFill>
                  <a:schemeClr val="tx1"/>
                </a:solidFill>
              </a:rPr>
              <a:t>visning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r>
              <a:rPr lang="en-GB" sz="900" dirty="0" err="1">
                <a:solidFill>
                  <a:schemeClr val="tx1"/>
                </a:solidFill>
              </a:rPr>
              <a:t>af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  <a:r>
              <a:rPr lang="en-GB" sz="900" dirty="0" err="1">
                <a:solidFill>
                  <a:schemeClr val="tx1"/>
                </a:solidFill>
              </a:rPr>
              <a:t>hjælpelinjer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0" name="Pladsholder til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24800" y="3822296"/>
            <a:ext cx="11340000" cy="470800"/>
          </a:xfrm>
        </p:spPr>
        <p:txBody>
          <a:bodyPr tIns="0" rIns="2160000" anchor="b"/>
          <a:lstStyle>
            <a:lvl1pPr>
              <a:spcBef>
                <a:spcPts val="0"/>
              </a:spcBef>
              <a:defRPr sz="1400" b="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her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evt</a:t>
            </a:r>
            <a:r>
              <a:rPr lang="en-GB" dirty="0"/>
              <a:t>. </a:t>
            </a:r>
            <a:r>
              <a:rPr lang="en-GB" dirty="0" err="1"/>
              <a:t>navn</a:t>
            </a:r>
            <a:endParaRPr lang="en-GB" dirty="0"/>
          </a:p>
        </p:txBody>
      </p:sp>
      <p:cxnSp>
        <p:nvCxnSpPr>
          <p:cNvPr id="18" name="Lige forbindelse 17"/>
          <p:cNvCxnSpPr/>
          <p:nvPr userDrawn="1"/>
        </p:nvCxnSpPr>
        <p:spPr>
          <a:xfrm>
            <a:off x="424799" y="2256400"/>
            <a:ext cx="1177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5" y="6109154"/>
            <a:ext cx="1520955" cy="560833"/>
          </a:xfrm>
          <a:prstGeom prst="rect">
            <a:avLst/>
          </a:prstGeom>
        </p:spPr>
      </p:pic>
      <p:sp>
        <p:nvSpPr>
          <p:cNvPr id="15" name="Tekstboks 1">
            <a:extLst>
              <a:ext uri="{FF2B5EF4-FFF2-40B4-BE49-F238E27FC236}">
                <a16:creationId xmlns:a16="http://schemas.microsoft.com/office/drawing/2014/main" id="{8A95E6C6-9E33-44DF-A188-D4A42E1BD7F9}"/>
              </a:ext>
            </a:extLst>
          </p:cNvPr>
          <p:cNvSpPr txBox="1"/>
          <p:nvPr userDrawn="1"/>
        </p:nvSpPr>
        <p:spPr>
          <a:xfrm>
            <a:off x="12335087" y="1357746"/>
            <a:ext cx="2520000" cy="801354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>
            <a:noAutofit/>
          </a:bodyPr>
          <a:lstStyle/>
          <a:p>
            <a:pPr algn="l"/>
            <a:r>
              <a:rPr lang="en-GB" sz="900" b="1" dirty="0">
                <a:solidFill>
                  <a:schemeClr val="bg1"/>
                </a:solidFill>
              </a:rPr>
              <a:t>Tip!</a:t>
            </a:r>
          </a:p>
          <a:p>
            <a:pPr algn="l"/>
            <a:r>
              <a:rPr lang="en-GB" sz="900" dirty="0" err="1">
                <a:solidFill>
                  <a:schemeClr val="bg1"/>
                </a:solidFill>
              </a:rPr>
              <a:t>Hvis</a:t>
            </a:r>
            <a:r>
              <a:rPr lang="en-GB" sz="900" dirty="0">
                <a:solidFill>
                  <a:schemeClr val="bg1"/>
                </a:solidFill>
              </a:rPr>
              <a:t> du </a:t>
            </a:r>
            <a:r>
              <a:rPr lang="en-GB" sz="900" dirty="0" err="1">
                <a:solidFill>
                  <a:schemeClr val="bg1"/>
                </a:solidFill>
              </a:rPr>
              <a:t>vil</a:t>
            </a:r>
            <a:r>
              <a:rPr lang="en-GB" sz="900" dirty="0">
                <a:solidFill>
                  <a:schemeClr val="bg1"/>
                </a:solidFill>
              </a:rPr>
              <a:t> se alle </a:t>
            </a:r>
            <a:r>
              <a:rPr lang="en-GB" sz="900" dirty="0" err="1">
                <a:solidFill>
                  <a:schemeClr val="bg1"/>
                </a:solidFill>
              </a:rPr>
              <a:t>layoutmuligheder</a:t>
            </a:r>
            <a:r>
              <a:rPr lang="en-GB" sz="900" dirty="0">
                <a:solidFill>
                  <a:schemeClr val="bg1"/>
                </a:solidFill>
              </a:rPr>
              <a:t>, </a:t>
            </a:r>
            <a:r>
              <a:rPr lang="en-GB" sz="900" dirty="0" err="1">
                <a:solidFill>
                  <a:schemeClr val="bg1"/>
                </a:solidFill>
              </a:rPr>
              <a:t>kan</a:t>
            </a:r>
            <a:r>
              <a:rPr lang="en-GB" sz="900" dirty="0">
                <a:solidFill>
                  <a:schemeClr val="bg1"/>
                </a:solidFill>
              </a:rPr>
              <a:t> du </a:t>
            </a:r>
            <a:r>
              <a:rPr lang="en-GB" sz="900" dirty="0" err="1">
                <a:solidFill>
                  <a:schemeClr val="bg1"/>
                </a:solidFill>
              </a:rPr>
              <a:t>højreklikke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på</a:t>
            </a:r>
            <a:r>
              <a:rPr lang="en-GB" sz="900" dirty="0">
                <a:solidFill>
                  <a:schemeClr val="bg1"/>
                </a:solidFill>
              </a:rPr>
              <a:t> et slide </a:t>
            </a:r>
            <a:r>
              <a:rPr lang="en-GB" sz="900" dirty="0" err="1">
                <a:solidFill>
                  <a:schemeClr val="bg1"/>
                </a:solidFill>
              </a:rPr>
              <a:t>i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venstre</a:t>
            </a:r>
            <a:r>
              <a:rPr lang="en-GB" sz="900" dirty="0">
                <a:solidFill>
                  <a:schemeClr val="bg1"/>
                </a:solidFill>
              </a:rPr>
              <a:t> side </a:t>
            </a:r>
            <a:r>
              <a:rPr lang="en-GB" sz="900" dirty="0" err="1">
                <a:solidFill>
                  <a:schemeClr val="bg1"/>
                </a:solidFill>
              </a:rPr>
              <a:t>og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vælge</a:t>
            </a:r>
            <a:r>
              <a:rPr lang="en-GB" sz="900" dirty="0">
                <a:solidFill>
                  <a:schemeClr val="bg1"/>
                </a:solidFill>
              </a:rPr>
              <a:t> ”layout”.</a:t>
            </a:r>
          </a:p>
        </p:txBody>
      </p:sp>
    </p:spTree>
    <p:extLst>
      <p:ext uri="{BB962C8B-B14F-4D97-AF65-F5344CB8AC3E}">
        <p14:creationId xmlns:p14="http://schemas.microsoft.com/office/powerpoint/2010/main" val="420184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killeblad med billede hvid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 userDrawn="1"/>
        </p:nvSpPr>
        <p:spPr>
          <a:xfrm>
            <a:off x="0" y="0"/>
            <a:ext cx="12190412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dirty="0"/>
          </a:p>
        </p:txBody>
      </p:sp>
      <p:sp>
        <p:nvSpPr>
          <p:cNvPr id="15" name="Pladsholder til billede 24"/>
          <p:cNvSpPr>
            <a:spLocks noGrp="1"/>
          </p:cNvSpPr>
          <p:nvPr>
            <p:ph type="pic" sz="quarter" idx="16"/>
          </p:nvPr>
        </p:nvSpPr>
        <p:spPr>
          <a:xfrm>
            <a:off x="-1" y="0"/>
            <a:ext cx="12190413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4800" y="1354138"/>
            <a:ext cx="11340000" cy="1357200"/>
          </a:xfrm>
        </p:spPr>
        <p:txBody>
          <a:bodyPr rIns="28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, to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8941236" y="7850328"/>
            <a:ext cx="2682851" cy="1584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67F24DF-A4CB-4C08-875E-D829DE97351C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 hidden="1"/>
          <p:cNvSpPr>
            <a:spLocks noGrp="1"/>
          </p:cNvSpPr>
          <p:nvPr>
            <p:ph type="sldNum" sz="quarter" idx="12"/>
          </p:nvPr>
        </p:nvSpPr>
        <p:spPr>
          <a:xfrm>
            <a:off x="8941236" y="8001528"/>
            <a:ext cx="2682851" cy="180000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424800" y="3240000"/>
            <a:ext cx="5526390" cy="2102400"/>
          </a:xfrm>
        </p:spPr>
        <p:txBody>
          <a:bodyPr tIns="0"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705991E-4897-452C-AF6C-BDFFBED929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364" y="6109154"/>
            <a:ext cx="1520955" cy="56083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2" name="Tekstboks 1">
            <a:extLst>
              <a:ext uri="{FF2B5EF4-FFF2-40B4-BE49-F238E27FC236}">
                <a16:creationId xmlns:a16="http://schemas.microsoft.com/office/drawing/2014/main" id="{FCDF1768-E03F-4FDE-B4D9-7FEAEA96793F}"/>
              </a:ext>
            </a:extLst>
          </p:cNvPr>
          <p:cNvSpPr txBox="1"/>
          <p:nvPr userDrawn="1"/>
        </p:nvSpPr>
        <p:spPr>
          <a:xfrm>
            <a:off x="12354405" y="6056"/>
            <a:ext cx="2520000" cy="86409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>
            <a:noAutofit/>
          </a:bodyPr>
          <a:lstStyle/>
          <a:p>
            <a:pPr algn="l"/>
            <a:r>
              <a:rPr lang="en-GB" sz="900" b="1" i="0" u="none" strike="noStrike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Indsæt billede</a:t>
            </a:r>
          </a:p>
          <a:p>
            <a:pPr algn="l"/>
            <a:r>
              <a:rPr lang="en-GB" sz="900" b="1" i="0" u="none" strike="noStrike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GB" sz="900" b="0" i="0" u="none" strike="noStrike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på det lille billedeindsættelsesikon i midten af pladsholderen</a:t>
            </a:r>
          </a:p>
          <a:p>
            <a:pPr algn="l"/>
            <a:r>
              <a:rPr lang="en-GB" sz="900" b="1" i="0" u="none" strike="noStrike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GB" sz="900" b="0" i="0" u="none" strike="noStrike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Indsæt det ønskede billede</a:t>
            </a:r>
          </a:p>
          <a:p>
            <a:pPr algn="l"/>
            <a:r>
              <a:rPr lang="en-GB" sz="900" b="1" i="0" u="none" strike="noStrike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GB" sz="900" b="0" i="0" u="none" strike="noStrike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Billedet skal fylde hele rammen ud</a:t>
            </a:r>
          </a:p>
        </p:txBody>
      </p:sp>
      <p:sp>
        <p:nvSpPr>
          <p:cNvPr id="25" name="Tekstboks 1">
            <a:extLst>
              <a:ext uri="{FF2B5EF4-FFF2-40B4-BE49-F238E27FC236}">
                <a16:creationId xmlns:a16="http://schemas.microsoft.com/office/drawing/2014/main" id="{2CBD743D-1441-4569-800E-E00E4C220D46}"/>
              </a:ext>
            </a:extLst>
          </p:cNvPr>
          <p:cNvSpPr txBox="1"/>
          <p:nvPr userDrawn="1"/>
        </p:nvSpPr>
        <p:spPr>
          <a:xfrm>
            <a:off x="12335087" y="4302616"/>
            <a:ext cx="2520000" cy="1628800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>
            <a:noAutofit/>
          </a:bodyPr>
          <a:lstStyle/>
          <a:p>
            <a:pPr algn="l"/>
            <a:r>
              <a:rPr lang="en-GB" sz="900" b="1" dirty="0" err="1">
                <a:solidFill>
                  <a:schemeClr val="bg1"/>
                </a:solidFill>
              </a:rPr>
              <a:t>Billedbank</a:t>
            </a:r>
            <a:r>
              <a:rPr lang="en-GB" sz="900" b="1" dirty="0">
                <a:solidFill>
                  <a:schemeClr val="bg1"/>
                </a:solidFill>
              </a:rPr>
              <a:t>:</a:t>
            </a:r>
          </a:p>
          <a:p>
            <a:pPr algn="l"/>
            <a:r>
              <a:rPr lang="en-GB" sz="900" b="0" dirty="0" err="1">
                <a:solidFill>
                  <a:schemeClr val="bg1"/>
                </a:solidFill>
              </a:rPr>
              <a:t>Bankens</a:t>
            </a:r>
            <a:r>
              <a:rPr lang="en-GB" sz="900" b="0" dirty="0">
                <a:solidFill>
                  <a:schemeClr val="bg1"/>
                </a:solidFill>
              </a:rPr>
              <a:t> </a:t>
            </a:r>
            <a:r>
              <a:rPr lang="en-GB" sz="900" b="0" dirty="0" err="1">
                <a:solidFill>
                  <a:schemeClr val="bg1"/>
                </a:solidFill>
              </a:rPr>
              <a:t>billedbank</a:t>
            </a:r>
            <a:r>
              <a:rPr lang="en-GB" sz="900" b="0" dirty="0">
                <a:solidFill>
                  <a:schemeClr val="bg1"/>
                </a:solidFill>
              </a:rPr>
              <a:t> finder</a:t>
            </a:r>
            <a:r>
              <a:rPr lang="en-GB" sz="900" b="0" baseline="0" dirty="0">
                <a:solidFill>
                  <a:schemeClr val="bg1"/>
                </a:solidFill>
              </a:rPr>
              <a:t> du</a:t>
            </a:r>
            <a:r>
              <a:rPr lang="en-GB" sz="900" b="0" dirty="0">
                <a:solidFill>
                  <a:schemeClr val="bg1"/>
                </a:solidFill>
              </a:rPr>
              <a:t> her: </a:t>
            </a:r>
          </a:p>
          <a:p>
            <a:pPr algn="l"/>
            <a:r>
              <a:rPr lang="en-GB" sz="900" b="0" dirty="0">
                <a:solidFill>
                  <a:schemeClr val="bg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H:\Alle\Billedbank</a:t>
            </a:r>
            <a:br>
              <a:rPr lang="en-GB" sz="900" b="0" dirty="0">
                <a:solidFill>
                  <a:schemeClr val="bg1"/>
                </a:solidFill>
              </a:rPr>
            </a:br>
            <a:endParaRPr lang="en-GB" sz="900" b="0" dirty="0">
              <a:solidFill>
                <a:schemeClr val="bg1"/>
              </a:solidFill>
            </a:endParaRPr>
          </a:p>
          <a:p>
            <a:pPr algn="l"/>
            <a:r>
              <a:rPr lang="en-GB" sz="900" b="0" dirty="0">
                <a:solidFill>
                  <a:schemeClr val="bg1"/>
                </a:solidFill>
              </a:rPr>
              <a:t>I </a:t>
            </a:r>
            <a:r>
              <a:rPr lang="en-GB" sz="900" b="0" dirty="0" err="1">
                <a:solidFill>
                  <a:schemeClr val="bg1"/>
                </a:solidFill>
              </a:rPr>
              <a:t>denne</a:t>
            </a:r>
            <a:r>
              <a:rPr lang="en-GB" sz="900" b="0" dirty="0">
                <a:solidFill>
                  <a:schemeClr val="bg1"/>
                </a:solidFill>
              </a:rPr>
              <a:t> slide </a:t>
            </a:r>
            <a:r>
              <a:rPr lang="en-GB" sz="900" b="0" dirty="0" err="1">
                <a:solidFill>
                  <a:schemeClr val="bg1"/>
                </a:solidFill>
              </a:rPr>
              <a:t>skal</a:t>
            </a:r>
            <a:r>
              <a:rPr lang="en-GB" sz="900" b="0" dirty="0">
                <a:solidFill>
                  <a:schemeClr val="bg1"/>
                </a:solidFill>
              </a:rPr>
              <a:t> du </a:t>
            </a:r>
            <a:r>
              <a:rPr lang="en-GB" sz="900" b="0" dirty="0" err="1">
                <a:solidFill>
                  <a:schemeClr val="bg1"/>
                </a:solidFill>
              </a:rPr>
              <a:t>bruge</a:t>
            </a:r>
            <a:r>
              <a:rPr lang="en-GB" sz="900" b="0" dirty="0">
                <a:solidFill>
                  <a:schemeClr val="bg1"/>
                </a:solidFill>
              </a:rPr>
              <a:t> </a:t>
            </a:r>
            <a:r>
              <a:rPr lang="en-GB" sz="900" b="0" dirty="0" err="1">
                <a:solidFill>
                  <a:schemeClr val="bg1"/>
                </a:solidFill>
              </a:rPr>
              <a:t>størrelsen</a:t>
            </a:r>
            <a:r>
              <a:rPr lang="en-GB" sz="900" b="0" baseline="0" dirty="0">
                <a:solidFill>
                  <a:schemeClr val="bg1"/>
                </a:solidFill>
              </a:rPr>
              <a:t> </a:t>
            </a:r>
            <a:r>
              <a:rPr lang="en-GB" sz="9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helsides</a:t>
            </a:r>
            <a:r>
              <a:rPr lang="en-GB" sz="9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l"/>
            <a:endParaRPr lang="en-GB" sz="900" b="0" baseline="0" dirty="0">
              <a:solidFill>
                <a:schemeClr val="bg1"/>
              </a:solidFill>
            </a:endParaRPr>
          </a:p>
          <a:p>
            <a:pPr algn="l"/>
            <a:r>
              <a:rPr lang="en-GB" sz="900" b="1" baseline="0" dirty="0" err="1">
                <a:solidFill>
                  <a:schemeClr val="bg1"/>
                </a:solidFill>
              </a:rPr>
              <a:t>Ikonbank</a:t>
            </a:r>
            <a:r>
              <a:rPr lang="en-GB" sz="900" b="1" baseline="0" dirty="0">
                <a:solidFill>
                  <a:schemeClr val="bg1"/>
                </a:solidFill>
              </a:rPr>
              <a:t>:</a:t>
            </a:r>
          </a:p>
          <a:p>
            <a:pPr algn="l"/>
            <a:r>
              <a:rPr lang="en-GB" sz="900" b="0" baseline="0" dirty="0" err="1">
                <a:solidFill>
                  <a:schemeClr val="bg1"/>
                </a:solidFill>
              </a:rPr>
              <a:t>Bankens</a:t>
            </a:r>
            <a:r>
              <a:rPr lang="en-GB" sz="900" b="0" baseline="0" dirty="0">
                <a:solidFill>
                  <a:schemeClr val="bg1"/>
                </a:solidFill>
              </a:rPr>
              <a:t> </a:t>
            </a:r>
            <a:r>
              <a:rPr lang="en-GB" sz="900" b="0" baseline="0" dirty="0" err="1">
                <a:solidFill>
                  <a:schemeClr val="bg1"/>
                </a:solidFill>
              </a:rPr>
              <a:t>ikoner</a:t>
            </a:r>
            <a:r>
              <a:rPr lang="en-GB" sz="900" b="0" baseline="0" dirty="0">
                <a:solidFill>
                  <a:schemeClr val="bg1"/>
                </a:solidFill>
              </a:rPr>
              <a:t> finder du her:</a:t>
            </a:r>
          </a:p>
          <a:p>
            <a:pPr algn="l"/>
            <a:r>
              <a:rPr lang="en-GB" sz="900" b="0" dirty="0">
                <a:solidFill>
                  <a:schemeClr val="bg1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H:\Alle\Ikonbank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26" name="Tekstboks 1">
            <a:extLst>
              <a:ext uri="{FF2B5EF4-FFF2-40B4-BE49-F238E27FC236}">
                <a16:creationId xmlns:a16="http://schemas.microsoft.com/office/drawing/2014/main" id="{02292473-3F35-4F0D-A756-28D01CA85BA3}"/>
              </a:ext>
            </a:extLst>
          </p:cNvPr>
          <p:cNvSpPr txBox="1"/>
          <p:nvPr userDrawn="1"/>
        </p:nvSpPr>
        <p:spPr>
          <a:xfrm>
            <a:off x="12335089" y="6056646"/>
            <a:ext cx="2520000" cy="801354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rtlCol="0">
            <a:noAutofit/>
          </a:bodyPr>
          <a:lstStyle/>
          <a:p>
            <a:pPr algn="l"/>
            <a:r>
              <a:rPr lang="en-GB" sz="900" b="1" dirty="0">
                <a:solidFill>
                  <a:schemeClr val="bg1"/>
                </a:solidFill>
              </a:rPr>
              <a:t>Tip!</a:t>
            </a:r>
          </a:p>
          <a:p>
            <a:pPr algn="l"/>
            <a:r>
              <a:rPr lang="en-GB" sz="900" dirty="0" err="1">
                <a:solidFill>
                  <a:schemeClr val="bg1"/>
                </a:solidFill>
              </a:rPr>
              <a:t>Hvis</a:t>
            </a:r>
            <a:r>
              <a:rPr lang="en-GB" sz="900" dirty="0">
                <a:solidFill>
                  <a:schemeClr val="bg1"/>
                </a:solidFill>
              </a:rPr>
              <a:t> du </a:t>
            </a:r>
            <a:r>
              <a:rPr lang="en-GB" sz="900" dirty="0" err="1">
                <a:solidFill>
                  <a:schemeClr val="bg1"/>
                </a:solidFill>
              </a:rPr>
              <a:t>vil</a:t>
            </a:r>
            <a:r>
              <a:rPr lang="en-GB" sz="900" dirty="0">
                <a:solidFill>
                  <a:schemeClr val="bg1"/>
                </a:solidFill>
              </a:rPr>
              <a:t> se alle </a:t>
            </a:r>
            <a:r>
              <a:rPr lang="en-GB" sz="900" dirty="0" err="1">
                <a:solidFill>
                  <a:schemeClr val="bg1"/>
                </a:solidFill>
              </a:rPr>
              <a:t>layoutmuligheder</a:t>
            </a:r>
            <a:r>
              <a:rPr lang="en-GB" sz="900" dirty="0">
                <a:solidFill>
                  <a:schemeClr val="bg1"/>
                </a:solidFill>
              </a:rPr>
              <a:t>, </a:t>
            </a:r>
            <a:r>
              <a:rPr lang="en-GB" sz="900" dirty="0" err="1">
                <a:solidFill>
                  <a:schemeClr val="bg1"/>
                </a:solidFill>
              </a:rPr>
              <a:t>kan</a:t>
            </a:r>
            <a:r>
              <a:rPr lang="en-GB" sz="900" dirty="0">
                <a:solidFill>
                  <a:schemeClr val="bg1"/>
                </a:solidFill>
              </a:rPr>
              <a:t> du </a:t>
            </a:r>
            <a:r>
              <a:rPr lang="en-GB" sz="900" dirty="0" err="1">
                <a:solidFill>
                  <a:schemeClr val="bg1"/>
                </a:solidFill>
              </a:rPr>
              <a:t>højreklikke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på</a:t>
            </a:r>
            <a:r>
              <a:rPr lang="en-GB" sz="900" dirty="0">
                <a:solidFill>
                  <a:schemeClr val="bg1"/>
                </a:solidFill>
              </a:rPr>
              <a:t> et slide </a:t>
            </a:r>
            <a:r>
              <a:rPr lang="en-GB" sz="900" dirty="0" err="1">
                <a:solidFill>
                  <a:schemeClr val="bg1"/>
                </a:solidFill>
              </a:rPr>
              <a:t>i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venstre</a:t>
            </a:r>
            <a:r>
              <a:rPr lang="en-GB" sz="900" dirty="0">
                <a:solidFill>
                  <a:schemeClr val="bg1"/>
                </a:solidFill>
              </a:rPr>
              <a:t> side </a:t>
            </a:r>
            <a:r>
              <a:rPr lang="en-GB" sz="900" dirty="0" err="1">
                <a:solidFill>
                  <a:schemeClr val="bg1"/>
                </a:solidFill>
              </a:rPr>
              <a:t>og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vælge</a:t>
            </a:r>
            <a:r>
              <a:rPr lang="en-GB" sz="900" dirty="0">
                <a:solidFill>
                  <a:schemeClr val="bg1"/>
                </a:solidFill>
              </a:rPr>
              <a:t> ”layout”.</a:t>
            </a:r>
          </a:p>
        </p:txBody>
      </p:sp>
      <p:sp>
        <p:nvSpPr>
          <p:cNvPr id="27" name="Tekstboks 1">
            <a:extLst>
              <a:ext uri="{FF2B5EF4-FFF2-40B4-BE49-F238E27FC236}">
                <a16:creationId xmlns:a16="http://schemas.microsoft.com/office/drawing/2014/main" id="{66FDFA99-8642-4BEE-ACC4-16606A7EC762}"/>
              </a:ext>
            </a:extLst>
          </p:cNvPr>
          <p:cNvSpPr txBox="1"/>
          <p:nvPr userDrawn="1"/>
        </p:nvSpPr>
        <p:spPr>
          <a:xfrm>
            <a:off x="-2664728" y="0"/>
            <a:ext cx="2520000" cy="764704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>
            <a:noAutofit/>
          </a:bodyPr>
          <a:lstStyle/>
          <a:p>
            <a:pPr algn="l"/>
            <a:r>
              <a:rPr lang="en-GB" sz="900" b="1" dirty="0" err="1">
                <a:solidFill>
                  <a:schemeClr val="tx1"/>
                </a:solidFill>
              </a:rPr>
              <a:t>Skilleblad</a:t>
            </a:r>
            <a:r>
              <a:rPr lang="en-GB" sz="900" b="1" dirty="0">
                <a:solidFill>
                  <a:schemeClr val="tx1"/>
                </a:solidFill>
              </a:rPr>
              <a:t> med </a:t>
            </a:r>
            <a:r>
              <a:rPr lang="en-GB" sz="900" b="1" dirty="0" err="1">
                <a:solidFill>
                  <a:schemeClr val="tx1"/>
                </a:solidFill>
              </a:rPr>
              <a:t>helsidesbillede</a:t>
            </a:r>
            <a:endParaRPr lang="en-GB" sz="900" b="1" dirty="0">
              <a:solidFill>
                <a:schemeClr val="tx1"/>
              </a:solidFill>
            </a:endParaRPr>
          </a:p>
          <a:p>
            <a:pPr algn="l"/>
            <a:r>
              <a:rPr lang="en-GB" sz="900" b="0" dirty="0">
                <a:solidFill>
                  <a:schemeClr val="tx1"/>
                </a:solidFill>
              </a:rPr>
              <a:t>Dette </a:t>
            </a:r>
            <a:r>
              <a:rPr lang="en-GB" sz="900" b="0" dirty="0" err="1">
                <a:solidFill>
                  <a:schemeClr val="tx1"/>
                </a:solidFill>
              </a:rPr>
              <a:t>skilleblad</a:t>
            </a:r>
            <a:r>
              <a:rPr lang="en-GB" sz="900" b="0" dirty="0">
                <a:solidFill>
                  <a:schemeClr val="tx1"/>
                </a:solidFill>
              </a:rPr>
              <a:t> er med </a:t>
            </a:r>
            <a:r>
              <a:rPr lang="en-GB" sz="900" b="0" dirty="0" err="1">
                <a:solidFill>
                  <a:schemeClr val="tx1"/>
                </a:solidFill>
              </a:rPr>
              <a:t>hvidt</a:t>
            </a:r>
            <a:r>
              <a:rPr lang="en-GB" sz="900" b="0" dirty="0">
                <a:solidFill>
                  <a:schemeClr val="tx1"/>
                </a:solidFill>
              </a:rPr>
              <a:t> logo </a:t>
            </a:r>
            <a:r>
              <a:rPr lang="en-GB" sz="900" b="0" dirty="0" err="1">
                <a:solidFill>
                  <a:schemeClr val="tx1"/>
                </a:solidFill>
              </a:rPr>
              <a:t>og</a:t>
            </a:r>
            <a:r>
              <a:rPr lang="en-GB" sz="900" b="0" dirty="0">
                <a:solidFill>
                  <a:schemeClr val="tx1"/>
                </a:solidFill>
              </a:rPr>
              <a:t> </a:t>
            </a:r>
            <a:r>
              <a:rPr lang="en-GB" sz="900" b="0" dirty="0" err="1">
                <a:solidFill>
                  <a:schemeClr val="tx1"/>
                </a:solidFill>
              </a:rPr>
              <a:t>tekst</a:t>
            </a:r>
            <a:r>
              <a:rPr lang="en-GB" sz="900" b="0" dirty="0">
                <a:solidFill>
                  <a:schemeClr val="tx1"/>
                </a:solidFill>
              </a:rPr>
              <a:t>. Det er </a:t>
            </a:r>
            <a:r>
              <a:rPr lang="en-GB" sz="900" b="0" dirty="0" err="1">
                <a:solidFill>
                  <a:schemeClr val="tx1"/>
                </a:solidFill>
              </a:rPr>
              <a:t>derfor</a:t>
            </a:r>
            <a:r>
              <a:rPr lang="en-GB" sz="900" b="0" dirty="0">
                <a:solidFill>
                  <a:schemeClr val="tx1"/>
                </a:solidFill>
              </a:rPr>
              <a:t> </a:t>
            </a:r>
            <a:r>
              <a:rPr lang="en-GB" sz="900" b="0" dirty="0" err="1">
                <a:solidFill>
                  <a:schemeClr val="tx1"/>
                </a:solidFill>
              </a:rPr>
              <a:t>mest</a:t>
            </a:r>
            <a:r>
              <a:rPr lang="en-GB" sz="900" b="0" baseline="0" dirty="0">
                <a:solidFill>
                  <a:schemeClr val="tx1"/>
                </a:solidFill>
              </a:rPr>
              <a:t> </a:t>
            </a:r>
            <a:r>
              <a:rPr lang="en-GB" sz="900" b="0" baseline="0" dirty="0" err="1">
                <a:solidFill>
                  <a:schemeClr val="tx1"/>
                </a:solidFill>
              </a:rPr>
              <a:t>egnet</a:t>
            </a:r>
            <a:r>
              <a:rPr lang="en-GB" sz="900" b="0" baseline="0" dirty="0">
                <a:solidFill>
                  <a:schemeClr val="tx1"/>
                </a:solidFill>
              </a:rPr>
              <a:t> </a:t>
            </a:r>
            <a:r>
              <a:rPr lang="en-GB" sz="900" b="0" baseline="0" dirty="0" err="1">
                <a:solidFill>
                  <a:schemeClr val="tx1"/>
                </a:solidFill>
              </a:rPr>
              <a:t>til</a:t>
            </a:r>
            <a:r>
              <a:rPr lang="en-GB" sz="900" b="0" baseline="0" dirty="0">
                <a:solidFill>
                  <a:schemeClr val="tx1"/>
                </a:solidFill>
              </a:rPr>
              <a:t> </a:t>
            </a:r>
            <a:r>
              <a:rPr lang="en-GB" sz="900" b="0" baseline="0" dirty="0" err="1">
                <a:solidFill>
                  <a:schemeClr val="tx1"/>
                </a:solidFill>
              </a:rPr>
              <a:t>mørke</a:t>
            </a:r>
            <a:r>
              <a:rPr lang="en-GB" sz="900" b="0" baseline="0" dirty="0">
                <a:solidFill>
                  <a:schemeClr val="tx1"/>
                </a:solidFill>
              </a:rPr>
              <a:t> </a:t>
            </a:r>
            <a:r>
              <a:rPr lang="en-GB" sz="900" b="0" baseline="0" dirty="0" err="1">
                <a:solidFill>
                  <a:schemeClr val="tx1"/>
                </a:solidFill>
              </a:rPr>
              <a:t>billeder</a:t>
            </a:r>
            <a:r>
              <a:rPr lang="en-GB" sz="9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4" name="Tekstboks 1">
            <a:extLst>
              <a:ext uri="{FF2B5EF4-FFF2-40B4-BE49-F238E27FC236}">
                <a16:creationId xmlns:a16="http://schemas.microsoft.com/office/drawing/2014/main" id="{3C35AF55-510F-4F06-B97A-1808D671A4DC}"/>
              </a:ext>
            </a:extLst>
          </p:cNvPr>
          <p:cNvSpPr txBox="1"/>
          <p:nvPr userDrawn="1"/>
        </p:nvSpPr>
        <p:spPr>
          <a:xfrm>
            <a:off x="12335087" y="995382"/>
            <a:ext cx="2520000" cy="1209482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>
            <a:noAutofit/>
          </a:bodyPr>
          <a:lstStyle/>
          <a:p>
            <a:pPr algn="l"/>
            <a:r>
              <a:rPr lang="en-GB" sz="900" b="1" baseline="0" dirty="0" err="1">
                <a:solidFill>
                  <a:schemeClr val="tx1"/>
                </a:solidFill>
              </a:rPr>
              <a:t>Udskiftning</a:t>
            </a:r>
            <a:r>
              <a:rPr lang="en-GB" sz="900" b="1" baseline="0" dirty="0">
                <a:solidFill>
                  <a:schemeClr val="tx1"/>
                </a:solidFill>
              </a:rPr>
              <a:t> </a:t>
            </a:r>
            <a:r>
              <a:rPr lang="en-GB" sz="900" b="1" baseline="0" dirty="0" err="1">
                <a:solidFill>
                  <a:schemeClr val="tx1"/>
                </a:solidFill>
              </a:rPr>
              <a:t>af</a:t>
            </a:r>
            <a:r>
              <a:rPr lang="en-GB" sz="900" b="1" baseline="0" dirty="0">
                <a:solidFill>
                  <a:schemeClr val="tx1"/>
                </a:solidFill>
              </a:rPr>
              <a:t> </a:t>
            </a:r>
            <a:r>
              <a:rPr lang="en-GB" sz="900" b="1" baseline="0" dirty="0" err="1">
                <a:solidFill>
                  <a:schemeClr val="tx1"/>
                </a:solidFill>
              </a:rPr>
              <a:t>billede</a:t>
            </a:r>
            <a:r>
              <a:rPr lang="en-GB" sz="900" b="1" baseline="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GB" sz="900" b="1" baseline="0" dirty="0">
                <a:solidFill>
                  <a:schemeClr val="tx1"/>
                </a:solidFill>
              </a:rPr>
              <a:t>1.</a:t>
            </a:r>
            <a:r>
              <a:rPr lang="en-GB" sz="900" b="0" baseline="0" dirty="0">
                <a:solidFill>
                  <a:schemeClr val="tx1"/>
                </a:solidFill>
              </a:rPr>
              <a:t> </a:t>
            </a:r>
            <a:r>
              <a:rPr lang="en-GB" sz="900" b="0" baseline="0" dirty="0" err="1">
                <a:solidFill>
                  <a:schemeClr val="tx1"/>
                </a:solidFill>
              </a:rPr>
              <a:t>Højreklikke</a:t>
            </a:r>
            <a:r>
              <a:rPr lang="en-GB" sz="900" b="0" baseline="0" dirty="0">
                <a:solidFill>
                  <a:schemeClr val="tx1"/>
                </a:solidFill>
              </a:rPr>
              <a:t> </a:t>
            </a:r>
            <a:r>
              <a:rPr lang="en-GB" sz="900" b="0" baseline="0" dirty="0" err="1">
                <a:solidFill>
                  <a:schemeClr val="tx1"/>
                </a:solidFill>
              </a:rPr>
              <a:t>på</a:t>
            </a:r>
            <a:r>
              <a:rPr lang="en-GB" sz="900" b="0" baseline="0" dirty="0">
                <a:solidFill>
                  <a:schemeClr val="tx1"/>
                </a:solidFill>
              </a:rPr>
              <a:t> </a:t>
            </a:r>
            <a:r>
              <a:rPr lang="en-GB" sz="900" b="0" baseline="0" dirty="0" err="1">
                <a:solidFill>
                  <a:schemeClr val="tx1"/>
                </a:solidFill>
              </a:rPr>
              <a:t>billedet</a:t>
            </a:r>
            <a:r>
              <a:rPr lang="en-GB" sz="900" b="0" baseline="0" dirty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en-GB" sz="900" b="1" baseline="0" dirty="0">
                <a:solidFill>
                  <a:schemeClr val="tx1"/>
                </a:solidFill>
              </a:rPr>
              <a:t>2.</a:t>
            </a:r>
            <a:r>
              <a:rPr lang="en-GB" sz="900" b="0" baseline="0" dirty="0">
                <a:solidFill>
                  <a:schemeClr val="tx1"/>
                </a:solidFill>
              </a:rPr>
              <a:t> </a:t>
            </a:r>
            <a:r>
              <a:rPr lang="en-GB" sz="900" b="0" baseline="0" dirty="0" err="1">
                <a:solidFill>
                  <a:schemeClr val="tx1"/>
                </a:solidFill>
              </a:rPr>
              <a:t>Vælg</a:t>
            </a:r>
            <a:r>
              <a:rPr lang="en-GB" sz="900" b="0" baseline="0" dirty="0">
                <a:solidFill>
                  <a:schemeClr val="tx1"/>
                </a:solidFill>
              </a:rPr>
              <a:t> ”Skift </a:t>
            </a:r>
            <a:r>
              <a:rPr lang="en-GB" sz="900" b="0" baseline="0" dirty="0" err="1">
                <a:solidFill>
                  <a:schemeClr val="tx1"/>
                </a:solidFill>
              </a:rPr>
              <a:t>billede</a:t>
            </a:r>
            <a:r>
              <a:rPr lang="en-GB" sz="900" b="0" baseline="0" dirty="0">
                <a:solidFill>
                  <a:schemeClr val="tx1"/>
                </a:solidFill>
              </a:rPr>
              <a:t>”</a:t>
            </a:r>
          </a:p>
          <a:p>
            <a:pPr algn="l"/>
            <a:r>
              <a:rPr lang="en-GB" sz="900" b="1" baseline="0" dirty="0">
                <a:solidFill>
                  <a:schemeClr val="tx1"/>
                </a:solidFill>
              </a:rPr>
              <a:t>3.</a:t>
            </a:r>
            <a:r>
              <a:rPr lang="en-GB" sz="900" b="0" baseline="0" dirty="0">
                <a:solidFill>
                  <a:schemeClr val="tx1"/>
                </a:solidFill>
              </a:rPr>
              <a:t> </a:t>
            </a:r>
            <a:r>
              <a:rPr lang="en-GB" sz="900" b="0" baseline="0" dirty="0" err="1">
                <a:solidFill>
                  <a:schemeClr val="tx1"/>
                </a:solidFill>
              </a:rPr>
              <a:t>Vælg</a:t>
            </a:r>
            <a:r>
              <a:rPr lang="en-GB" sz="900" b="0" baseline="0" dirty="0">
                <a:solidFill>
                  <a:schemeClr val="tx1"/>
                </a:solidFill>
              </a:rPr>
              <a:t> ”Fra </a:t>
            </a:r>
            <a:r>
              <a:rPr lang="en-GB" sz="900" b="0" baseline="0" dirty="0" err="1">
                <a:solidFill>
                  <a:schemeClr val="tx1"/>
                </a:solidFill>
              </a:rPr>
              <a:t>en</a:t>
            </a:r>
            <a:r>
              <a:rPr lang="en-GB" sz="900" b="0" baseline="0" dirty="0">
                <a:solidFill>
                  <a:schemeClr val="tx1"/>
                </a:solidFill>
              </a:rPr>
              <a:t> fil”. </a:t>
            </a:r>
          </a:p>
          <a:p>
            <a:pPr algn="l"/>
            <a:r>
              <a:rPr lang="en-GB" sz="900" b="1" baseline="0" dirty="0">
                <a:solidFill>
                  <a:schemeClr val="tx1"/>
                </a:solidFill>
              </a:rPr>
              <a:t>4.</a:t>
            </a:r>
            <a:r>
              <a:rPr lang="en-GB" sz="900" b="0" baseline="0" dirty="0">
                <a:solidFill>
                  <a:schemeClr val="tx1"/>
                </a:solidFill>
              </a:rPr>
              <a:t> </a:t>
            </a:r>
            <a:r>
              <a:rPr lang="en-GB" sz="900" b="0" baseline="0" dirty="0" err="1">
                <a:solidFill>
                  <a:schemeClr val="tx1"/>
                </a:solidFill>
              </a:rPr>
              <a:t>Vælg</a:t>
            </a:r>
            <a:r>
              <a:rPr lang="en-GB" sz="900" b="0" baseline="0" dirty="0">
                <a:solidFill>
                  <a:schemeClr val="tx1"/>
                </a:solidFill>
              </a:rPr>
              <a:t> ”</a:t>
            </a:r>
            <a:r>
              <a:rPr lang="en-GB" sz="900" b="0" baseline="0" dirty="0" err="1">
                <a:solidFill>
                  <a:schemeClr val="tx1"/>
                </a:solidFill>
              </a:rPr>
              <a:t>Indsæt</a:t>
            </a:r>
            <a:r>
              <a:rPr lang="en-GB" sz="900" b="0" baseline="0" dirty="0">
                <a:solidFill>
                  <a:schemeClr val="tx1"/>
                </a:solidFill>
              </a:rPr>
              <a:t> </a:t>
            </a:r>
            <a:r>
              <a:rPr lang="en-GB" sz="900" b="0" baseline="0" dirty="0" err="1">
                <a:solidFill>
                  <a:schemeClr val="tx1"/>
                </a:solidFill>
              </a:rPr>
              <a:t>billede</a:t>
            </a:r>
            <a:r>
              <a:rPr lang="en-GB" sz="900" b="0" baseline="0" dirty="0">
                <a:solidFill>
                  <a:schemeClr val="tx1"/>
                </a:solidFill>
              </a:rPr>
              <a:t>”.</a:t>
            </a:r>
          </a:p>
          <a:p>
            <a:pPr algn="l"/>
            <a:r>
              <a:rPr lang="en-GB" sz="900" b="1" baseline="0" dirty="0">
                <a:solidFill>
                  <a:schemeClr val="tx1"/>
                </a:solidFill>
              </a:rPr>
              <a:t>5.</a:t>
            </a:r>
            <a:r>
              <a:rPr lang="en-GB" sz="900" b="0" baseline="0" dirty="0">
                <a:solidFill>
                  <a:schemeClr val="tx1"/>
                </a:solidFill>
              </a:rPr>
              <a:t> </a:t>
            </a:r>
            <a:r>
              <a:rPr lang="en-GB" sz="900" b="0" baseline="0" dirty="0" err="1">
                <a:solidFill>
                  <a:schemeClr val="tx1"/>
                </a:solidFill>
              </a:rPr>
              <a:t>Højreklik</a:t>
            </a:r>
            <a:r>
              <a:rPr lang="en-GB" sz="900" b="0" baseline="0" dirty="0">
                <a:solidFill>
                  <a:schemeClr val="tx1"/>
                </a:solidFill>
              </a:rPr>
              <a:t> </a:t>
            </a:r>
            <a:r>
              <a:rPr lang="en-GB" sz="900" b="0" baseline="0" dirty="0" err="1">
                <a:solidFill>
                  <a:schemeClr val="tx1"/>
                </a:solidFill>
              </a:rPr>
              <a:t>på</a:t>
            </a:r>
            <a:r>
              <a:rPr lang="en-GB" sz="900" b="0" baseline="0" dirty="0">
                <a:solidFill>
                  <a:schemeClr val="tx1"/>
                </a:solidFill>
              </a:rPr>
              <a:t> </a:t>
            </a:r>
            <a:r>
              <a:rPr lang="en-GB" sz="900" b="0" baseline="0" dirty="0" err="1">
                <a:solidFill>
                  <a:schemeClr val="tx1"/>
                </a:solidFill>
              </a:rPr>
              <a:t>billedet</a:t>
            </a:r>
            <a:r>
              <a:rPr lang="en-GB" sz="900" b="0" baseline="0" dirty="0">
                <a:solidFill>
                  <a:schemeClr val="tx1"/>
                </a:solidFill>
              </a:rPr>
              <a:t> </a:t>
            </a:r>
            <a:r>
              <a:rPr lang="en-GB" sz="900" b="0" baseline="0" dirty="0" err="1">
                <a:solidFill>
                  <a:schemeClr val="tx1"/>
                </a:solidFill>
              </a:rPr>
              <a:t>vælg</a:t>
            </a:r>
            <a:r>
              <a:rPr lang="en-GB" sz="900" b="0" baseline="0" dirty="0">
                <a:solidFill>
                  <a:schemeClr val="tx1"/>
                </a:solidFill>
              </a:rPr>
              <a:t> ”Placer </a:t>
            </a:r>
            <a:r>
              <a:rPr lang="en-GB" sz="900" b="0" baseline="0" dirty="0" err="1">
                <a:solidFill>
                  <a:schemeClr val="tx1"/>
                </a:solidFill>
              </a:rPr>
              <a:t>bagerst</a:t>
            </a:r>
            <a:r>
              <a:rPr lang="en-GB" sz="900" b="0" baseline="0" dirty="0">
                <a:solidFill>
                  <a:schemeClr val="tx1"/>
                </a:solidFill>
              </a:rPr>
              <a:t>”.</a:t>
            </a:r>
            <a:endParaRPr lang="en-GB" sz="900" b="0" dirty="0">
              <a:solidFill>
                <a:schemeClr val="tx1"/>
              </a:solidFill>
            </a:endParaRPr>
          </a:p>
          <a:p>
            <a:pPr algn="l"/>
            <a:endParaRPr lang="en-GB" sz="9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ed n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7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424798" y="1354138"/>
            <a:ext cx="5580000" cy="4320000"/>
          </a:xfrm>
        </p:spPr>
        <p:txBody>
          <a:bodyPr tIns="72000" rIns="1080000"/>
          <a:lstStyle>
            <a:lvl1pPr>
              <a:defRPr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Pladsholder til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183406" y="5749199"/>
            <a:ext cx="5580000" cy="126000"/>
          </a:xfrm>
        </p:spPr>
        <p:txBody>
          <a:bodyPr tIns="0" rIns="0"/>
          <a:lstStyle>
            <a:lvl1pPr algn="r">
              <a:lnSpc>
                <a:spcPct val="100000"/>
              </a:lnSpc>
              <a:spcBef>
                <a:spcPts val="0"/>
              </a:spcBef>
              <a:defRPr sz="8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note</a:t>
            </a:r>
          </a:p>
        </p:txBody>
      </p:sp>
      <p:sp>
        <p:nvSpPr>
          <p:cNvPr id="9" name="Pladsholder til tekst 4"/>
          <p:cNvSpPr>
            <a:spLocks noGrp="1"/>
          </p:cNvSpPr>
          <p:nvPr>
            <p:ph type="body" sz="quarter" idx="19" hasCustomPrompt="1"/>
          </p:nvPr>
        </p:nvSpPr>
        <p:spPr>
          <a:xfrm>
            <a:off x="6183406" y="5876352"/>
            <a:ext cx="5580000" cy="133200"/>
          </a:xfrm>
        </p:spPr>
        <p:txBody>
          <a:bodyPr tIns="0" rIns="0"/>
          <a:lstStyle>
            <a:lvl1pPr algn="r">
              <a:lnSpc>
                <a:spcPct val="100000"/>
              </a:lnSpc>
              <a:spcBef>
                <a:spcPts val="0"/>
              </a:spcBef>
              <a:defRPr sz="8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kilde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9095848" y="6274800"/>
            <a:ext cx="2682851" cy="158400"/>
          </a:xfrm>
        </p:spPr>
        <p:txBody>
          <a:bodyPr/>
          <a:lstStyle/>
          <a:p>
            <a:fld id="{DA57B003-AB3C-46D6-809B-3EB22D7B8B5C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9095848" y="6426000"/>
            <a:ext cx="2682851" cy="180000"/>
          </a:xfrm>
        </p:spPr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kstboks 14"/>
          <p:cNvSpPr txBox="1"/>
          <p:nvPr userDrawn="1"/>
        </p:nvSpPr>
        <p:spPr>
          <a:xfrm>
            <a:off x="12335088" y="5790396"/>
            <a:ext cx="2447681" cy="2604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Valgfrit at vælge note og kilde:</a:t>
            </a:r>
          </a:p>
        </p:txBody>
      </p:sp>
      <p:sp>
        <p:nvSpPr>
          <p:cNvPr id="16" name="Pladsholder til indhold 2"/>
          <p:cNvSpPr>
            <a:spLocks noGrp="1"/>
          </p:cNvSpPr>
          <p:nvPr>
            <p:ph sz="quarter" idx="20" hasCustomPrompt="1"/>
          </p:nvPr>
        </p:nvSpPr>
        <p:spPr>
          <a:xfrm>
            <a:off x="6186309" y="1354138"/>
            <a:ext cx="5580000" cy="4320000"/>
          </a:xfrm>
        </p:spPr>
        <p:txBody>
          <a:bodyPr tIns="72000" rIns="1080000"/>
          <a:lstStyle>
            <a:lvl1pPr>
              <a:defRPr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21" hasCustomPrompt="1"/>
          </p:nvPr>
        </p:nvSpPr>
        <p:spPr>
          <a:xfrm>
            <a:off x="424800" y="5749200"/>
            <a:ext cx="5580000" cy="124212"/>
          </a:xfrm>
        </p:spPr>
        <p:txBody>
          <a:bodyPr tIns="0" rIns="0"/>
          <a:lstStyle>
            <a:lvl1pPr algn="r">
              <a:lnSpc>
                <a:spcPct val="100000"/>
              </a:lnSpc>
              <a:spcBef>
                <a:spcPts val="0"/>
              </a:spcBef>
              <a:defRPr sz="8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note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424800" y="5876352"/>
            <a:ext cx="5580000" cy="133262"/>
          </a:xfrm>
        </p:spPr>
        <p:txBody>
          <a:bodyPr tIns="0" rIns="0"/>
          <a:lstStyle>
            <a:lvl1pPr algn="r">
              <a:lnSpc>
                <a:spcPct val="100000"/>
              </a:lnSpc>
              <a:spcBef>
                <a:spcPts val="0"/>
              </a:spcBef>
              <a:defRPr sz="8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kilde</a:t>
            </a:r>
            <a:endParaRPr lang="en-GB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25" name="Tekstboks 24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6" name="Gruppe 25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Afrundet rektangel 27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711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ti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24799" y="1352550"/>
            <a:ext cx="11340000" cy="360000"/>
          </a:xfrm>
        </p:spPr>
        <p:txBody>
          <a:bodyPr tIns="0" rIns="0"/>
          <a:lstStyle>
            <a:lvl1pPr>
              <a:spcBef>
                <a:spcPts val="0"/>
              </a:spcBef>
              <a:defRPr sz="1400" b="1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figurtitel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linje</a:t>
            </a:r>
            <a:endParaRPr lang="en-GB" dirty="0"/>
          </a:p>
        </p:txBody>
      </p:sp>
      <p:sp>
        <p:nvSpPr>
          <p:cNvPr id="7" name="Pladsholder til indhold 3"/>
          <p:cNvSpPr>
            <a:spLocks noGrp="1"/>
          </p:cNvSpPr>
          <p:nvPr>
            <p:ph sz="quarter" idx="13" hasCustomPrompt="1"/>
          </p:nvPr>
        </p:nvSpPr>
        <p:spPr>
          <a:xfrm>
            <a:off x="424799" y="1713600"/>
            <a:ext cx="11340000" cy="3960000"/>
          </a:xfrm>
        </p:spPr>
        <p:txBody>
          <a:bodyPr tIns="72000" rIns="2160000"/>
          <a:lstStyle>
            <a:lvl1pPr>
              <a:defRPr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Pladsholder til tekst 4"/>
          <p:cNvSpPr>
            <a:spLocks noGrp="1"/>
          </p:cNvSpPr>
          <p:nvPr>
            <p:ph type="body" sz="quarter" idx="18" hasCustomPrompt="1"/>
          </p:nvPr>
        </p:nvSpPr>
        <p:spPr>
          <a:xfrm>
            <a:off x="424800" y="5749200"/>
            <a:ext cx="11340000" cy="124212"/>
          </a:xfrm>
        </p:spPr>
        <p:txBody>
          <a:bodyPr tIns="0" rIns="0"/>
          <a:lstStyle>
            <a:lvl1pPr algn="r">
              <a:lnSpc>
                <a:spcPct val="100000"/>
              </a:lnSpc>
              <a:spcBef>
                <a:spcPts val="0"/>
              </a:spcBef>
              <a:defRPr sz="8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note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424800" y="5876352"/>
            <a:ext cx="11340000" cy="133262"/>
          </a:xfrm>
        </p:spPr>
        <p:txBody>
          <a:bodyPr tIns="0" rIns="0"/>
          <a:lstStyle>
            <a:lvl1pPr algn="r">
              <a:lnSpc>
                <a:spcPct val="100000"/>
              </a:lnSpc>
              <a:spcBef>
                <a:spcPts val="0"/>
              </a:spcBef>
              <a:defRPr sz="800"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kilde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63B2-1C6C-45CC-AEFC-21ED815AA437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22" name="Tekstboks 21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3" name="Gruppe 22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Afrundet rektangel 24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249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på verden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Verden" descr="verdens-kort_2012_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00" y="1288800"/>
            <a:ext cx="9140825" cy="557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7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424799" y="1354138"/>
            <a:ext cx="11340000" cy="4645025"/>
          </a:xfrm>
        </p:spPr>
        <p:txBody>
          <a:bodyPr tIns="72000" rIns="2160000"/>
          <a:lstStyle>
            <a:lvl1pPr>
              <a:defRPr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AC83-EA57-4732-9584-7B5E4AA9D539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21" name="Tekstboks 2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Afrundet rektangel 2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152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54138"/>
            <a:ext cx="5580000" cy="4645025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6177600" y="1353601"/>
            <a:ext cx="5580000" cy="4645025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1769-9066-4C1B-AB34-5A51C8626BF2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21" name="Tekstboks 20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Afrundet rektangel 23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988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54138"/>
            <a:ext cx="5580000" cy="4645025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1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177600" y="1352550"/>
            <a:ext cx="5580000" cy="4644000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ikon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BE88-4AA5-45EC-A035-9801754F907F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kstboks 14"/>
          <p:cNvSpPr txBox="1"/>
          <p:nvPr userDrawn="1"/>
        </p:nvSpPr>
        <p:spPr>
          <a:xfrm>
            <a:off x="12335087" y="0"/>
            <a:ext cx="1969031" cy="1196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Udskifte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Der er frit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valg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mellem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16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. Se slides med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flere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l"/>
            <a:endParaRPr lang="en-GB" sz="9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Valg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af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 layout:</a:t>
            </a:r>
          </a:p>
          <a:p>
            <a:pPr algn="l"/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kan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stå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til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højre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og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venstre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. Der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kan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også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være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2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ved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siden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af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hinanden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l"/>
            <a:endParaRPr lang="en-GB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1620688" y="1354138"/>
            <a:ext cx="1475960" cy="2434902"/>
            <a:chOff x="-1620688" y="1354138"/>
            <a:chExt cx="1475960" cy="2434902"/>
          </a:xfrm>
        </p:grpSpPr>
        <p:sp>
          <p:nvSpPr>
            <p:cNvPr id="32" name="Tekstboks 31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r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r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33" name="Gruppe 32"/>
            <p:cNvGrpSpPr/>
            <p:nvPr userDrawn="1"/>
          </p:nvGrpSpPr>
          <p:grpSpPr>
            <a:xfrm>
              <a:off x="-503503" y="3048030"/>
              <a:ext cx="358775" cy="236537"/>
              <a:chOff x="-503503" y="3171825"/>
              <a:chExt cx="358775" cy="236537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3503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Afrundet rektangel 34"/>
              <p:cNvSpPr/>
              <p:nvPr userDrawn="1"/>
            </p:nvSpPr>
            <p:spPr>
              <a:xfrm>
                <a:off x="-503503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  <p:grpSp>
        <p:nvGrpSpPr>
          <p:cNvPr id="37" name="Gruppe 36"/>
          <p:cNvGrpSpPr/>
          <p:nvPr userDrawn="1"/>
        </p:nvGrpSpPr>
        <p:grpSpPr>
          <a:xfrm>
            <a:off x="12330866" y="2570400"/>
            <a:ext cx="1836000" cy="2154744"/>
            <a:chOff x="9252520" y="2570400"/>
            <a:chExt cx="1836000" cy="2154744"/>
          </a:xfrm>
        </p:grpSpPr>
        <p:sp>
          <p:nvSpPr>
            <p:cNvPr id="38" name="Tekstboks 37"/>
            <p:cNvSpPr txBox="1"/>
            <p:nvPr userDrawn="1"/>
          </p:nvSpPr>
          <p:spPr>
            <a:xfrm>
              <a:off x="9252520" y="2570400"/>
              <a:ext cx="1836000" cy="1866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billede</a:t>
              </a:r>
            </a:p>
            <a:p>
              <a:pPr algn="l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1.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 på det lille billede-indsættelsesikon i midten</a:t>
              </a:r>
            </a:p>
            <a:p>
              <a:pPr algn="l"/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af pladsholderen</a:t>
              </a:r>
            </a:p>
            <a:p>
              <a:pPr algn="l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2.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det ønskede billede</a:t>
              </a:r>
            </a:p>
            <a:p>
              <a:pPr algn="l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3.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</a:t>
              </a:r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Beskær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for at ændre</a:t>
              </a:r>
            </a:p>
            <a:p>
              <a:pPr algn="l"/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billedets fokus/størrelse</a:t>
              </a:r>
            </a:p>
            <a:p>
              <a:pPr algn="l"/>
              <a:endPara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endPara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4.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Ønsker du at skalere billedet, så hold </a:t>
              </a:r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SHIFT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-knappen nede, mens der trækkes i billedets hjørner</a:t>
              </a:r>
            </a:p>
            <a:p>
              <a:pPr algn="l"/>
              <a:endPara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l"/>
              <a:endPara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5574" y="3552224"/>
              <a:ext cx="251185" cy="23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Gruppe 39"/>
            <p:cNvGrpSpPr/>
            <p:nvPr userDrawn="1"/>
          </p:nvGrpSpPr>
          <p:grpSpPr>
            <a:xfrm>
              <a:off x="9258729" y="4402493"/>
              <a:ext cx="291716" cy="322651"/>
              <a:chOff x="9218790" y="4378700"/>
              <a:chExt cx="343634" cy="380074"/>
            </a:xfrm>
          </p:grpSpPr>
          <p:pic>
            <p:nvPicPr>
              <p:cNvPr id="41" name="Picture 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44924" y="4417462"/>
                <a:ext cx="317500" cy="341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Afrundet rektangel 41"/>
              <p:cNvSpPr/>
              <p:nvPr userDrawn="1"/>
            </p:nvSpPr>
            <p:spPr>
              <a:xfrm>
                <a:off x="9218790" y="4378700"/>
                <a:ext cx="227291" cy="18222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374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424799" y="1352550"/>
            <a:ext cx="5580000" cy="4644000"/>
          </a:xfrm>
        </p:spPr>
        <p:txBody>
          <a:bodyPr tIns="432000" rIns="0" anchor="ctr" anchorCtr="0"/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ikon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billede</a:t>
            </a:r>
            <a:endParaRPr lang="en-GB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6177600" y="1353601"/>
            <a:ext cx="5580000" cy="4645025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A7AC-1663-44C9-9E23-D275FDDBA743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Tekstboks 33"/>
          <p:cNvSpPr txBox="1"/>
          <p:nvPr userDrawn="1"/>
        </p:nvSpPr>
        <p:spPr>
          <a:xfrm>
            <a:off x="-2079020" y="0"/>
            <a:ext cx="1899305" cy="1196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Udskifte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r"/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Der er frit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valg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mellem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16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. Se slides med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flere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r"/>
            <a:endParaRPr lang="en-GB" sz="900" b="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Valg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1" dirty="0" err="1">
                <a:solidFill>
                  <a:schemeClr val="bg1">
                    <a:lumMod val="50000"/>
                  </a:schemeClr>
                </a:solidFill>
              </a:rPr>
              <a:t>af</a:t>
            </a:r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 layout:</a:t>
            </a:r>
          </a:p>
          <a:p>
            <a:pPr algn="r"/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kan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stå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til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højre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og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venstre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. Der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kan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også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være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2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billeder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ved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siden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af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0" dirty="0" err="1">
                <a:solidFill>
                  <a:schemeClr val="bg1">
                    <a:lumMod val="50000"/>
                  </a:schemeClr>
                </a:solidFill>
              </a:rPr>
              <a:t>hinanden</a:t>
            </a: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r"/>
            <a:endParaRPr lang="en-GB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5" name="Gruppe 34"/>
          <p:cNvGrpSpPr/>
          <p:nvPr userDrawn="1"/>
        </p:nvGrpSpPr>
        <p:grpSpPr>
          <a:xfrm>
            <a:off x="-2079020" y="2570400"/>
            <a:ext cx="1836000" cy="2154744"/>
            <a:chOff x="9252520" y="2570400"/>
            <a:chExt cx="1836000" cy="2154744"/>
          </a:xfrm>
        </p:grpSpPr>
        <p:sp>
          <p:nvSpPr>
            <p:cNvPr id="36" name="Tekstboks 35"/>
            <p:cNvSpPr txBox="1"/>
            <p:nvPr userDrawn="1"/>
          </p:nvSpPr>
          <p:spPr>
            <a:xfrm>
              <a:off x="9252520" y="2570400"/>
              <a:ext cx="1836000" cy="1866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billede</a:t>
              </a:r>
            </a:p>
            <a:p>
              <a:pPr algn="r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1.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 på det lille billede-indsættelsesikon i midten</a:t>
              </a:r>
            </a:p>
            <a:p>
              <a:pPr algn="r"/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af pladsholderen</a:t>
              </a:r>
            </a:p>
            <a:p>
              <a:pPr algn="r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2.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Indsæt det ønskede billede</a:t>
              </a:r>
            </a:p>
            <a:p>
              <a:pPr algn="r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3.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Klik</a:t>
              </a:r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 Beskær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for at ændre</a:t>
              </a:r>
            </a:p>
            <a:p>
              <a:pPr algn="r"/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billedets fokus/størrelse</a:t>
              </a:r>
            </a:p>
            <a:p>
              <a:pPr algn="r"/>
              <a:endPara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endPara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4. 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Ønsker du at skalere billedet, så hold </a:t>
              </a:r>
              <a:r>
                <a:rPr lang="en-GB" sz="900" b="1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SHIFT</a:t>
              </a:r>
              <a:r>
                <a:rPr lang="en-GB" sz="900" b="0" i="0" u="none" strike="noStrike" kern="1200" baseline="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-knappen nede, mens der trækkes i billedets hjørner</a:t>
              </a:r>
            </a:p>
            <a:p>
              <a:pPr algn="r"/>
              <a:endPara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r"/>
              <a:endParaRPr lang="en-GB" sz="900" b="1" i="0" u="none" strike="noStrike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7537" y="3552224"/>
              <a:ext cx="251185" cy="23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Gruppe 37"/>
            <p:cNvGrpSpPr/>
            <p:nvPr userDrawn="1"/>
          </p:nvGrpSpPr>
          <p:grpSpPr>
            <a:xfrm>
              <a:off x="10784755" y="4402493"/>
              <a:ext cx="291714" cy="322651"/>
              <a:chOff x="11016426" y="4378700"/>
              <a:chExt cx="343632" cy="380074"/>
            </a:xfrm>
          </p:grpSpPr>
          <p:pic>
            <p:nvPicPr>
              <p:cNvPr id="39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2558" y="4417462"/>
                <a:ext cx="317500" cy="341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Afrundet rektangel 39"/>
              <p:cNvSpPr/>
              <p:nvPr userDrawn="1"/>
            </p:nvSpPr>
            <p:spPr>
              <a:xfrm>
                <a:off x="11016426" y="4378700"/>
                <a:ext cx="227292" cy="18222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  <p:grpSp>
        <p:nvGrpSpPr>
          <p:cNvPr id="46" name="Gruppe 45"/>
          <p:cNvGrpSpPr/>
          <p:nvPr userDrawn="1"/>
        </p:nvGrpSpPr>
        <p:grpSpPr>
          <a:xfrm>
            <a:off x="12335087" y="1354138"/>
            <a:ext cx="1475960" cy="2434902"/>
            <a:chOff x="-1620688" y="1354138"/>
            <a:chExt cx="1475960" cy="2434902"/>
          </a:xfrm>
        </p:grpSpPr>
        <p:sp>
          <p:nvSpPr>
            <p:cNvPr id="47" name="Tekstboks 46"/>
            <p:cNvSpPr txBox="1"/>
            <p:nvPr userDrawn="1"/>
          </p:nvSpPr>
          <p:spPr>
            <a:xfrm>
              <a:off x="-1620688" y="1354138"/>
              <a:ext cx="1475960" cy="2434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Tekst-typografier</a:t>
              </a:r>
              <a:endParaRPr lang="en-GB" sz="9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TAB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frem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Klik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indsætte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Andet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8000" indent="-108000" algn="l">
                <a:buFont typeface="Arial" panose="020B0604020202020204" pitchFamily="34" charset="0"/>
                <a:buChar char="•"/>
              </a:pP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Tredje</a:t>
              </a:r>
              <a:r>
                <a:rPr lang="en-GB" sz="8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8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8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68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Fjerde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612000" indent="-108000" algn="l">
                <a:buFont typeface="Arial" panose="020B0604020202020204" pitchFamily="34" charset="0"/>
                <a:buChar char="•"/>
              </a:pP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Femte</a:t>
              </a:r>
              <a:r>
                <a:rPr lang="en-GB" sz="6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600" b="0" dirty="0" err="1">
                  <a:solidFill>
                    <a:schemeClr val="bg1">
                      <a:lumMod val="50000"/>
                    </a:schemeClr>
                  </a:solidFill>
                </a:rPr>
                <a:t>niveau</a:t>
              </a:r>
              <a:endParaRPr lang="en-GB" sz="6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For at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gå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tilbage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tekst-niveauer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SHIFT + TAB</a:t>
              </a:r>
            </a:p>
            <a:p>
              <a:pPr algn="l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Alternativt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kan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/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Forøg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og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1" dirty="0" err="1">
                  <a:solidFill>
                    <a:schemeClr val="bg1">
                      <a:lumMod val="50000"/>
                    </a:schemeClr>
                  </a:solidFill>
                </a:rPr>
                <a:t>Formindsk</a:t>
              </a:r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l"/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listeniveau</a:t>
              </a:r>
              <a:r>
                <a:rPr lang="en-GB" sz="900" b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900" b="0" dirty="0" err="1">
                  <a:solidFill>
                    <a:schemeClr val="bg1">
                      <a:lumMod val="50000"/>
                    </a:schemeClr>
                  </a:solidFill>
                </a:rPr>
                <a:t>bruges</a:t>
              </a:r>
              <a:endParaRPr lang="en-GB" sz="9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48" name="Gruppe 47"/>
            <p:cNvGrpSpPr/>
            <p:nvPr userDrawn="1"/>
          </p:nvGrpSpPr>
          <p:grpSpPr>
            <a:xfrm>
              <a:off x="-1620688" y="3048030"/>
              <a:ext cx="358775" cy="236537"/>
              <a:chOff x="-1620688" y="3171825"/>
              <a:chExt cx="358775" cy="236537"/>
            </a:xfrm>
          </p:grpSpPr>
          <p:pic>
            <p:nvPicPr>
              <p:cNvPr id="49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20688" y="3171825"/>
                <a:ext cx="358775" cy="23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Afrundet rektangel 49"/>
              <p:cNvSpPr/>
              <p:nvPr userDrawn="1"/>
            </p:nvSpPr>
            <p:spPr>
              <a:xfrm>
                <a:off x="-1620688" y="3171825"/>
                <a:ext cx="179387" cy="236537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863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21B44F23-14BE-48F6-B062-3C607AA4E6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2099413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353" imgH="353" progId="TCLayout.ActiveDocument.1">
                  <p:embed/>
                </p:oleObj>
              </mc:Choice>
              <mc:Fallback>
                <p:oleObj name="think-cell Slide" r:id="rId34" imgW="353" imgH="35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21B44F23-14BE-48F6-B062-3C607AA4E6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5" y="6109154"/>
            <a:ext cx="1520955" cy="560833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24800" y="291600"/>
            <a:ext cx="11340000" cy="813600"/>
          </a:xfrm>
          <a:prstGeom prst="rect">
            <a:avLst/>
          </a:prstGeom>
        </p:spPr>
        <p:txBody>
          <a:bodyPr vert="horz" lIns="0" tIns="0" rIns="1080000" bIns="0" rtlCol="0" anchor="b" anchorCtr="0">
            <a:noAutofit/>
          </a:bodyPr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to </a:t>
            </a:r>
            <a:r>
              <a:rPr lang="en-GB" dirty="0" err="1"/>
              <a:t>linjer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24800" y="1353599"/>
            <a:ext cx="11340000" cy="4644000"/>
          </a:xfrm>
          <a:prstGeom prst="rect">
            <a:avLst/>
          </a:prstGeom>
        </p:spPr>
        <p:txBody>
          <a:bodyPr vert="horz" lIns="0" tIns="72000" rIns="216000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 </a:t>
            </a:r>
            <a:r>
              <a:rPr lang="en-GB" dirty="0" err="1"/>
              <a:t>niveau</a:t>
            </a:r>
            <a:endParaRPr lang="en-GB" dirty="0"/>
          </a:p>
          <a:p>
            <a:pPr lvl="6"/>
            <a:r>
              <a:rPr lang="en-GB" dirty="0"/>
              <a:t>7 </a:t>
            </a:r>
            <a:r>
              <a:rPr lang="en-GB" dirty="0" err="1"/>
              <a:t>niveau</a:t>
            </a:r>
            <a:endParaRPr lang="en-GB" dirty="0"/>
          </a:p>
          <a:p>
            <a:pPr lvl="7"/>
            <a:r>
              <a:rPr lang="en-GB" dirty="0"/>
              <a:t>8 </a:t>
            </a:r>
            <a:r>
              <a:rPr lang="en-GB" dirty="0" err="1"/>
              <a:t>niveau</a:t>
            </a:r>
            <a:endParaRPr lang="en-GB" dirty="0"/>
          </a:p>
          <a:p>
            <a:pPr lvl="8"/>
            <a:r>
              <a:rPr lang="en-GB" dirty="0"/>
              <a:t>9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9081949" y="6274800"/>
            <a:ext cx="2682851" cy="158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99000"/>
              </a:lnSpc>
              <a:defRPr sz="1000">
                <a:solidFill>
                  <a:schemeClr val="accent3"/>
                </a:solidFill>
              </a:defRPr>
            </a:lvl1pPr>
          </a:lstStyle>
          <a:p>
            <a:fld id="{569492FA-A424-404F-89C4-648F822656B2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3"/>
          </p:nvPr>
        </p:nvSpPr>
        <p:spPr>
          <a:xfrm>
            <a:off x="10167110" y="7434064"/>
            <a:ext cx="1460343" cy="3154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9081949" y="6426000"/>
            <a:ext cx="2682851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9000"/>
              </a:lnSpc>
              <a:defRPr sz="1000">
                <a:solidFill>
                  <a:schemeClr val="accent3"/>
                </a:solidFill>
              </a:defRPr>
            </a:lvl1pPr>
          </a:lstStyle>
          <a:p>
            <a:fld id="{667EC89C-17A0-4E64-A6D2-B825673CEEDF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Lige forbindelse 8"/>
          <p:cNvCxnSpPr/>
          <p:nvPr/>
        </p:nvCxnSpPr>
        <p:spPr>
          <a:xfrm>
            <a:off x="424799" y="1191600"/>
            <a:ext cx="1177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8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7" r:id="rId14"/>
    <p:sldLayoutId id="2147483662" r:id="rId15"/>
    <p:sldLayoutId id="2147483663" r:id="rId16"/>
    <p:sldLayoutId id="2147483664" r:id="rId17"/>
    <p:sldLayoutId id="2147483679" r:id="rId18"/>
    <p:sldLayoutId id="2147483680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5" r:id="rId25"/>
    <p:sldLayoutId id="2147483676" r:id="rId26"/>
    <p:sldLayoutId id="2147483672" r:id="rId27"/>
    <p:sldLayoutId id="2147483673" r:id="rId28"/>
    <p:sldLayoutId id="2147483674" r:id="rId29"/>
    <p:sldLayoutId id="2147483681" r:id="rId30"/>
    <p:sldLayoutId id="2147483683" r:id="rId31"/>
  </p:sldLayoutIdLst>
  <p:hf hdr="0" ft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9000"/>
        </a:lnSpc>
        <a:spcBef>
          <a:spcPts val="2000"/>
        </a:spcBef>
        <a:buFont typeface="Arial" panose="020B0604020202020204" pitchFamily="34" charset="0"/>
        <a:buChar char="​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914400" rtl="0" eaLnBrk="1" latinLnBrk="0" hangingPunct="1">
        <a:lnSpc>
          <a:spcPct val="99000"/>
        </a:lnSpc>
        <a:spcBef>
          <a:spcPts val="2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2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99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Relationship Id="rId6" Type="http://schemas.openxmlformats.org/officeDocument/2006/relationships/image" Target="../media/image3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w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 of borrower-based regulation on housing demand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4FF8-1B9E-4872-9D9F-C311D9081B65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9C6E1A0-6A19-4405-B5E2-D91709B33B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b="1" dirty="0"/>
          </a:p>
          <a:p>
            <a:pPr>
              <a:buNone/>
            </a:pPr>
            <a:r>
              <a:rPr lang="en-GB" b="1" dirty="0"/>
              <a:t>Rikke Rhode Nissen</a:t>
            </a:r>
          </a:p>
          <a:p>
            <a:r>
              <a:rPr lang="en-GB" dirty="0" err="1"/>
              <a:t>RiskLab</a:t>
            </a:r>
            <a:r>
              <a:rPr lang="en-GB" dirty="0"/>
              <a:t>/</a:t>
            </a:r>
            <a:r>
              <a:rPr lang="en-GB" dirty="0" err="1"/>
              <a:t>BoF</a:t>
            </a:r>
            <a:r>
              <a:rPr lang="en-GB" dirty="0"/>
              <a:t>/ESRB Conference on Systemic Risk Analytics, June 2023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36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A5ED6F0-1C4C-42F6-9311-4DA4ECCDBA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A5ED6F0-1C4C-42F6-9311-4DA4ECCDB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Pladsholder til billede 67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" y="0"/>
            <a:ext cx="12188952" cy="6858000"/>
          </a:xfr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DC598D8-5493-48AC-97AF-9799C93032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Pladsholder til indhold 2">
            <a:extLst>
              <a:ext uri="{FF2B5EF4-FFF2-40B4-BE49-F238E27FC236}">
                <a16:creationId xmlns:a16="http://schemas.microsoft.com/office/drawing/2014/main" id="{4321BDAE-3270-40A7-BD02-4004F2371A35}"/>
              </a:ext>
            </a:extLst>
          </p:cNvPr>
          <p:cNvSpPr txBox="1">
            <a:spLocks/>
          </p:cNvSpPr>
          <p:nvPr/>
        </p:nvSpPr>
        <p:spPr>
          <a:xfrm>
            <a:off x="424800" y="1160776"/>
            <a:ext cx="3600000" cy="4643438"/>
          </a:xfrm>
          <a:prstGeom prst="roundRect">
            <a:avLst>
              <a:gd name="adj" fmla="val 0"/>
            </a:avLst>
          </a:prstGeom>
          <a:solidFill>
            <a:schemeClr val="tx2">
              <a:alpha val="90000"/>
            </a:schemeClr>
          </a:solidFill>
        </p:spPr>
        <p:txBody>
          <a:bodyPr lIns="252000" tIns="45720" rIns="252000" bIns="45720" anchor="t"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Tightening of LTV requirements has effects across the country while restrictions on DTI affect primarily the largest cities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0" name="Pladsholder til tekst 11">
            <a:extLst>
              <a:ext uri="{FF2B5EF4-FFF2-40B4-BE49-F238E27FC236}">
                <a16:creationId xmlns:a16="http://schemas.microsoft.com/office/drawing/2014/main" id="{2F98D734-7CB0-4946-809B-C09AD351BB7C}"/>
              </a:ext>
            </a:extLst>
          </p:cNvPr>
          <p:cNvSpPr txBox="1">
            <a:spLocks/>
          </p:cNvSpPr>
          <p:nvPr/>
        </p:nvSpPr>
        <p:spPr>
          <a:xfrm>
            <a:off x="4284000" y="1161826"/>
            <a:ext cx="3600000" cy="4643438"/>
          </a:xfrm>
          <a:prstGeom prst="roundRect">
            <a:avLst>
              <a:gd name="adj" fmla="val 0"/>
            </a:avLst>
          </a:prstGeom>
          <a:solidFill>
            <a:schemeClr val="tx2">
              <a:alpha val="90000"/>
            </a:schemeClr>
          </a:solidFill>
        </p:spPr>
        <p:txBody>
          <a:bodyPr lIns="252000" tIns="45720" rIns="252000" bIns="45720" anchor="t"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Tightening (DTI) regulation creates a direct negative demand shock driven by some not buying or postponing purchase</a:t>
            </a:r>
          </a:p>
        </p:txBody>
      </p:sp>
      <p:sp>
        <p:nvSpPr>
          <p:cNvPr id="21" name="Pladsholder til tekst 12">
            <a:extLst>
              <a:ext uri="{FF2B5EF4-FFF2-40B4-BE49-F238E27FC236}">
                <a16:creationId xmlns:a16="http://schemas.microsoft.com/office/drawing/2014/main" id="{A1E3B99A-0DB7-4E95-B3DD-A5444A6E19D9}"/>
              </a:ext>
            </a:extLst>
          </p:cNvPr>
          <p:cNvSpPr txBox="1">
            <a:spLocks/>
          </p:cNvSpPr>
          <p:nvPr/>
        </p:nvSpPr>
        <p:spPr>
          <a:xfrm>
            <a:off x="8164800" y="1161826"/>
            <a:ext cx="3600000" cy="4643438"/>
          </a:xfrm>
          <a:prstGeom prst="roundRect">
            <a:avLst>
              <a:gd name="adj" fmla="val 0"/>
            </a:avLst>
          </a:prstGeom>
          <a:solidFill>
            <a:schemeClr val="tx2">
              <a:alpha val="90000"/>
            </a:schemeClr>
          </a:solidFill>
        </p:spPr>
        <p:txBody>
          <a:bodyPr lIns="252000" tIns="45720" rIns="252000" bIns="45720" anchor="t"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None/>
            </a:pP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Substitution effects counteracts direct negative impact by pushing demand out of the cities </a:t>
            </a:r>
            <a:r>
              <a:rPr lang="en-GB" sz="1800" b="1" u="sng" dirty="0">
                <a:solidFill>
                  <a:schemeClr val="bg1"/>
                </a:solidFill>
              </a:rPr>
              <a:t>and</a:t>
            </a:r>
            <a:r>
              <a:rPr lang="en-GB" sz="1800" b="1" dirty="0">
                <a:solidFill>
                  <a:schemeClr val="bg1"/>
                </a:solidFill>
              </a:rPr>
              <a:t> toward smaller housing units within the city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60081F3-9515-4C4A-AF2D-10A1E28360FE}"/>
              </a:ext>
            </a:extLst>
          </p:cNvPr>
          <p:cNvSpPr/>
          <p:nvPr/>
        </p:nvSpPr>
        <p:spPr>
          <a:xfrm>
            <a:off x="1665020" y="1653050"/>
            <a:ext cx="1152128" cy="1152128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84EFD54-C860-4B94-A92B-221AE5A8FEE6}"/>
              </a:ext>
            </a:extLst>
          </p:cNvPr>
          <p:cNvSpPr/>
          <p:nvPr/>
        </p:nvSpPr>
        <p:spPr>
          <a:xfrm>
            <a:off x="5519142" y="1653050"/>
            <a:ext cx="1152128" cy="1152128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42E8D48-184D-48D0-83F5-CD3DD8A1A467}"/>
              </a:ext>
            </a:extLst>
          </p:cNvPr>
          <p:cNvSpPr/>
          <p:nvPr/>
        </p:nvSpPr>
        <p:spPr>
          <a:xfrm>
            <a:off x="9407574" y="1653050"/>
            <a:ext cx="1152128" cy="1152128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Pladsholder til dato 4">
            <a:extLst>
              <a:ext uri="{FF2B5EF4-FFF2-40B4-BE49-F238E27FC236}">
                <a16:creationId xmlns:a16="http://schemas.microsoft.com/office/drawing/2014/main" id="{871DA354-D51B-464C-8EDB-FD7A9B40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1949" y="6274800"/>
            <a:ext cx="2682851" cy="158400"/>
          </a:xfrm>
        </p:spPr>
        <p:txBody>
          <a:bodyPr/>
          <a:lstStyle/>
          <a:p>
            <a:fld id="{5DFECAAF-F09A-4D05-A426-D069CE5EF9B9}" type="datetime2">
              <a:rPr lang="en-GB" sz="1000" smtClean="0">
                <a:solidFill>
                  <a:schemeClr val="bg1"/>
                </a:solidFill>
              </a:rPr>
              <a:t>27. maj 2023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5" name="Pladsholder til slidenummer 5">
            <a:extLst>
              <a:ext uri="{FF2B5EF4-FFF2-40B4-BE49-F238E27FC236}">
                <a16:creationId xmlns:a16="http://schemas.microsoft.com/office/drawing/2014/main" id="{303C7428-788D-4707-A862-A745B4E1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1949" y="6426000"/>
            <a:ext cx="2682851" cy="180000"/>
          </a:xfrm>
        </p:spPr>
        <p:txBody>
          <a:bodyPr/>
          <a:lstStyle/>
          <a:p>
            <a:fld id="{667EC89C-17A0-4E64-A6D2-B825673CEEDF}" type="slidenum">
              <a:rPr lang="en-GB" sz="1000" smtClean="0">
                <a:solidFill>
                  <a:schemeClr val="bg1"/>
                </a:solidFill>
              </a:rPr>
              <a:pPr/>
              <a:t>10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4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893AA65-A4A6-4F35-A453-D9C0D3EA48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893AA65-A4A6-4F35-A453-D9C0D3EA48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Pladsholder til billede 67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" y="0"/>
            <a:ext cx="12188952" cy="6858000"/>
          </a:xfr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DC598D8-5493-48AC-97AF-9799C93032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el 5"/>
          <p:cNvSpPr txBox="1">
            <a:spLocks/>
          </p:cNvSpPr>
          <p:nvPr/>
        </p:nvSpPr>
        <p:spPr>
          <a:xfrm>
            <a:off x="199512" y="1354138"/>
            <a:ext cx="11340000" cy="1357200"/>
          </a:xfrm>
          <a:prstGeom prst="rect">
            <a:avLst/>
          </a:prstGeom>
        </p:spPr>
        <p:txBody>
          <a:bodyPr vert="horz" lIns="0" tIns="0" rIns="1080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FE3285DC-99C5-4E17-AB0D-DC746E11105F}"/>
              </a:ext>
            </a:extLst>
          </p:cNvPr>
          <p:cNvGrpSpPr/>
          <p:nvPr/>
        </p:nvGrpSpPr>
        <p:grpSpPr>
          <a:xfrm>
            <a:off x="6625392" y="785896"/>
            <a:ext cx="5271345" cy="5271345"/>
            <a:chOff x="1360900" y="1874350"/>
            <a:chExt cx="3600400" cy="360040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0408876F-13C9-44C0-B838-D786E8EDD234}"/>
                </a:ext>
              </a:extLst>
            </p:cNvPr>
            <p:cNvSpPr/>
            <p:nvPr/>
          </p:nvSpPr>
          <p:spPr>
            <a:xfrm>
              <a:off x="1360900" y="1874350"/>
              <a:ext cx="3600400" cy="3600400"/>
            </a:xfrm>
            <a:prstGeom prst="ellipse">
              <a:avLst/>
            </a:prstGeom>
            <a:solidFill>
              <a:schemeClr val="tx1">
                <a:alpha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11" name="Tekstboks 12">
              <a:extLst>
                <a:ext uri="{FF2B5EF4-FFF2-40B4-BE49-F238E27FC236}">
                  <a16:creationId xmlns:a16="http://schemas.microsoft.com/office/drawing/2014/main" id="{AE5DFD9C-08E7-4040-AF29-326FA88F3163}"/>
                </a:ext>
              </a:extLst>
            </p:cNvPr>
            <p:cNvSpPr txBox="1"/>
            <p:nvPr/>
          </p:nvSpPr>
          <p:spPr>
            <a:xfrm>
              <a:off x="2343150" y="1874350"/>
              <a:ext cx="1600200" cy="3600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Billede 8">
            <a:extLst>
              <a:ext uri="{FF2B5EF4-FFF2-40B4-BE49-F238E27FC236}">
                <a16:creationId xmlns:a16="http://schemas.microsoft.com/office/drawing/2014/main" id="{0EB9EDA9-8FD3-8069-CDF8-8FDEB27B27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2805" y="1840052"/>
            <a:ext cx="3183999" cy="3203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B055C4D-BEE2-13E4-C513-4EE9D154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1412776"/>
            <a:ext cx="11340000" cy="707248"/>
          </a:xfrm>
        </p:spPr>
        <p:txBody>
          <a:bodyPr/>
          <a:lstStyle/>
          <a:p>
            <a:r>
              <a:rPr lang="en-GB" sz="6400" dirty="0"/>
              <a:t>Thank you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75ABE8C-BC45-45C4-3805-7268FC657BBE}"/>
              </a:ext>
            </a:extLst>
          </p:cNvPr>
          <p:cNvSpPr txBox="1">
            <a:spLocks/>
          </p:cNvSpPr>
          <p:nvPr/>
        </p:nvSpPr>
        <p:spPr>
          <a:xfrm>
            <a:off x="7987304" y="1000514"/>
            <a:ext cx="11340000" cy="707248"/>
          </a:xfrm>
          <a:prstGeom prst="rect">
            <a:avLst/>
          </a:prstGeom>
        </p:spPr>
        <p:txBody>
          <a:bodyPr vert="horz" lIns="0" tIns="0" rIns="2880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Download paper</a:t>
            </a:r>
          </a:p>
        </p:txBody>
      </p:sp>
    </p:spTree>
    <p:extLst>
      <p:ext uri="{BB962C8B-B14F-4D97-AF65-F5344CB8AC3E}">
        <p14:creationId xmlns:p14="http://schemas.microsoft.com/office/powerpoint/2010/main" val="201538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C7AE6C-AB57-4422-B804-E30560608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1877630"/>
            <a:ext cx="5536692" cy="3962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024B49-1920-4BA4-B4D4-B77DB6FCD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308" y="1877630"/>
            <a:ext cx="5538216" cy="3960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CD7AF0-6115-4DE8-A431-74453AD4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Back-up: </a:t>
            </a:r>
            <a:r>
              <a:rPr lang="en-GB" dirty="0"/>
              <a:t>Regulation on mortgage borrowing affect different types of households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753CF09-48F8-4630-9D64-9DD9D52226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239843"/>
            <a:ext cx="5580000" cy="72010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600" b="1" dirty="0"/>
              <a:t>Restrictions on DTI and DSTI affects low-income households relatively more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2D0C791-59CD-4946-A43F-3C76BB9774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7600" y="1239306"/>
            <a:ext cx="5580000" cy="72010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600" b="1" dirty="0"/>
              <a:t>Less wealthy households are more affected by restrictions on LTV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AAF4E-A24A-447B-952E-0ADF26387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4FF8-1B9E-4872-9D9F-C311D9081B65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42071-5528-402D-B7CD-8BE367E0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6BA6F45-5A09-CB39-090B-0DC4C7534B9A}"/>
              </a:ext>
            </a:extLst>
          </p:cNvPr>
          <p:cNvSpPr/>
          <p:nvPr/>
        </p:nvSpPr>
        <p:spPr>
          <a:xfrm>
            <a:off x="-55465" y="3302650"/>
            <a:ext cx="1220507" cy="77470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i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A99F14B-D9EE-591A-CC4F-66785A76375A}"/>
              </a:ext>
            </a:extLst>
          </p:cNvPr>
          <p:cNvSpPr/>
          <p:nvPr/>
        </p:nvSpPr>
        <p:spPr>
          <a:xfrm>
            <a:off x="-55465" y="2737939"/>
            <a:ext cx="1220507" cy="77470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i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37DAEA7-8DE1-08DE-CA7A-12A83E684573}"/>
              </a:ext>
            </a:extLst>
          </p:cNvPr>
          <p:cNvSpPr/>
          <p:nvPr/>
        </p:nvSpPr>
        <p:spPr>
          <a:xfrm>
            <a:off x="-55465" y="2234457"/>
            <a:ext cx="1220507" cy="77470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i="1" dirty="0">
                <a:solidFill>
                  <a:schemeClr val="tx1"/>
                </a:solidFill>
              </a:rPr>
              <a:t>150</a:t>
            </a:r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9E5C6CD6-6843-C177-22BB-2F7C7A092F05}"/>
              </a:ext>
            </a:extLst>
          </p:cNvPr>
          <p:cNvCxnSpPr/>
          <p:nvPr/>
        </p:nvCxnSpPr>
        <p:spPr>
          <a:xfrm flipH="1">
            <a:off x="1165042" y="2371725"/>
            <a:ext cx="663758" cy="27622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>
            <a:extLst>
              <a:ext uri="{FF2B5EF4-FFF2-40B4-BE49-F238E27FC236}">
                <a16:creationId xmlns:a16="http://schemas.microsoft.com/office/drawing/2014/main" id="{0DB1294B-D2D2-63BD-97A4-33BAFEDC31CF}"/>
              </a:ext>
            </a:extLst>
          </p:cNvPr>
          <p:cNvSpPr/>
          <p:nvPr/>
        </p:nvSpPr>
        <p:spPr>
          <a:xfrm>
            <a:off x="1762788" y="2022475"/>
            <a:ext cx="1786945" cy="77470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i="1" dirty="0">
                <a:solidFill>
                  <a:schemeClr val="tx1"/>
                </a:solidFill>
              </a:rPr>
              <a:t>Overrepresented by a factor of ~150% relative to nationwide share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FA0B990-8C90-5E22-1BD7-24DEDD2F301D}"/>
              </a:ext>
            </a:extLst>
          </p:cNvPr>
          <p:cNvSpPr/>
          <p:nvPr/>
        </p:nvSpPr>
        <p:spPr>
          <a:xfrm>
            <a:off x="-55465" y="4370843"/>
            <a:ext cx="1220507" cy="77470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i="1" dirty="0">
                <a:solidFill>
                  <a:schemeClr val="tx1"/>
                </a:solidFill>
              </a:rPr>
              <a:t>-50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8154D9E-97CB-7ECA-D41A-000E32D38C56}"/>
              </a:ext>
            </a:extLst>
          </p:cNvPr>
          <p:cNvSpPr/>
          <p:nvPr/>
        </p:nvSpPr>
        <p:spPr>
          <a:xfrm>
            <a:off x="5715991" y="4207558"/>
            <a:ext cx="1220507" cy="77470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i="1" dirty="0">
                <a:solidFill>
                  <a:schemeClr val="tx1"/>
                </a:solidFill>
              </a:rPr>
              <a:t>-50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6E60DE2-8AA5-F87F-39A5-1E357ACEC98B}"/>
              </a:ext>
            </a:extLst>
          </p:cNvPr>
          <p:cNvSpPr/>
          <p:nvPr/>
        </p:nvSpPr>
        <p:spPr>
          <a:xfrm>
            <a:off x="5715991" y="4570366"/>
            <a:ext cx="1220507" cy="77470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i="1" dirty="0">
                <a:solidFill>
                  <a:schemeClr val="tx1"/>
                </a:solidFill>
              </a:rPr>
              <a:t>-100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92C88A7F-0985-5FE1-F823-170E1BBA534E}"/>
              </a:ext>
            </a:extLst>
          </p:cNvPr>
          <p:cNvSpPr/>
          <p:nvPr/>
        </p:nvSpPr>
        <p:spPr>
          <a:xfrm>
            <a:off x="5715991" y="3133732"/>
            <a:ext cx="1220507" cy="77470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i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F8D48CE-F4BC-2076-7752-65C82F682BD1}"/>
              </a:ext>
            </a:extLst>
          </p:cNvPr>
          <p:cNvSpPr/>
          <p:nvPr/>
        </p:nvSpPr>
        <p:spPr>
          <a:xfrm>
            <a:off x="5715991" y="2761127"/>
            <a:ext cx="1220507" cy="77470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i="1" dirty="0">
                <a:solidFill>
                  <a:schemeClr val="tx1"/>
                </a:solidFill>
              </a:rPr>
              <a:t>150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540964D-572C-01DE-F079-AEDC9E3BFE29}"/>
              </a:ext>
            </a:extLst>
          </p:cNvPr>
          <p:cNvSpPr/>
          <p:nvPr/>
        </p:nvSpPr>
        <p:spPr>
          <a:xfrm>
            <a:off x="5715991" y="2605702"/>
            <a:ext cx="1220507" cy="328549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i="1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7879E71-43FC-3788-A5C1-974D1F341A38}"/>
              </a:ext>
            </a:extLst>
          </p:cNvPr>
          <p:cNvSpPr/>
          <p:nvPr/>
        </p:nvSpPr>
        <p:spPr>
          <a:xfrm>
            <a:off x="5715991" y="2033830"/>
            <a:ext cx="1220507" cy="77470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i="1" dirty="0">
                <a:solidFill>
                  <a:schemeClr val="tx1"/>
                </a:solidFill>
              </a:rPr>
              <a:t>250</a:t>
            </a:r>
          </a:p>
        </p:txBody>
      </p:sp>
    </p:spTree>
    <p:extLst>
      <p:ext uri="{BB962C8B-B14F-4D97-AF65-F5344CB8AC3E}">
        <p14:creationId xmlns:p14="http://schemas.microsoft.com/office/powerpoint/2010/main" val="238710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AFB84-C74B-438A-9444-B1A81D13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291600"/>
            <a:ext cx="13159238" cy="813600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Back-up: </a:t>
            </a:r>
            <a:r>
              <a:rPr lang="en-GB" dirty="0"/>
              <a:t>Complex rules - Mortgage product supply as a function of LTV, DTI and geography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9D177-CAE3-4938-BB70-38C9C42D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4FF8-1B9E-4872-9D9F-C311D9081B65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48331-58E0-4C70-A22D-6A559605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60" name="Pladsholder til tekst 2">
            <a:extLst>
              <a:ext uri="{FF2B5EF4-FFF2-40B4-BE49-F238E27FC236}">
                <a16:creationId xmlns:a16="http://schemas.microsoft.com/office/drawing/2014/main" id="{8F34AB62-2DF8-44EE-9E92-AA6E087F90F7}"/>
              </a:ext>
            </a:extLst>
          </p:cNvPr>
          <p:cNvSpPr txBox="1">
            <a:spLocks/>
          </p:cNvSpPr>
          <p:nvPr/>
        </p:nvSpPr>
        <p:spPr>
          <a:xfrm>
            <a:off x="424799" y="1352550"/>
            <a:ext cx="11340000" cy="36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/>
              <a:t>Stylized mortgage supply</a:t>
            </a:r>
          </a:p>
        </p:txBody>
      </p:sp>
      <p:sp>
        <p:nvSpPr>
          <p:cNvPr id="161" name="Pladsholder til tekst 4">
            <a:extLst>
              <a:ext uri="{FF2B5EF4-FFF2-40B4-BE49-F238E27FC236}">
                <a16:creationId xmlns:a16="http://schemas.microsoft.com/office/drawing/2014/main" id="{208E27F0-EE84-4E76-946B-CA717A101AB0}"/>
              </a:ext>
            </a:extLst>
          </p:cNvPr>
          <p:cNvSpPr txBox="1">
            <a:spLocks/>
          </p:cNvSpPr>
          <p:nvPr/>
        </p:nvSpPr>
        <p:spPr>
          <a:xfrm>
            <a:off x="420595" y="6048879"/>
            <a:ext cx="11340000" cy="1242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/>
              <a:t>* The household must be able to service a 30-year fixed rate annuity, in the growth areas with an interest rate of minimum 4 per cent. </a:t>
            </a:r>
          </a:p>
        </p:txBody>
      </p:sp>
      <p:sp>
        <p:nvSpPr>
          <p:cNvPr id="162" name="Pladsholder til tekst 5">
            <a:extLst>
              <a:ext uri="{FF2B5EF4-FFF2-40B4-BE49-F238E27FC236}">
                <a16:creationId xmlns:a16="http://schemas.microsoft.com/office/drawing/2014/main" id="{F189ACE8-45B8-4321-A39F-28CBB25C6263}"/>
              </a:ext>
            </a:extLst>
          </p:cNvPr>
          <p:cNvSpPr txBox="1">
            <a:spLocks/>
          </p:cNvSpPr>
          <p:nvPr/>
        </p:nvSpPr>
        <p:spPr>
          <a:xfrm>
            <a:off x="403165" y="6162175"/>
            <a:ext cx="11340000" cy="1332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/>
              <a:t>** Rules only applicable in Copenhagen and Aarhus ("the growth areas"). In addition, the household must have "high job security" and positive net wealth at loan origination.</a:t>
            </a:r>
          </a:p>
        </p:txBody>
      </p:sp>
      <p:sp>
        <p:nvSpPr>
          <p:cNvPr id="164" name="Pladsholder til diasnummer 7">
            <a:extLst>
              <a:ext uri="{FF2B5EF4-FFF2-40B4-BE49-F238E27FC236}">
                <a16:creationId xmlns:a16="http://schemas.microsoft.com/office/drawing/2014/main" id="{9B7D0811-90E9-41E9-8C9E-7E55844A2CBB}"/>
              </a:ext>
            </a:extLst>
          </p:cNvPr>
          <p:cNvSpPr txBox="1">
            <a:spLocks/>
          </p:cNvSpPr>
          <p:nvPr/>
        </p:nvSpPr>
        <p:spPr>
          <a:xfrm>
            <a:off x="9081949" y="6426000"/>
            <a:ext cx="2682851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lnSpc>
                <a:spcPct val="99000"/>
              </a:lnSpc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65" name="Rektangel 8">
            <a:extLst>
              <a:ext uri="{FF2B5EF4-FFF2-40B4-BE49-F238E27FC236}">
                <a16:creationId xmlns:a16="http://schemas.microsoft.com/office/drawing/2014/main" id="{1F1BD1C4-195A-41CC-88E6-86DA9ADC5B78}"/>
              </a:ext>
            </a:extLst>
          </p:cNvPr>
          <p:cNvSpPr/>
          <p:nvPr/>
        </p:nvSpPr>
        <p:spPr>
          <a:xfrm>
            <a:off x="958889" y="1951271"/>
            <a:ext cx="10780678" cy="3755268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dirty="0"/>
          </a:p>
        </p:txBody>
      </p:sp>
      <p:cxnSp>
        <p:nvCxnSpPr>
          <p:cNvPr id="166" name="Lige forbindelse 9">
            <a:extLst>
              <a:ext uri="{FF2B5EF4-FFF2-40B4-BE49-F238E27FC236}">
                <a16:creationId xmlns:a16="http://schemas.microsoft.com/office/drawing/2014/main" id="{A9B6E27F-EB6C-4E5F-812F-121554E3177E}"/>
              </a:ext>
            </a:extLst>
          </p:cNvPr>
          <p:cNvCxnSpPr/>
          <p:nvPr/>
        </p:nvCxnSpPr>
        <p:spPr>
          <a:xfrm>
            <a:off x="953395" y="3200929"/>
            <a:ext cx="1079912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Lige pilforbindelse 10">
            <a:extLst>
              <a:ext uri="{FF2B5EF4-FFF2-40B4-BE49-F238E27FC236}">
                <a16:creationId xmlns:a16="http://schemas.microsoft.com/office/drawing/2014/main" id="{E7260137-6A00-4278-8A51-DA4073A084CC}"/>
              </a:ext>
            </a:extLst>
          </p:cNvPr>
          <p:cNvCxnSpPr/>
          <p:nvPr/>
        </p:nvCxnSpPr>
        <p:spPr>
          <a:xfrm flipV="1">
            <a:off x="936133" y="1843570"/>
            <a:ext cx="17262" cy="3862969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Lige pilforbindelse 11">
            <a:extLst>
              <a:ext uri="{FF2B5EF4-FFF2-40B4-BE49-F238E27FC236}">
                <a16:creationId xmlns:a16="http://schemas.microsoft.com/office/drawing/2014/main" id="{8B6A084E-CF4D-4502-8D2B-2E58716F00CD}"/>
              </a:ext>
            </a:extLst>
          </p:cNvPr>
          <p:cNvCxnSpPr/>
          <p:nvPr/>
        </p:nvCxnSpPr>
        <p:spPr>
          <a:xfrm>
            <a:off x="930138" y="5706540"/>
            <a:ext cx="1083980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kstboks 12">
            <a:extLst>
              <a:ext uri="{FF2B5EF4-FFF2-40B4-BE49-F238E27FC236}">
                <a16:creationId xmlns:a16="http://schemas.microsoft.com/office/drawing/2014/main" id="{DA933F7D-ED48-42F9-A0EC-11E95770F14D}"/>
              </a:ext>
            </a:extLst>
          </p:cNvPr>
          <p:cNvSpPr txBox="1"/>
          <p:nvPr/>
        </p:nvSpPr>
        <p:spPr>
          <a:xfrm>
            <a:off x="870194" y="1663237"/>
            <a:ext cx="1570010" cy="2880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latin typeface="Nationalbank bold" panose="020B0803040000020004" pitchFamily="34" charset="0"/>
              </a:rPr>
              <a:t>DTI</a:t>
            </a:r>
          </a:p>
        </p:txBody>
      </p:sp>
      <p:sp>
        <p:nvSpPr>
          <p:cNvPr id="170" name="Tekstboks 13">
            <a:extLst>
              <a:ext uri="{FF2B5EF4-FFF2-40B4-BE49-F238E27FC236}">
                <a16:creationId xmlns:a16="http://schemas.microsoft.com/office/drawing/2014/main" id="{8AE29284-6155-4364-9F8D-FEB70D95B2C8}"/>
              </a:ext>
            </a:extLst>
          </p:cNvPr>
          <p:cNvSpPr txBox="1"/>
          <p:nvPr/>
        </p:nvSpPr>
        <p:spPr>
          <a:xfrm>
            <a:off x="322282" y="4361427"/>
            <a:ext cx="575271" cy="1635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b="1" dirty="0"/>
              <a:t>400 pct.</a:t>
            </a:r>
          </a:p>
        </p:txBody>
      </p:sp>
      <p:sp>
        <p:nvSpPr>
          <p:cNvPr id="171" name="Tekstboks 14">
            <a:extLst>
              <a:ext uri="{FF2B5EF4-FFF2-40B4-BE49-F238E27FC236}">
                <a16:creationId xmlns:a16="http://schemas.microsoft.com/office/drawing/2014/main" id="{8D7CC789-4BB4-4C36-9486-4216C5BF492D}"/>
              </a:ext>
            </a:extLst>
          </p:cNvPr>
          <p:cNvSpPr txBox="1"/>
          <p:nvPr/>
        </p:nvSpPr>
        <p:spPr>
          <a:xfrm>
            <a:off x="2686710" y="5779261"/>
            <a:ext cx="786369" cy="2044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000" b="1" dirty="0"/>
              <a:t>60 pct.</a:t>
            </a:r>
          </a:p>
        </p:txBody>
      </p:sp>
      <p:sp>
        <p:nvSpPr>
          <p:cNvPr id="172" name="Tekstboks 15">
            <a:extLst>
              <a:ext uri="{FF2B5EF4-FFF2-40B4-BE49-F238E27FC236}">
                <a16:creationId xmlns:a16="http://schemas.microsoft.com/office/drawing/2014/main" id="{0A5D72E5-8AEF-4516-B161-EF0E583EE758}"/>
              </a:ext>
            </a:extLst>
          </p:cNvPr>
          <p:cNvSpPr txBox="1"/>
          <p:nvPr/>
        </p:nvSpPr>
        <p:spPr>
          <a:xfrm>
            <a:off x="322282" y="3119477"/>
            <a:ext cx="575271" cy="1635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b="1" dirty="0"/>
              <a:t>500 pct.</a:t>
            </a:r>
          </a:p>
        </p:txBody>
      </p:sp>
      <p:cxnSp>
        <p:nvCxnSpPr>
          <p:cNvPr id="173" name="Lige forbindelse 16">
            <a:extLst>
              <a:ext uri="{FF2B5EF4-FFF2-40B4-BE49-F238E27FC236}">
                <a16:creationId xmlns:a16="http://schemas.microsoft.com/office/drawing/2014/main" id="{0BF7D89C-77E0-44ED-AFFF-B60438C2BE80}"/>
              </a:ext>
            </a:extLst>
          </p:cNvPr>
          <p:cNvCxnSpPr/>
          <p:nvPr/>
        </p:nvCxnSpPr>
        <p:spPr>
          <a:xfrm>
            <a:off x="953395" y="4450587"/>
            <a:ext cx="1081302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kstboks 17">
            <a:extLst>
              <a:ext uri="{FF2B5EF4-FFF2-40B4-BE49-F238E27FC236}">
                <a16:creationId xmlns:a16="http://schemas.microsoft.com/office/drawing/2014/main" id="{58A02A43-ABDC-4929-9207-2D080D3B6A09}"/>
              </a:ext>
            </a:extLst>
          </p:cNvPr>
          <p:cNvSpPr txBox="1"/>
          <p:nvPr/>
        </p:nvSpPr>
        <p:spPr>
          <a:xfrm>
            <a:off x="4847583" y="5779261"/>
            <a:ext cx="786369" cy="2044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000" b="1" dirty="0"/>
              <a:t>75 pct.</a:t>
            </a:r>
          </a:p>
        </p:txBody>
      </p:sp>
      <p:sp>
        <p:nvSpPr>
          <p:cNvPr id="175" name="Tekstboks 18">
            <a:extLst>
              <a:ext uri="{FF2B5EF4-FFF2-40B4-BE49-F238E27FC236}">
                <a16:creationId xmlns:a16="http://schemas.microsoft.com/office/drawing/2014/main" id="{1E5353F6-8B3A-43F6-9896-4C8EDA733420}"/>
              </a:ext>
            </a:extLst>
          </p:cNvPr>
          <p:cNvSpPr txBox="1"/>
          <p:nvPr/>
        </p:nvSpPr>
        <p:spPr>
          <a:xfrm>
            <a:off x="10409606" y="5779261"/>
            <a:ext cx="1360340" cy="2880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dirty="0">
                <a:latin typeface="Nationalbank bold" panose="020B0803040000020004" pitchFamily="34" charset="0"/>
              </a:rPr>
              <a:t>LTV</a:t>
            </a:r>
          </a:p>
        </p:txBody>
      </p:sp>
      <p:sp>
        <p:nvSpPr>
          <p:cNvPr id="176" name="Tekstboks 19">
            <a:extLst>
              <a:ext uri="{FF2B5EF4-FFF2-40B4-BE49-F238E27FC236}">
                <a16:creationId xmlns:a16="http://schemas.microsoft.com/office/drawing/2014/main" id="{F4031A7A-25F6-423A-8D5F-B8B5715B028C}"/>
              </a:ext>
            </a:extLst>
          </p:cNvPr>
          <p:cNvSpPr txBox="1"/>
          <p:nvPr/>
        </p:nvSpPr>
        <p:spPr>
          <a:xfrm>
            <a:off x="6992219" y="5779261"/>
            <a:ext cx="786369" cy="2044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000" b="1" dirty="0"/>
              <a:t>90 pct.</a:t>
            </a:r>
          </a:p>
        </p:txBody>
      </p:sp>
      <p:grpSp>
        <p:nvGrpSpPr>
          <p:cNvPr id="177" name="Gruppe 20">
            <a:extLst>
              <a:ext uri="{FF2B5EF4-FFF2-40B4-BE49-F238E27FC236}">
                <a16:creationId xmlns:a16="http://schemas.microsoft.com/office/drawing/2014/main" id="{207138F9-8D8C-414D-96DD-80E367702A27}"/>
              </a:ext>
            </a:extLst>
          </p:cNvPr>
          <p:cNvGrpSpPr/>
          <p:nvPr/>
        </p:nvGrpSpPr>
        <p:grpSpPr>
          <a:xfrm>
            <a:off x="1354124" y="2239303"/>
            <a:ext cx="1381763" cy="883376"/>
            <a:chOff x="1617099" y="1983559"/>
            <a:chExt cx="1381763" cy="883376"/>
          </a:xfrm>
        </p:grpSpPr>
        <p:grpSp>
          <p:nvGrpSpPr>
            <p:cNvPr id="178" name="Gruppe 21">
              <a:extLst>
                <a:ext uri="{FF2B5EF4-FFF2-40B4-BE49-F238E27FC236}">
                  <a16:creationId xmlns:a16="http://schemas.microsoft.com/office/drawing/2014/main" id="{C294D3CA-9B6A-4BB5-B9C7-2F4638B33C72}"/>
                </a:ext>
              </a:extLst>
            </p:cNvPr>
            <p:cNvGrpSpPr/>
            <p:nvPr/>
          </p:nvGrpSpPr>
          <p:grpSpPr>
            <a:xfrm>
              <a:off x="2057291" y="1983559"/>
              <a:ext cx="501378" cy="501378"/>
              <a:chOff x="10653395" y="2034859"/>
              <a:chExt cx="304496" cy="304496"/>
            </a:xfrm>
          </p:grpSpPr>
          <p:sp>
            <p:nvSpPr>
              <p:cNvPr id="180" name="Ellipse 23">
                <a:extLst>
                  <a:ext uri="{FF2B5EF4-FFF2-40B4-BE49-F238E27FC236}">
                    <a16:creationId xmlns:a16="http://schemas.microsoft.com/office/drawing/2014/main" id="{8B4FA771-19D7-4691-9DD2-37BBF05F275E}"/>
                  </a:ext>
                </a:extLst>
              </p:cNvPr>
              <p:cNvSpPr/>
              <p:nvPr/>
            </p:nvSpPr>
            <p:spPr>
              <a:xfrm>
                <a:off x="10653395" y="2034859"/>
                <a:ext cx="304496" cy="304496"/>
              </a:xfrm>
              <a:prstGeom prst="ellipse">
                <a:avLst/>
              </a:prstGeom>
              <a:solidFill>
                <a:srgbClr val="4DA18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181" name="Lige forbindelse 24">
                <a:extLst>
                  <a:ext uri="{FF2B5EF4-FFF2-40B4-BE49-F238E27FC236}">
                    <a16:creationId xmlns:a16="http://schemas.microsoft.com/office/drawing/2014/main" id="{08453C24-E01E-4E91-A90C-B918C68D98DB}"/>
                  </a:ext>
                </a:extLst>
              </p:cNvPr>
              <p:cNvCxnSpPr/>
              <p:nvPr/>
            </p:nvCxnSpPr>
            <p:spPr>
              <a:xfrm>
                <a:off x="10752913" y="2180967"/>
                <a:ext cx="33252" cy="97533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Lige forbindelse 25">
                <a:extLst>
                  <a:ext uri="{FF2B5EF4-FFF2-40B4-BE49-F238E27FC236}">
                    <a16:creationId xmlns:a16="http://schemas.microsoft.com/office/drawing/2014/main" id="{68841BC8-1EA4-432B-B45B-E9251D5D7CB7}"/>
                  </a:ext>
                </a:extLst>
              </p:cNvPr>
              <p:cNvCxnSpPr/>
              <p:nvPr/>
            </p:nvCxnSpPr>
            <p:spPr>
              <a:xfrm flipH="1">
                <a:off x="10786165" y="2094588"/>
                <a:ext cx="76112" cy="18073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Rektangel 22">
              <a:extLst>
                <a:ext uri="{FF2B5EF4-FFF2-40B4-BE49-F238E27FC236}">
                  <a16:creationId xmlns:a16="http://schemas.microsoft.com/office/drawing/2014/main" id="{C23DC6D0-A53B-4E11-99E4-85CDE15639A1}"/>
                </a:ext>
              </a:extLst>
            </p:cNvPr>
            <p:cNvSpPr/>
            <p:nvPr/>
          </p:nvSpPr>
          <p:spPr>
            <a:xfrm>
              <a:off x="1617099" y="2348880"/>
              <a:ext cx="1381763" cy="51805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>
                  <a:solidFill>
                    <a:srgbClr val="454545"/>
                  </a:solidFill>
                </a:rPr>
                <a:t>No restrictions*</a:t>
              </a:r>
            </a:p>
          </p:txBody>
        </p:sp>
      </p:grpSp>
      <p:sp>
        <p:nvSpPr>
          <p:cNvPr id="183" name="Ellipse 26">
            <a:extLst>
              <a:ext uri="{FF2B5EF4-FFF2-40B4-BE49-F238E27FC236}">
                <a16:creationId xmlns:a16="http://schemas.microsoft.com/office/drawing/2014/main" id="{53091E63-9DC2-410F-BA00-75E7344FC3F4}"/>
              </a:ext>
            </a:extLst>
          </p:cNvPr>
          <p:cNvSpPr/>
          <p:nvPr/>
        </p:nvSpPr>
        <p:spPr>
          <a:xfrm>
            <a:off x="3994690" y="2038153"/>
            <a:ext cx="501378" cy="501378"/>
          </a:xfrm>
          <a:prstGeom prst="ellipse">
            <a:avLst/>
          </a:prstGeom>
          <a:solidFill>
            <a:srgbClr val="FFF01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dirty="0"/>
          </a:p>
        </p:txBody>
      </p:sp>
      <p:sp>
        <p:nvSpPr>
          <p:cNvPr id="184" name="Rektangel 27">
            <a:extLst>
              <a:ext uri="{FF2B5EF4-FFF2-40B4-BE49-F238E27FC236}">
                <a16:creationId xmlns:a16="http://schemas.microsoft.com/office/drawing/2014/main" id="{CBA6D3B6-1486-4EA4-ABB6-D695C50DA5E7}"/>
              </a:ext>
            </a:extLst>
          </p:cNvPr>
          <p:cNvSpPr/>
          <p:nvPr/>
        </p:nvSpPr>
        <p:spPr>
          <a:xfrm>
            <a:off x="3107804" y="2580025"/>
            <a:ext cx="21544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454545"/>
                </a:solidFill>
              </a:rPr>
              <a:t>General guidelines binding</a:t>
            </a:r>
          </a:p>
          <a:p>
            <a:pPr algn="ctr"/>
            <a:r>
              <a:rPr lang="en-GB" sz="1100" dirty="0">
                <a:solidFill>
                  <a:srgbClr val="454545"/>
                </a:solidFill>
              </a:rPr>
              <a:t>30-year fixed rate (incl. IO)  5-year fixed amortizing </a:t>
            </a:r>
          </a:p>
        </p:txBody>
      </p:sp>
      <p:sp>
        <p:nvSpPr>
          <p:cNvPr id="185" name="Ellipse 28">
            <a:extLst>
              <a:ext uri="{FF2B5EF4-FFF2-40B4-BE49-F238E27FC236}">
                <a16:creationId xmlns:a16="http://schemas.microsoft.com/office/drawing/2014/main" id="{6086F63A-C61B-4B1B-AA9D-DC648BE3FCF2}"/>
              </a:ext>
            </a:extLst>
          </p:cNvPr>
          <p:cNvSpPr/>
          <p:nvPr/>
        </p:nvSpPr>
        <p:spPr>
          <a:xfrm>
            <a:off x="6074145" y="2041606"/>
            <a:ext cx="501378" cy="501378"/>
          </a:xfrm>
          <a:prstGeom prst="ellipse">
            <a:avLst/>
          </a:prstGeom>
          <a:solidFill>
            <a:srgbClr val="DF933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dirty="0"/>
          </a:p>
        </p:txBody>
      </p:sp>
      <p:sp>
        <p:nvSpPr>
          <p:cNvPr id="186" name="Rektangel 29">
            <a:extLst>
              <a:ext uri="{FF2B5EF4-FFF2-40B4-BE49-F238E27FC236}">
                <a16:creationId xmlns:a16="http://schemas.microsoft.com/office/drawing/2014/main" id="{775A19D7-117A-4FD3-BC4A-22A8D5094C6D}"/>
              </a:ext>
            </a:extLst>
          </p:cNvPr>
          <p:cNvSpPr/>
          <p:nvPr/>
        </p:nvSpPr>
        <p:spPr>
          <a:xfrm>
            <a:off x="5087094" y="2583478"/>
            <a:ext cx="24482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454545"/>
                </a:solidFill>
              </a:rPr>
              <a:t>Growth area guidelines binding</a:t>
            </a:r>
          </a:p>
          <a:p>
            <a:pPr algn="ctr"/>
            <a:r>
              <a:rPr lang="en-GB" sz="1100" dirty="0">
                <a:solidFill>
                  <a:srgbClr val="454545"/>
                </a:solidFill>
              </a:rPr>
              <a:t>Only 30-year fixed rate amortizing**</a:t>
            </a:r>
          </a:p>
        </p:txBody>
      </p:sp>
      <p:sp>
        <p:nvSpPr>
          <p:cNvPr id="187" name="Ellipse 30">
            <a:extLst>
              <a:ext uri="{FF2B5EF4-FFF2-40B4-BE49-F238E27FC236}">
                <a16:creationId xmlns:a16="http://schemas.microsoft.com/office/drawing/2014/main" id="{41437A21-E761-4472-8523-D0DD9E15CEE0}"/>
              </a:ext>
            </a:extLst>
          </p:cNvPr>
          <p:cNvSpPr/>
          <p:nvPr/>
        </p:nvSpPr>
        <p:spPr>
          <a:xfrm>
            <a:off x="8243137" y="2038153"/>
            <a:ext cx="501378" cy="501378"/>
          </a:xfrm>
          <a:prstGeom prst="ellipse">
            <a:avLst/>
          </a:prstGeom>
          <a:solidFill>
            <a:srgbClr val="DF933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dirty="0"/>
          </a:p>
        </p:txBody>
      </p:sp>
      <p:sp>
        <p:nvSpPr>
          <p:cNvPr id="188" name="Rektangel 31">
            <a:extLst>
              <a:ext uri="{FF2B5EF4-FFF2-40B4-BE49-F238E27FC236}">
                <a16:creationId xmlns:a16="http://schemas.microsoft.com/office/drawing/2014/main" id="{A94DA31F-BAFB-4C81-8306-7171EC20FE23}"/>
              </a:ext>
            </a:extLst>
          </p:cNvPr>
          <p:cNvSpPr/>
          <p:nvPr/>
        </p:nvSpPr>
        <p:spPr>
          <a:xfrm>
            <a:off x="7319342" y="2580025"/>
            <a:ext cx="23762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454545"/>
                </a:solidFill>
              </a:rPr>
              <a:t>Growth area guidelines binding</a:t>
            </a:r>
          </a:p>
          <a:p>
            <a:pPr algn="ctr"/>
            <a:r>
              <a:rPr lang="en-GB" sz="1100" dirty="0">
                <a:solidFill>
                  <a:srgbClr val="454545"/>
                </a:solidFill>
              </a:rPr>
              <a:t>Only 30-year fixed rate amortizing**</a:t>
            </a:r>
          </a:p>
        </p:txBody>
      </p:sp>
      <p:sp>
        <p:nvSpPr>
          <p:cNvPr id="189" name="Ellipse 32">
            <a:extLst>
              <a:ext uri="{FF2B5EF4-FFF2-40B4-BE49-F238E27FC236}">
                <a16:creationId xmlns:a16="http://schemas.microsoft.com/office/drawing/2014/main" id="{3A1C3213-B447-4F33-8172-E153F93FF4BA}"/>
              </a:ext>
            </a:extLst>
          </p:cNvPr>
          <p:cNvSpPr/>
          <p:nvPr/>
        </p:nvSpPr>
        <p:spPr>
          <a:xfrm>
            <a:off x="3994690" y="3295671"/>
            <a:ext cx="501378" cy="501378"/>
          </a:xfrm>
          <a:prstGeom prst="ellipse">
            <a:avLst/>
          </a:prstGeom>
          <a:solidFill>
            <a:srgbClr val="FFF01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dirty="0"/>
          </a:p>
        </p:txBody>
      </p:sp>
      <p:sp>
        <p:nvSpPr>
          <p:cNvPr id="190" name="Rektangel 33">
            <a:extLst>
              <a:ext uri="{FF2B5EF4-FFF2-40B4-BE49-F238E27FC236}">
                <a16:creationId xmlns:a16="http://schemas.microsoft.com/office/drawing/2014/main" id="{B56DCEAC-5568-4325-B015-C2E92523434D}"/>
              </a:ext>
            </a:extLst>
          </p:cNvPr>
          <p:cNvSpPr/>
          <p:nvPr/>
        </p:nvSpPr>
        <p:spPr>
          <a:xfrm>
            <a:off x="3101974" y="3837543"/>
            <a:ext cx="216023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454545"/>
                </a:solidFill>
              </a:rPr>
              <a:t>General guidelines binding</a:t>
            </a:r>
          </a:p>
          <a:p>
            <a:pPr algn="ctr"/>
            <a:r>
              <a:rPr lang="en-GB" sz="1100" dirty="0">
                <a:solidFill>
                  <a:srgbClr val="454545"/>
                </a:solidFill>
              </a:rPr>
              <a:t>30-year fixed rate (incl. IO)  5-year fixed amortizing </a:t>
            </a:r>
          </a:p>
        </p:txBody>
      </p:sp>
      <p:sp>
        <p:nvSpPr>
          <p:cNvPr id="191" name="Ellipse 34">
            <a:extLst>
              <a:ext uri="{FF2B5EF4-FFF2-40B4-BE49-F238E27FC236}">
                <a16:creationId xmlns:a16="http://schemas.microsoft.com/office/drawing/2014/main" id="{10F6ACD2-9A91-406A-9263-CE0C3C45DBF3}"/>
              </a:ext>
            </a:extLst>
          </p:cNvPr>
          <p:cNvSpPr/>
          <p:nvPr/>
        </p:nvSpPr>
        <p:spPr>
          <a:xfrm>
            <a:off x="6077276" y="3299124"/>
            <a:ext cx="501378" cy="501378"/>
          </a:xfrm>
          <a:prstGeom prst="ellipse">
            <a:avLst/>
          </a:prstGeom>
          <a:solidFill>
            <a:srgbClr val="FFF01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dirty="0"/>
          </a:p>
        </p:txBody>
      </p:sp>
      <p:sp>
        <p:nvSpPr>
          <p:cNvPr id="192" name="Rektangel 35">
            <a:extLst>
              <a:ext uri="{FF2B5EF4-FFF2-40B4-BE49-F238E27FC236}">
                <a16:creationId xmlns:a16="http://schemas.microsoft.com/office/drawing/2014/main" id="{0C2748D8-7D05-403E-A4E2-684C04538786}"/>
              </a:ext>
            </a:extLst>
          </p:cNvPr>
          <p:cNvSpPr/>
          <p:nvPr/>
        </p:nvSpPr>
        <p:spPr>
          <a:xfrm>
            <a:off x="5250084" y="3840996"/>
            <a:ext cx="21525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454545"/>
                </a:solidFill>
              </a:rPr>
              <a:t>General guidelines binding</a:t>
            </a:r>
          </a:p>
          <a:p>
            <a:pPr algn="ctr"/>
            <a:r>
              <a:rPr lang="en-GB" sz="1100" dirty="0">
                <a:solidFill>
                  <a:srgbClr val="454545"/>
                </a:solidFill>
              </a:rPr>
              <a:t>30-year fixed rate (incl. IO)  5-year fixed amortizing </a:t>
            </a:r>
          </a:p>
        </p:txBody>
      </p:sp>
      <p:sp>
        <p:nvSpPr>
          <p:cNvPr id="193" name="Ellipse 36">
            <a:extLst>
              <a:ext uri="{FF2B5EF4-FFF2-40B4-BE49-F238E27FC236}">
                <a16:creationId xmlns:a16="http://schemas.microsoft.com/office/drawing/2014/main" id="{712B93FF-6B56-4C56-AF08-380C5DA48BD9}"/>
              </a:ext>
            </a:extLst>
          </p:cNvPr>
          <p:cNvSpPr/>
          <p:nvPr/>
        </p:nvSpPr>
        <p:spPr>
          <a:xfrm>
            <a:off x="8243137" y="3295671"/>
            <a:ext cx="501378" cy="501378"/>
          </a:xfrm>
          <a:prstGeom prst="ellipse">
            <a:avLst/>
          </a:prstGeom>
          <a:solidFill>
            <a:srgbClr val="DF933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dirty="0"/>
          </a:p>
        </p:txBody>
      </p:sp>
      <p:sp>
        <p:nvSpPr>
          <p:cNvPr id="194" name="Rektangel 37">
            <a:extLst>
              <a:ext uri="{FF2B5EF4-FFF2-40B4-BE49-F238E27FC236}">
                <a16:creationId xmlns:a16="http://schemas.microsoft.com/office/drawing/2014/main" id="{1754D4F4-7DAD-46AB-AD80-9F853E585D39}"/>
              </a:ext>
            </a:extLst>
          </p:cNvPr>
          <p:cNvSpPr/>
          <p:nvPr/>
        </p:nvSpPr>
        <p:spPr>
          <a:xfrm>
            <a:off x="7319342" y="3837543"/>
            <a:ext cx="23762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454545"/>
                </a:solidFill>
              </a:rPr>
              <a:t>Growth area guidelines binding</a:t>
            </a:r>
          </a:p>
          <a:p>
            <a:pPr algn="ctr"/>
            <a:r>
              <a:rPr lang="en-GB" sz="1100" dirty="0">
                <a:solidFill>
                  <a:srgbClr val="454545"/>
                </a:solidFill>
              </a:rPr>
              <a:t>Only 30-year fixed rate amortizing**</a:t>
            </a:r>
          </a:p>
        </p:txBody>
      </p:sp>
      <p:grpSp>
        <p:nvGrpSpPr>
          <p:cNvPr id="195" name="Gruppe 38">
            <a:extLst>
              <a:ext uri="{FF2B5EF4-FFF2-40B4-BE49-F238E27FC236}">
                <a16:creationId xmlns:a16="http://schemas.microsoft.com/office/drawing/2014/main" id="{8680D41D-2D8A-48FD-A1A6-BFEFBD44DD02}"/>
              </a:ext>
            </a:extLst>
          </p:cNvPr>
          <p:cNvGrpSpPr/>
          <p:nvPr/>
        </p:nvGrpSpPr>
        <p:grpSpPr>
          <a:xfrm>
            <a:off x="1354124" y="3510181"/>
            <a:ext cx="1381763" cy="883376"/>
            <a:chOff x="1617099" y="1983559"/>
            <a:chExt cx="1381763" cy="883376"/>
          </a:xfrm>
        </p:grpSpPr>
        <p:grpSp>
          <p:nvGrpSpPr>
            <p:cNvPr id="196" name="Gruppe 39">
              <a:extLst>
                <a:ext uri="{FF2B5EF4-FFF2-40B4-BE49-F238E27FC236}">
                  <a16:creationId xmlns:a16="http://schemas.microsoft.com/office/drawing/2014/main" id="{ADCA00D0-0C7B-49DA-989F-5450C8014A9A}"/>
                </a:ext>
              </a:extLst>
            </p:cNvPr>
            <p:cNvGrpSpPr/>
            <p:nvPr/>
          </p:nvGrpSpPr>
          <p:grpSpPr>
            <a:xfrm>
              <a:off x="2057291" y="1983559"/>
              <a:ext cx="501378" cy="501378"/>
              <a:chOff x="10653395" y="2034859"/>
              <a:chExt cx="304496" cy="304496"/>
            </a:xfrm>
          </p:grpSpPr>
          <p:sp>
            <p:nvSpPr>
              <p:cNvPr id="198" name="Ellipse 41">
                <a:extLst>
                  <a:ext uri="{FF2B5EF4-FFF2-40B4-BE49-F238E27FC236}">
                    <a16:creationId xmlns:a16="http://schemas.microsoft.com/office/drawing/2014/main" id="{CC4BFA7E-8473-47EA-BDD4-38204596BB19}"/>
                  </a:ext>
                </a:extLst>
              </p:cNvPr>
              <p:cNvSpPr/>
              <p:nvPr/>
            </p:nvSpPr>
            <p:spPr>
              <a:xfrm>
                <a:off x="10653395" y="2034859"/>
                <a:ext cx="304496" cy="304496"/>
              </a:xfrm>
              <a:prstGeom prst="ellipse">
                <a:avLst/>
              </a:prstGeom>
              <a:solidFill>
                <a:srgbClr val="4DA18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199" name="Lige forbindelse 42">
                <a:extLst>
                  <a:ext uri="{FF2B5EF4-FFF2-40B4-BE49-F238E27FC236}">
                    <a16:creationId xmlns:a16="http://schemas.microsoft.com/office/drawing/2014/main" id="{8F82B659-C833-477D-828C-1BADCF636B7C}"/>
                  </a:ext>
                </a:extLst>
              </p:cNvPr>
              <p:cNvCxnSpPr/>
              <p:nvPr/>
            </p:nvCxnSpPr>
            <p:spPr>
              <a:xfrm>
                <a:off x="10752913" y="2180967"/>
                <a:ext cx="33252" cy="97533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Lige forbindelse 43">
                <a:extLst>
                  <a:ext uri="{FF2B5EF4-FFF2-40B4-BE49-F238E27FC236}">
                    <a16:creationId xmlns:a16="http://schemas.microsoft.com/office/drawing/2014/main" id="{D1911C29-CA8C-4929-9E21-DB5884355782}"/>
                  </a:ext>
                </a:extLst>
              </p:cNvPr>
              <p:cNvCxnSpPr/>
              <p:nvPr/>
            </p:nvCxnSpPr>
            <p:spPr>
              <a:xfrm flipH="1">
                <a:off x="10786165" y="2094588"/>
                <a:ext cx="76112" cy="18073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7" name="Rektangel 40">
              <a:extLst>
                <a:ext uri="{FF2B5EF4-FFF2-40B4-BE49-F238E27FC236}">
                  <a16:creationId xmlns:a16="http://schemas.microsoft.com/office/drawing/2014/main" id="{94F84F28-A932-436A-B869-E5CC7145519E}"/>
                </a:ext>
              </a:extLst>
            </p:cNvPr>
            <p:cNvSpPr/>
            <p:nvPr/>
          </p:nvSpPr>
          <p:spPr>
            <a:xfrm>
              <a:off x="1617099" y="2348880"/>
              <a:ext cx="1381763" cy="51805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>
                  <a:solidFill>
                    <a:srgbClr val="454545"/>
                  </a:solidFill>
                </a:rPr>
                <a:t>No restrictions*</a:t>
              </a:r>
            </a:p>
          </p:txBody>
        </p:sp>
      </p:grpSp>
      <p:grpSp>
        <p:nvGrpSpPr>
          <p:cNvPr id="201" name="Gruppe 44">
            <a:extLst>
              <a:ext uri="{FF2B5EF4-FFF2-40B4-BE49-F238E27FC236}">
                <a16:creationId xmlns:a16="http://schemas.microsoft.com/office/drawing/2014/main" id="{BE183BAD-79C4-4BAE-9523-7076CB297F9C}"/>
              </a:ext>
            </a:extLst>
          </p:cNvPr>
          <p:cNvGrpSpPr/>
          <p:nvPr/>
        </p:nvGrpSpPr>
        <p:grpSpPr>
          <a:xfrm>
            <a:off x="1354123" y="4765521"/>
            <a:ext cx="1381763" cy="883376"/>
            <a:chOff x="1617099" y="1983559"/>
            <a:chExt cx="1381763" cy="883376"/>
          </a:xfrm>
        </p:grpSpPr>
        <p:grpSp>
          <p:nvGrpSpPr>
            <p:cNvPr id="202" name="Gruppe 45">
              <a:extLst>
                <a:ext uri="{FF2B5EF4-FFF2-40B4-BE49-F238E27FC236}">
                  <a16:creationId xmlns:a16="http://schemas.microsoft.com/office/drawing/2014/main" id="{74DA5E95-F2BE-4975-A4F4-C5C25868ECD1}"/>
                </a:ext>
              </a:extLst>
            </p:cNvPr>
            <p:cNvGrpSpPr/>
            <p:nvPr/>
          </p:nvGrpSpPr>
          <p:grpSpPr>
            <a:xfrm>
              <a:off x="2057291" y="1983559"/>
              <a:ext cx="501378" cy="501378"/>
              <a:chOff x="10653395" y="2034859"/>
              <a:chExt cx="304496" cy="304496"/>
            </a:xfrm>
          </p:grpSpPr>
          <p:sp>
            <p:nvSpPr>
              <p:cNvPr id="204" name="Ellipse 47">
                <a:extLst>
                  <a:ext uri="{FF2B5EF4-FFF2-40B4-BE49-F238E27FC236}">
                    <a16:creationId xmlns:a16="http://schemas.microsoft.com/office/drawing/2014/main" id="{A37BD896-2B40-469B-B638-14F4BA61FFA5}"/>
                  </a:ext>
                </a:extLst>
              </p:cNvPr>
              <p:cNvSpPr/>
              <p:nvPr/>
            </p:nvSpPr>
            <p:spPr>
              <a:xfrm>
                <a:off x="10653395" y="2034859"/>
                <a:ext cx="304496" cy="304496"/>
              </a:xfrm>
              <a:prstGeom prst="ellipse">
                <a:avLst/>
              </a:prstGeom>
              <a:solidFill>
                <a:srgbClr val="4DA18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205" name="Lige forbindelse 48">
                <a:extLst>
                  <a:ext uri="{FF2B5EF4-FFF2-40B4-BE49-F238E27FC236}">
                    <a16:creationId xmlns:a16="http://schemas.microsoft.com/office/drawing/2014/main" id="{3FCD6C29-6FB6-4269-A469-42E930506AD3}"/>
                  </a:ext>
                </a:extLst>
              </p:cNvPr>
              <p:cNvCxnSpPr/>
              <p:nvPr/>
            </p:nvCxnSpPr>
            <p:spPr>
              <a:xfrm>
                <a:off x="10752913" y="2180967"/>
                <a:ext cx="33252" cy="97533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Lige forbindelse 49">
                <a:extLst>
                  <a:ext uri="{FF2B5EF4-FFF2-40B4-BE49-F238E27FC236}">
                    <a16:creationId xmlns:a16="http://schemas.microsoft.com/office/drawing/2014/main" id="{DAE92DBE-E1E6-493C-A5FF-E604C140B92F}"/>
                  </a:ext>
                </a:extLst>
              </p:cNvPr>
              <p:cNvCxnSpPr/>
              <p:nvPr/>
            </p:nvCxnSpPr>
            <p:spPr>
              <a:xfrm flipH="1">
                <a:off x="10786165" y="2094588"/>
                <a:ext cx="76112" cy="18073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3" name="Rektangel 46">
              <a:extLst>
                <a:ext uri="{FF2B5EF4-FFF2-40B4-BE49-F238E27FC236}">
                  <a16:creationId xmlns:a16="http://schemas.microsoft.com/office/drawing/2014/main" id="{9CEC1AF0-0B97-4F07-B6D4-85CCC1568AFF}"/>
                </a:ext>
              </a:extLst>
            </p:cNvPr>
            <p:cNvSpPr/>
            <p:nvPr/>
          </p:nvSpPr>
          <p:spPr>
            <a:xfrm>
              <a:off x="1617099" y="2348880"/>
              <a:ext cx="1381763" cy="51805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>
                  <a:solidFill>
                    <a:srgbClr val="454545"/>
                  </a:solidFill>
                </a:rPr>
                <a:t>No restrictions*</a:t>
              </a:r>
            </a:p>
          </p:txBody>
        </p:sp>
      </p:grpSp>
      <p:grpSp>
        <p:nvGrpSpPr>
          <p:cNvPr id="207" name="Gruppe 50">
            <a:extLst>
              <a:ext uri="{FF2B5EF4-FFF2-40B4-BE49-F238E27FC236}">
                <a16:creationId xmlns:a16="http://schemas.microsoft.com/office/drawing/2014/main" id="{758A11EF-79AE-46F7-9D28-716CC42695F8}"/>
              </a:ext>
            </a:extLst>
          </p:cNvPr>
          <p:cNvGrpSpPr/>
          <p:nvPr/>
        </p:nvGrpSpPr>
        <p:grpSpPr>
          <a:xfrm>
            <a:off x="3554497" y="4765521"/>
            <a:ext cx="1381763" cy="883376"/>
            <a:chOff x="1617099" y="1983559"/>
            <a:chExt cx="1381763" cy="883376"/>
          </a:xfrm>
        </p:grpSpPr>
        <p:grpSp>
          <p:nvGrpSpPr>
            <p:cNvPr id="208" name="Gruppe 51">
              <a:extLst>
                <a:ext uri="{FF2B5EF4-FFF2-40B4-BE49-F238E27FC236}">
                  <a16:creationId xmlns:a16="http://schemas.microsoft.com/office/drawing/2014/main" id="{0B88B722-C217-44AE-9E9F-A1947600BB2D}"/>
                </a:ext>
              </a:extLst>
            </p:cNvPr>
            <p:cNvGrpSpPr/>
            <p:nvPr/>
          </p:nvGrpSpPr>
          <p:grpSpPr>
            <a:xfrm>
              <a:off x="2057291" y="1983559"/>
              <a:ext cx="501378" cy="501378"/>
              <a:chOff x="10653395" y="2034859"/>
              <a:chExt cx="304496" cy="304496"/>
            </a:xfrm>
          </p:grpSpPr>
          <p:sp>
            <p:nvSpPr>
              <p:cNvPr id="210" name="Ellipse 53">
                <a:extLst>
                  <a:ext uri="{FF2B5EF4-FFF2-40B4-BE49-F238E27FC236}">
                    <a16:creationId xmlns:a16="http://schemas.microsoft.com/office/drawing/2014/main" id="{CE09DDC4-680A-4952-8924-9C64FD60DC15}"/>
                  </a:ext>
                </a:extLst>
              </p:cNvPr>
              <p:cNvSpPr/>
              <p:nvPr/>
            </p:nvSpPr>
            <p:spPr>
              <a:xfrm>
                <a:off x="10653395" y="2034859"/>
                <a:ext cx="304496" cy="304496"/>
              </a:xfrm>
              <a:prstGeom prst="ellipse">
                <a:avLst/>
              </a:prstGeom>
              <a:solidFill>
                <a:srgbClr val="4DA18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211" name="Lige forbindelse 54">
                <a:extLst>
                  <a:ext uri="{FF2B5EF4-FFF2-40B4-BE49-F238E27FC236}">
                    <a16:creationId xmlns:a16="http://schemas.microsoft.com/office/drawing/2014/main" id="{9BE24957-CA63-4842-B905-834988FC3332}"/>
                  </a:ext>
                </a:extLst>
              </p:cNvPr>
              <p:cNvCxnSpPr/>
              <p:nvPr/>
            </p:nvCxnSpPr>
            <p:spPr>
              <a:xfrm>
                <a:off x="10752913" y="2180967"/>
                <a:ext cx="33252" cy="97533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Lige forbindelse 55">
                <a:extLst>
                  <a:ext uri="{FF2B5EF4-FFF2-40B4-BE49-F238E27FC236}">
                    <a16:creationId xmlns:a16="http://schemas.microsoft.com/office/drawing/2014/main" id="{0475C5A9-EBD5-47C1-9F9B-96A84ADE7849}"/>
                  </a:ext>
                </a:extLst>
              </p:cNvPr>
              <p:cNvCxnSpPr/>
              <p:nvPr/>
            </p:nvCxnSpPr>
            <p:spPr>
              <a:xfrm flipH="1">
                <a:off x="10786165" y="2094588"/>
                <a:ext cx="76112" cy="18073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" name="Rektangel 52">
              <a:extLst>
                <a:ext uri="{FF2B5EF4-FFF2-40B4-BE49-F238E27FC236}">
                  <a16:creationId xmlns:a16="http://schemas.microsoft.com/office/drawing/2014/main" id="{E15861F9-1180-4ADF-9BF8-03400495B816}"/>
                </a:ext>
              </a:extLst>
            </p:cNvPr>
            <p:cNvSpPr/>
            <p:nvPr/>
          </p:nvSpPr>
          <p:spPr>
            <a:xfrm>
              <a:off x="1617099" y="2348880"/>
              <a:ext cx="1381763" cy="51805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>
                  <a:solidFill>
                    <a:srgbClr val="454545"/>
                  </a:solidFill>
                </a:rPr>
                <a:t>No restrictions*</a:t>
              </a:r>
            </a:p>
          </p:txBody>
        </p:sp>
      </p:grpSp>
      <p:grpSp>
        <p:nvGrpSpPr>
          <p:cNvPr id="213" name="Gruppe 56">
            <a:extLst>
              <a:ext uri="{FF2B5EF4-FFF2-40B4-BE49-F238E27FC236}">
                <a16:creationId xmlns:a16="http://schemas.microsoft.com/office/drawing/2014/main" id="{397FEB33-ABED-4BD9-BB85-ACE1FCB86AC7}"/>
              </a:ext>
            </a:extLst>
          </p:cNvPr>
          <p:cNvGrpSpPr/>
          <p:nvPr/>
        </p:nvGrpSpPr>
        <p:grpSpPr>
          <a:xfrm>
            <a:off x="5633952" y="4765521"/>
            <a:ext cx="1381763" cy="883376"/>
            <a:chOff x="1617099" y="1983559"/>
            <a:chExt cx="1381763" cy="883376"/>
          </a:xfrm>
        </p:grpSpPr>
        <p:grpSp>
          <p:nvGrpSpPr>
            <p:cNvPr id="214" name="Gruppe 57">
              <a:extLst>
                <a:ext uri="{FF2B5EF4-FFF2-40B4-BE49-F238E27FC236}">
                  <a16:creationId xmlns:a16="http://schemas.microsoft.com/office/drawing/2014/main" id="{29031F80-3E9B-4A40-B132-B3D5C8688D97}"/>
                </a:ext>
              </a:extLst>
            </p:cNvPr>
            <p:cNvGrpSpPr/>
            <p:nvPr/>
          </p:nvGrpSpPr>
          <p:grpSpPr>
            <a:xfrm>
              <a:off x="2057291" y="1983559"/>
              <a:ext cx="501378" cy="501378"/>
              <a:chOff x="10653395" y="2034859"/>
              <a:chExt cx="304496" cy="304496"/>
            </a:xfrm>
          </p:grpSpPr>
          <p:sp>
            <p:nvSpPr>
              <p:cNvPr id="216" name="Ellipse 59">
                <a:extLst>
                  <a:ext uri="{FF2B5EF4-FFF2-40B4-BE49-F238E27FC236}">
                    <a16:creationId xmlns:a16="http://schemas.microsoft.com/office/drawing/2014/main" id="{641A4DFF-6D06-440E-A56A-650057C513B7}"/>
                  </a:ext>
                </a:extLst>
              </p:cNvPr>
              <p:cNvSpPr/>
              <p:nvPr/>
            </p:nvSpPr>
            <p:spPr>
              <a:xfrm>
                <a:off x="10653395" y="2034859"/>
                <a:ext cx="304496" cy="304496"/>
              </a:xfrm>
              <a:prstGeom prst="ellipse">
                <a:avLst/>
              </a:prstGeom>
              <a:solidFill>
                <a:srgbClr val="4DA18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217" name="Lige forbindelse 60">
                <a:extLst>
                  <a:ext uri="{FF2B5EF4-FFF2-40B4-BE49-F238E27FC236}">
                    <a16:creationId xmlns:a16="http://schemas.microsoft.com/office/drawing/2014/main" id="{1D5FEB45-C8CF-45EF-AD2A-47623004E66D}"/>
                  </a:ext>
                </a:extLst>
              </p:cNvPr>
              <p:cNvCxnSpPr/>
              <p:nvPr/>
            </p:nvCxnSpPr>
            <p:spPr>
              <a:xfrm>
                <a:off x="10752913" y="2180967"/>
                <a:ext cx="33252" cy="97533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Lige forbindelse 61">
                <a:extLst>
                  <a:ext uri="{FF2B5EF4-FFF2-40B4-BE49-F238E27FC236}">
                    <a16:creationId xmlns:a16="http://schemas.microsoft.com/office/drawing/2014/main" id="{EA10677D-4FBE-4EE2-ACEE-947CF15337B3}"/>
                  </a:ext>
                </a:extLst>
              </p:cNvPr>
              <p:cNvCxnSpPr/>
              <p:nvPr/>
            </p:nvCxnSpPr>
            <p:spPr>
              <a:xfrm flipH="1">
                <a:off x="10786165" y="2094588"/>
                <a:ext cx="76112" cy="18073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" name="Rektangel 58">
              <a:extLst>
                <a:ext uri="{FF2B5EF4-FFF2-40B4-BE49-F238E27FC236}">
                  <a16:creationId xmlns:a16="http://schemas.microsoft.com/office/drawing/2014/main" id="{49695CA8-6615-4CB6-BDD7-20270556C783}"/>
                </a:ext>
              </a:extLst>
            </p:cNvPr>
            <p:cNvSpPr/>
            <p:nvPr/>
          </p:nvSpPr>
          <p:spPr>
            <a:xfrm>
              <a:off x="1617099" y="2348880"/>
              <a:ext cx="1381763" cy="51805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>
                  <a:solidFill>
                    <a:srgbClr val="454545"/>
                  </a:solidFill>
                </a:rPr>
                <a:t>No restrictions*</a:t>
              </a:r>
            </a:p>
          </p:txBody>
        </p:sp>
      </p:grpSp>
      <p:grpSp>
        <p:nvGrpSpPr>
          <p:cNvPr id="219" name="Gruppe 62">
            <a:extLst>
              <a:ext uri="{FF2B5EF4-FFF2-40B4-BE49-F238E27FC236}">
                <a16:creationId xmlns:a16="http://schemas.microsoft.com/office/drawing/2014/main" id="{F0C70C86-50FC-4CA0-B7D5-40CF0ADCD046}"/>
              </a:ext>
            </a:extLst>
          </p:cNvPr>
          <p:cNvGrpSpPr/>
          <p:nvPr/>
        </p:nvGrpSpPr>
        <p:grpSpPr>
          <a:xfrm>
            <a:off x="7795968" y="4765521"/>
            <a:ext cx="1381763" cy="883376"/>
            <a:chOff x="1617099" y="1983559"/>
            <a:chExt cx="1381763" cy="883376"/>
          </a:xfrm>
        </p:grpSpPr>
        <p:grpSp>
          <p:nvGrpSpPr>
            <p:cNvPr id="220" name="Gruppe 63">
              <a:extLst>
                <a:ext uri="{FF2B5EF4-FFF2-40B4-BE49-F238E27FC236}">
                  <a16:creationId xmlns:a16="http://schemas.microsoft.com/office/drawing/2014/main" id="{F0AEAFA0-ACB7-478A-B7F7-009771B12BA1}"/>
                </a:ext>
              </a:extLst>
            </p:cNvPr>
            <p:cNvGrpSpPr/>
            <p:nvPr/>
          </p:nvGrpSpPr>
          <p:grpSpPr>
            <a:xfrm>
              <a:off x="2057291" y="1983559"/>
              <a:ext cx="501378" cy="501378"/>
              <a:chOff x="10653395" y="2034859"/>
              <a:chExt cx="304496" cy="304496"/>
            </a:xfrm>
          </p:grpSpPr>
          <p:sp>
            <p:nvSpPr>
              <p:cNvPr id="222" name="Ellipse 65">
                <a:extLst>
                  <a:ext uri="{FF2B5EF4-FFF2-40B4-BE49-F238E27FC236}">
                    <a16:creationId xmlns:a16="http://schemas.microsoft.com/office/drawing/2014/main" id="{1D349AAF-D663-4AF4-94F0-73988D0DDBE7}"/>
                  </a:ext>
                </a:extLst>
              </p:cNvPr>
              <p:cNvSpPr/>
              <p:nvPr/>
            </p:nvSpPr>
            <p:spPr>
              <a:xfrm>
                <a:off x="10653395" y="2034859"/>
                <a:ext cx="304496" cy="304496"/>
              </a:xfrm>
              <a:prstGeom prst="ellipse">
                <a:avLst/>
              </a:prstGeom>
              <a:solidFill>
                <a:srgbClr val="4DA18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00" dirty="0"/>
              </a:p>
            </p:txBody>
          </p:sp>
          <p:cxnSp>
            <p:nvCxnSpPr>
              <p:cNvPr id="223" name="Lige forbindelse 66">
                <a:extLst>
                  <a:ext uri="{FF2B5EF4-FFF2-40B4-BE49-F238E27FC236}">
                    <a16:creationId xmlns:a16="http://schemas.microsoft.com/office/drawing/2014/main" id="{8ED1FA86-1ED0-4908-80A7-3C1C2CBFDA70}"/>
                  </a:ext>
                </a:extLst>
              </p:cNvPr>
              <p:cNvCxnSpPr/>
              <p:nvPr/>
            </p:nvCxnSpPr>
            <p:spPr>
              <a:xfrm>
                <a:off x="10752913" y="2180967"/>
                <a:ext cx="33252" cy="97533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Lige forbindelse 67">
                <a:extLst>
                  <a:ext uri="{FF2B5EF4-FFF2-40B4-BE49-F238E27FC236}">
                    <a16:creationId xmlns:a16="http://schemas.microsoft.com/office/drawing/2014/main" id="{C97B58B5-A0D6-41FE-B487-04A3238E0489}"/>
                  </a:ext>
                </a:extLst>
              </p:cNvPr>
              <p:cNvCxnSpPr/>
              <p:nvPr/>
            </p:nvCxnSpPr>
            <p:spPr>
              <a:xfrm flipH="1">
                <a:off x="10786165" y="2094588"/>
                <a:ext cx="76112" cy="18073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1" name="Rektangel 64">
              <a:extLst>
                <a:ext uri="{FF2B5EF4-FFF2-40B4-BE49-F238E27FC236}">
                  <a16:creationId xmlns:a16="http://schemas.microsoft.com/office/drawing/2014/main" id="{036806A5-D3D5-49F9-A3DD-86E96D51C9F8}"/>
                </a:ext>
              </a:extLst>
            </p:cNvPr>
            <p:cNvSpPr/>
            <p:nvPr/>
          </p:nvSpPr>
          <p:spPr>
            <a:xfrm>
              <a:off x="1617099" y="2348880"/>
              <a:ext cx="1381763" cy="51805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>
                  <a:solidFill>
                    <a:srgbClr val="454545"/>
                  </a:solidFill>
                </a:rPr>
                <a:t>No restrictions*</a:t>
              </a:r>
            </a:p>
          </p:txBody>
        </p:sp>
      </p:grpSp>
      <p:sp>
        <p:nvSpPr>
          <p:cNvPr id="225" name="Tekstboks 68">
            <a:extLst>
              <a:ext uri="{FF2B5EF4-FFF2-40B4-BE49-F238E27FC236}">
                <a16:creationId xmlns:a16="http://schemas.microsoft.com/office/drawing/2014/main" id="{A843CA85-177D-458E-B631-1A34BDBFCCD4}"/>
              </a:ext>
            </a:extLst>
          </p:cNvPr>
          <p:cNvSpPr txBox="1"/>
          <p:nvPr/>
        </p:nvSpPr>
        <p:spPr>
          <a:xfrm>
            <a:off x="9149937" y="5779261"/>
            <a:ext cx="786369" cy="2044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000" b="1" dirty="0"/>
              <a:t>95 pct.</a:t>
            </a:r>
          </a:p>
        </p:txBody>
      </p:sp>
      <p:sp>
        <p:nvSpPr>
          <p:cNvPr id="226" name="Tekstboks 69">
            <a:extLst>
              <a:ext uri="{FF2B5EF4-FFF2-40B4-BE49-F238E27FC236}">
                <a16:creationId xmlns:a16="http://schemas.microsoft.com/office/drawing/2014/main" id="{3B198127-DDE5-4C6A-91F8-593A9397A2A0}"/>
              </a:ext>
            </a:extLst>
          </p:cNvPr>
          <p:cNvSpPr txBox="1"/>
          <p:nvPr/>
        </p:nvSpPr>
        <p:spPr>
          <a:xfrm>
            <a:off x="322282" y="5590573"/>
            <a:ext cx="575271" cy="1635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b="1" dirty="0"/>
              <a:t>0 pct.</a:t>
            </a:r>
          </a:p>
        </p:txBody>
      </p:sp>
      <p:sp>
        <p:nvSpPr>
          <p:cNvPr id="227" name="Ellipse 70">
            <a:extLst>
              <a:ext uri="{FF2B5EF4-FFF2-40B4-BE49-F238E27FC236}">
                <a16:creationId xmlns:a16="http://schemas.microsoft.com/office/drawing/2014/main" id="{477EBF20-BABE-43C8-977B-D4FA791532EF}"/>
              </a:ext>
            </a:extLst>
          </p:cNvPr>
          <p:cNvSpPr/>
          <p:nvPr/>
        </p:nvSpPr>
        <p:spPr>
          <a:xfrm>
            <a:off x="10397546" y="2038153"/>
            <a:ext cx="501378" cy="501378"/>
          </a:xfrm>
          <a:prstGeom prst="ellipse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dirty="0"/>
          </a:p>
        </p:txBody>
      </p:sp>
      <p:sp>
        <p:nvSpPr>
          <p:cNvPr id="228" name="Rektangel 71">
            <a:extLst>
              <a:ext uri="{FF2B5EF4-FFF2-40B4-BE49-F238E27FC236}">
                <a16:creationId xmlns:a16="http://schemas.microsoft.com/office/drawing/2014/main" id="{5B63B274-85C9-4F67-8464-CA776C13C07B}"/>
              </a:ext>
            </a:extLst>
          </p:cNvPr>
          <p:cNvSpPr/>
          <p:nvPr/>
        </p:nvSpPr>
        <p:spPr>
          <a:xfrm>
            <a:off x="9571031" y="2580025"/>
            <a:ext cx="21544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454545"/>
                </a:solidFill>
              </a:rPr>
              <a:t>Minimum down payment requirement binding</a:t>
            </a:r>
          </a:p>
        </p:txBody>
      </p:sp>
      <p:sp>
        <p:nvSpPr>
          <p:cNvPr id="229" name="Ellipse 72">
            <a:extLst>
              <a:ext uri="{FF2B5EF4-FFF2-40B4-BE49-F238E27FC236}">
                <a16:creationId xmlns:a16="http://schemas.microsoft.com/office/drawing/2014/main" id="{6D439FD8-EC86-48DB-BE85-85438E0DBBDE}"/>
              </a:ext>
            </a:extLst>
          </p:cNvPr>
          <p:cNvSpPr/>
          <p:nvPr/>
        </p:nvSpPr>
        <p:spPr>
          <a:xfrm>
            <a:off x="10402987" y="3295670"/>
            <a:ext cx="501378" cy="501378"/>
          </a:xfrm>
          <a:prstGeom prst="ellipse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dirty="0"/>
          </a:p>
        </p:txBody>
      </p:sp>
      <p:sp>
        <p:nvSpPr>
          <p:cNvPr id="230" name="Rektangel 73">
            <a:extLst>
              <a:ext uri="{FF2B5EF4-FFF2-40B4-BE49-F238E27FC236}">
                <a16:creationId xmlns:a16="http://schemas.microsoft.com/office/drawing/2014/main" id="{C6138E4D-4F96-4BBC-A0A7-A0B07589FEBF}"/>
              </a:ext>
            </a:extLst>
          </p:cNvPr>
          <p:cNvSpPr/>
          <p:nvPr/>
        </p:nvSpPr>
        <p:spPr>
          <a:xfrm>
            <a:off x="9576472" y="3837542"/>
            <a:ext cx="21544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454545"/>
                </a:solidFill>
              </a:rPr>
              <a:t>Minimum down payment requirement binding</a:t>
            </a:r>
          </a:p>
        </p:txBody>
      </p:sp>
      <p:sp>
        <p:nvSpPr>
          <p:cNvPr id="231" name="Ellipse 74">
            <a:extLst>
              <a:ext uri="{FF2B5EF4-FFF2-40B4-BE49-F238E27FC236}">
                <a16:creationId xmlns:a16="http://schemas.microsoft.com/office/drawing/2014/main" id="{448E0B3F-A28E-4EDC-990A-FB9A93DECF6E}"/>
              </a:ext>
            </a:extLst>
          </p:cNvPr>
          <p:cNvSpPr/>
          <p:nvPr/>
        </p:nvSpPr>
        <p:spPr>
          <a:xfrm>
            <a:off x="10382660" y="4539263"/>
            <a:ext cx="501378" cy="501378"/>
          </a:xfrm>
          <a:prstGeom prst="ellipse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dirty="0"/>
          </a:p>
        </p:txBody>
      </p:sp>
      <p:sp>
        <p:nvSpPr>
          <p:cNvPr id="232" name="Rektangel 75">
            <a:extLst>
              <a:ext uri="{FF2B5EF4-FFF2-40B4-BE49-F238E27FC236}">
                <a16:creationId xmlns:a16="http://schemas.microsoft.com/office/drawing/2014/main" id="{3B2EA9C4-DDC5-4F62-9063-B8931AF14BDB}"/>
              </a:ext>
            </a:extLst>
          </p:cNvPr>
          <p:cNvSpPr/>
          <p:nvPr/>
        </p:nvSpPr>
        <p:spPr>
          <a:xfrm>
            <a:off x="9556145" y="5081135"/>
            <a:ext cx="21544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454545"/>
                </a:solidFill>
              </a:rPr>
              <a:t>Minimum down payment requirement binding</a:t>
            </a:r>
          </a:p>
        </p:txBody>
      </p:sp>
      <p:cxnSp>
        <p:nvCxnSpPr>
          <p:cNvPr id="233" name="Lige forbindelse 76">
            <a:extLst>
              <a:ext uri="{FF2B5EF4-FFF2-40B4-BE49-F238E27FC236}">
                <a16:creationId xmlns:a16="http://schemas.microsoft.com/office/drawing/2014/main" id="{C4E17631-8258-4346-B1CD-53E3355137E6}"/>
              </a:ext>
            </a:extLst>
          </p:cNvPr>
          <p:cNvCxnSpPr/>
          <p:nvPr/>
        </p:nvCxnSpPr>
        <p:spPr>
          <a:xfrm flipH="1">
            <a:off x="3079894" y="1951271"/>
            <a:ext cx="2" cy="37319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Lige forbindelse 78">
            <a:extLst>
              <a:ext uri="{FF2B5EF4-FFF2-40B4-BE49-F238E27FC236}">
                <a16:creationId xmlns:a16="http://schemas.microsoft.com/office/drawing/2014/main" id="{94FE1BA3-51D9-400F-89F9-C776DC235150}"/>
              </a:ext>
            </a:extLst>
          </p:cNvPr>
          <p:cNvCxnSpPr/>
          <p:nvPr/>
        </p:nvCxnSpPr>
        <p:spPr>
          <a:xfrm flipH="1">
            <a:off x="5159102" y="1941432"/>
            <a:ext cx="2" cy="37319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Lige forbindelse 79">
            <a:extLst>
              <a:ext uri="{FF2B5EF4-FFF2-40B4-BE49-F238E27FC236}">
                <a16:creationId xmlns:a16="http://schemas.microsoft.com/office/drawing/2014/main" id="{D83C5569-668E-4324-BFDF-7305F45550C0}"/>
              </a:ext>
            </a:extLst>
          </p:cNvPr>
          <p:cNvCxnSpPr/>
          <p:nvPr/>
        </p:nvCxnSpPr>
        <p:spPr>
          <a:xfrm flipH="1">
            <a:off x="7412398" y="1916919"/>
            <a:ext cx="2" cy="37319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Lige forbindelse 81">
            <a:extLst>
              <a:ext uri="{FF2B5EF4-FFF2-40B4-BE49-F238E27FC236}">
                <a16:creationId xmlns:a16="http://schemas.microsoft.com/office/drawing/2014/main" id="{359A0CAD-A102-4583-87B6-BD3060CD38BC}"/>
              </a:ext>
            </a:extLst>
          </p:cNvPr>
          <p:cNvCxnSpPr/>
          <p:nvPr/>
        </p:nvCxnSpPr>
        <p:spPr>
          <a:xfrm flipH="1">
            <a:off x="9612272" y="1951271"/>
            <a:ext cx="2" cy="37319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92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6F2D2113-0CDA-4180-B562-8B5AA0B9E8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6F2D2113-0CDA-4180-B562-8B5AA0B9E8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 8">
            <a:extLst>
              <a:ext uri="{FF2B5EF4-FFF2-40B4-BE49-F238E27FC236}">
                <a16:creationId xmlns:a16="http://schemas.microsoft.com/office/drawing/2014/main" id="{1732D942-2A8A-47BF-A5F0-C36D1817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chemeClr val="bg2"/>
                </a:solidFill>
              </a:rPr>
              <a:t>Back-up: </a:t>
            </a:r>
            <a:r>
              <a:rPr lang="en-GB" dirty="0"/>
              <a:t>Danish housing finance stands out in an international context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B2C1A1-E118-D440-CFC7-1BA2445082E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34E97F9-3000-4FAA-BCED-8F3BE1B2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63B2-1C6C-45CC-AEFC-21ED815AA437}" type="datetime2">
              <a:rPr lang="en-GB" smtClean="0"/>
              <a:t>Saturday, May 27, 2023</a:t>
            </a:fld>
            <a:endParaRPr lang="en-GB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8B0BC299-53D5-4302-87F2-C0DC784D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2F06B80-A6D4-4613-B558-6D7DB45B0309}"/>
              </a:ext>
            </a:extLst>
          </p:cNvPr>
          <p:cNvSpPr/>
          <p:nvPr/>
        </p:nvSpPr>
        <p:spPr>
          <a:xfrm>
            <a:off x="7682871" y="2087473"/>
            <a:ext cx="316800" cy="316800"/>
          </a:xfrm>
          <a:prstGeom prst="ellipse">
            <a:avLst/>
          </a:prstGeom>
          <a:solidFill>
            <a:srgbClr val="30303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DK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E7C412E-3DB7-473F-AC29-26AE7140CEFC}"/>
              </a:ext>
            </a:extLst>
          </p:cNvPr>
          <p:cNvSpPr/>
          <p:nvPr/>
        </p:nvSpPr>
        <p:spPr>
          <a:xfrm>
            <a:off x="1300447" y="4669941"/>
            <a:ext cx="317556" cy="317556"/>
          </a:xfrm>
          <a:prstGeom prst="ellipse">
            <a:avLst/>
          </a:prstGeom>
          <a:solidFill>
            <a:srgbClr val="D2375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AT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596E4FC-B101-4461-B4B6-F47F3912F995}"/>
              </a:ext>
            </a:extLst>
          </p:cNvPr>
          <p:cNvSpPr/>
          <p:nvPr/>
        </p:nvSpPr>
        <p:spPr>
          <a:xfrm>
            <a:off x="1289599" y="5034963"/>
            <a:ext cx="317556" cy="317556"/>
          </a:xfrm>
          <a:prstGeom prst="ellipse">
            <a:avLst/>
          </a:prstGeom>
          <a:solidFill>
            <a:srgbClr val="D2375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HU     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5B823BA-288C-4CED-B87B-9C15D20205E6}"/>
              </a:ext>
            </a:extLst>
          </p:cNvPr>
          <p:cNvSpPr/>
          <p:nvPr/>
        </p:nvSpPr>
        <p:spPr>
          <a:xfrm>
            <a:off x="1632098" y="4452607"/>
            <a:ext cx="317556" cy="317556"/>
          </a:xfrm>
          <a:prstGeom prst="ellipse">
            <a:avLst/>
          </a:prstGeom>
          <a:solidFill>
            <a:srgbClr val="D2375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SK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BB889ED-7A52-43BA-8A4F-ED0705129F5F}"/>
              </a:ext>
            </a:extLst>
          </p:cNvPr>
          <p:cNvSpPr/>
          <p:nvPr/>
        </p:nvSpPr>
        <p:spPr>
          <a:xfrm>
            <a:off x="1963216" y="4658556"/>
            <a:ext cx="317556" cy="317556"/>
          </a:xfrm>
          <a:prstGeom prst="ellipse">
            <a:avLst/>
          </a:prstGeom>
          <a:solidFill>
            <a:srgbClr val="D2375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SI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5B793B2-04C0-4AFE-8B20-DBDFBE79006C}"/>
              </a:ext>
            </a:extLst>
          </p:cNvPr>
          <p:cNvSpPr/>
          <p:nvPr/>
        </p:nvSpPr>
        <p:spPr>
          <a:xfrm>
            <a:off x="1641648" y="4849159"/>
            <a:ext cx="317556" cy="317556"/>
          </a:xfrm>
          <a:prstGeom prst="ellipse">
            <a:avLst/>
          </a:prstGeom>
          <a:solidFill>
            <a:srgbClr val="D2375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IE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1E6D86D-0C81-418F-94CD-66BFA7DE6957}"/>
              </a:ext>
            </a:extLst>
          </p:cNvPr>
          <p:cNvSpPr/>
          <p:nvPr/>
        </p:nvSpPr>
        <p:spPr>
          <a:xfrm>
            <a:off x="1963216" y="5039762"/>
            <a:ext cx="317556" cy="317556"/>
          </a:xfrm>
          <a:prstGeom prst="ellipse">
            <a:avLst/>
          </a:prstGeom>
          <a:solidFill>
            <a:srgbClr val="D2375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CY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CF3FA44-1355-405A-8FA7-87333E625A26}"/>
              </a:ext>
            </a:extLst>
          </p:cNvPr>
          <p:cNvSpPr/>
          <p:nvPr/>
        </p:nvSpPr>
        <p:spPr>
          <a:xfrm>
            <a:off x="1641648" y="5230366"/>
            <a:ext cx="317556" cy="317556"/>
          </a:xfrm>
          <a:prstGeom prst="ellipse">
            <a:avLst/>
          </a:prstGeom>
          <a:solidFill>
            <a:srgbClr val="D2375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PL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BF31E1A-CE29-485D-9093-1B4A026D7CBB}"/>
              </a:ext>
            </a:extLst>
          </p:cNvPr>
          <p:cNvSpPr/>
          <p:nvPr/>
        </p:nvSpPr>
        <p:spPr>
          <a:xfrm>
            <a:off x="9660420" y="3435500"/>
            <a:ext cx="316835" cy="316835"/>
          </a:xfrm>
          <a:prstGeom prst="ellipse">
            <a:avLst/>
          </a:prstGeom>
          <a:pattFill prst="wdDnDiag">
            <a:fgClr>
              <a:srgbClr val="303030"/>
            </a:fgClr>
            <a:bgClr>
              <a:schemeClr val="bg2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NL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13AD7EB-4D5E-4630-B832-0AFE1DE29F25}"/>
              </a:ext>
            </a:extLst>
          </p:cNvPr>
          <p:cNvSpPr/>
          <p:nvPr/>
        </p:nvSpPr>
        <p:spPr>
          <a:xfrm>
            <a:off x="3590283" y="3435500"/>
            <a:ext cx="316835" cy="316835"/>
          </a:xfrm>
          <a:prstGeom prst="ellipse">
            <a:avLst/>
          </a:prstGeom>
          <a:solidFill>
            <a:srgbClr val="30303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SE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9C17E0A-A503-4C83-A926-4D001ED27014}"/>
              </a:ext>
            </a:extLst>
          </p:cNvPr>
          <p:cNvSpPr/>
          <p:nvPr/>
        </p:nvSpPr>
        <p:spPr>
          <a:xfrm>
            <a:off x="3400134" y="4458947"/>
            <a:ext cx="316835" cy="316835"/>
          </a:xfrm>
          <a:prstGeom prst="ellipse">
            <a:avLst/>
          </a:prstGeom>
          <a:solidFill>
            <a:srgbClr val="D2375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RO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A4EB67E-EB39-46EF-8F95-F6B8F11E9907}"/>
              </a:ext>
            </a:extLst>
          </p:cNvPr>
          <p:cNvSpPr/>
          <p:nvPr/>
        </p:nvSpPr>
        <p:spPr>
          <a:xfrm>
            <a:off x="3762640" y="4634204"/>
            <a:ext cx="316835" cy="316835"/>
          </a:xfrm>
          <a:prstGeom prst="ellipse">
            <a:avLst/>
          </a:prstGeom>
          <a:solidFill>
            <a:srgbClr val="30303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NO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741C97D-831D-4189-A46B-DEFC4597E2A4}"/>
              </a:ext>
            </a:extLst>
          </p:cNvPr>
          <p:cNvSpPr/>
          <p:nvPr/>
        </p:nvSpPr>
        <p:spPr>
          <a:xfrm>
            <a:off x="3400134" y="4840153"/>
            <a:ext cx="316835" cy="316835"/>
          </a:xfrm>
          <a:prstGeom prst="ellipse">
            <a:avLst/>
          </a:prstGeom>
          <a:solidFill>
            <a:srgbClr val="30303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EE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63BFF61-F3BE-40B4-A976-F335AAE7D988}"/>
              </a:ext>
            </a:extLst>
          </p:cNvPr>
          <p:cNvSpPr/>
          <p:nvPr/>
        </p:nvSpPr>
        <p:spPr>
          <a:xfrm>
            <a:off x="3762640" y="5030756"/>
            <a:ext cx="316835" cy="316835"/>
          </a:xfrm>
          <a:prstGeom prst="ellipse">
            <a:avLst/>
          </a:prstGeom>
          <a:solidFill>
            <a:srgbClr val="D2375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IS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22C932D-1F7A-4209-A423-7F78E02D80FC}"/>
              </a:ext>
            </a:extLst>
          </p:cNvPr>
          <p:cNvSpPr/>
          <p:nvPr/>
        </p:nvSpPr>
        <p:spPr>
          <a:xfrm>
            <a:off x="3400134" y="5221359"/>
            <a:ext cx="316835" cy="316835"/>
          </a:xfrm>
          <a:prstGeom prst="ellipse">
            <a:avLst/>
          </a:prstGeom>
          <a:solidFill>
            <a:srgbClr val="D2375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LT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FD1B15F-283D-47D1-998E-8AA7BCDB2332}"/>
              </a:ext>
            </a:extLst>
          </p:cNvPr>
          <p:cNvSpPr/>
          <p:nvPr/>
        </p:nvSpPr>
        <p:spPr>
          <a:xfrm>
            <a:off x="5266630" y="5075804"/>
            <a:ext cx="316835" cy="316835"/>
          </a:xfrm>
          <a:prstGeom prst="ellipse">
            <a:avLst/>
          </a:prstGeom>
          <a:solidFill>
            <a:srgbClr val="30303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BE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4E9E36-E0FF-4AB7-8420-A027878C2752}"/>
              </a:ext>
            </a:extLst>
          </p:cNvPr>
          <p:cNvSpPr/>
          <p:nvPr/>
        </p:nvSpPr>
        <p:spPr>
          <a:xfrm>
            <a:off x="5272671" y="4648400"/>
            <a:ext cx="316835" cy="316835"/>
          </a:xfrm>
          <a:prstGeom prst="ellipse">
            <a:avLst/>
          </a:prstGeom>
          <a:solidFill>
            <a:srgbClr val="D2375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PT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8F5C653-99B3-4356-A774-16DD2B3A911A}"/>
              </a:ext>
            </a:extLst>
          </p:cNvPr>
          <p:cNvSpPr/>
          <p:nvPr/>
        </p:nvSpPr>
        <p:spPr>
          <a:xfrm>
            <a:off x="5627122" y="4444385"/>
            <a:ext cx="316835" cy="316835"/>
          </a:xfrm>
          <a:prstGeom prst="ellipse">
            <a:avLst/>
          </a:prstGeom>
          <a:solidFill>
            <a:srgbClr val="D2375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LV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3F37E3E-ABF5-4D7A-B3E2-487B5C915204}"/>
              </a:ext>
            </a:extLst>
          </p:cNvPr>
          <p:cNvSpPr/>
          <p:nvPr/>
        </p:nvSpPr>
        <p:spPr>
          <a:xfrm>
            <a:off x="5989628" y="4650334"/>
            <a:ext cx="316835" cy="316835"/>
          </a:xfrm>
          <a:prstGeom prst="ellipse">
            <a:avLst/>
          </a:prstGeom>
          <a:solidFill>
            <a:srgbClr val="D2375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CZ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6BAB60E6-AD07-4FEE-A085-1FD38EFCA959}"/>
              </a:ext>
            </a:extLst>
          </p:cNvPr>
          <p:cNvSpPr/>
          <p:nvPr/>
        </p:nvSpPr>
        <p:spPr>
          <a:xfrm>
            <a:off x="5628485" y="4840937"/>
            <a:ext cx="316835" cy="316835"/>
          </a:xfrm>
          <a:prstGeom prst="ellipse">
            <a:avLst/>
          </a:prstGeom>
          <a:solidFill>
            <a:srgbClr val="30303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FI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CC3192F-4BA0-472F-8A98-1B2A9DCFEE9D}"/>
              </a:ext>
            </a:extLst>
          </p:cNvPr>
          <p:cNvSpPr/>
          <p:nvPr/>
        </p:nvSpPr>
        <p:spPr>
          <a:xfrm>
            <a:off x="5992610" y="5031540"/>
            <a:ext cx="316835" cy="316835"/>
          </a:xfrm>
          <a:prstGeom prst="ellipse">
            <a:avLst/>
          </a:prstGeom>
          <a:solidFill>
            <a:srgbClr val="D2375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MT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047D445-7573-4008-9B67-C02066392CBD}"/>
              </a:ext>
            </a:extLst>
          </p:cNvPr>
          <p:cNvSpPr/>
          <p:nvPr/>
        </p:nvSpPr>
        <p:spPr>
          <a:xfrm>
            <a:off x="5635491" y="5222143"/>
            <a:ext cx="316835" cy="316835"/>
          </a:xfrm>
          <a:prstGeom prst="ellipse">
            <a:avLst/>
          </a:prstGeom>
          <a:solidFill>
            <a:srgbClr val="D2375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LU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0AF6CB0-6746-43FE-9B20-B6159E0317C7}"/>
              </a:ext>
            </a:extLst>
          </p:cNvPr>
          <p:cNvSpPr/>
          <p:nvPr/>
        </p:nvSpPr>
        <p:spPr>
          <a:xfrm>
            <a:off x="7445271" y="1849873"/>
            <a:ext cx="792000" cy="792000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dirty="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986BDFA5-DEEC-4B4B-809E-6D8BA5E5334C}"/>
              </a:ext>
            </a:extLst>
          </p:cNvPr>
          <p:cNvSpPr txBox="1"/>
          <p:nvPr/>
        </p:nvSpPr>
        <p:spPr>
          <a:xfrm>
            <a:off x="2284615" y="1334595"/>
            <a:ext cx="2601091" cy="1906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1" dirty="0"/>
              <a:t>Counties with interest rate deductibility </a:t>
            </a:r>
            <a:br>
              <a:rPr lang="en-GB" sz="1000" b="1" dirty="0"/>
            </a:br>
            <a:r>
              <a:rPr lang="en-GB" sz="1000" b="1" dirty="0"/>
              <a:t>(In Holland only if also amortization)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9D4C53F-D4D7-4600-8032-66CF082BD4B2}"/>
              </a:ext>
            </a:extLst>
          </p:cNvPr>
          <p:cNvSpPr/>
          <p:nvPr/>
        </p:nvSpPr>
        <p:spPr>
          <a:xfrm>
            <a:off x="1741903" y="1271480"/>
            <a:ext cx="316835" cy="316835"/>
          </a:xfrm>
          <a:prstGeom prst="ellipse">
            <a:avLst/>
          </a:prstGeom>
          <a:solidFill>
            <a:srgbClr val="30303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b="1" dirty="0"/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212B8750-2597-415D-AD22-59C5FE75C792}"/>
              </a:ext>
            </a:extLst>
          </p:cNvPr>
          <p:cNvSpPr txBox="1"/>
          <p:nvPr/>
        </p:nvSpPr>
        <p:spPr>
          <a:xfrm>
            <a:off x="7781403" y="1334595"/>
            <a:ext cx="2749700" cy="1742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1" dirty="0"/>
              <a:t>Countries without interest rate deductibility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75630D3F-CC2A-431E-A12D-B1C8FD79BB80}"/>
              </a:ext>
            </a:extLst>
          </p:cNvPr>
          <p:cNvSpPr/>
          <p:nvPr/>
        </p:nvSpPr>
        <p:spPr>
          <a:xfrm>
            <a:off x="7254952" y="1277368"/>
            <a:ext cx="316835" cy="316835"/>
          </a:xfrm>
          <a:prstGeom prst="ellipse">
            <a:avLst/>
          </a:prstGeom>
          <a:solidFill>
            <a:srgbClr val="D2375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b="1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D574698-8E62-4795-B904-F5E5B7080836}"/>
              </a:ext>
            </a:extLst>
          </p:cNvPr>
          <p:cNvSpPr txBox="1">
            <a:spLocks/>
          </p:cNvSpPr>
          <p:nvPr/>
        </p:nvSpPr>
        <p:spPr>
          <a:xfrm>
            <a:off x="5180868" y="6496604"/>
            <a:ext cx="5580000" cy="133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 err="1"/>
              <a:t>Kilde</a:t>
            </a:r>
            <a:r>
              <a:rPr lang="en-GB" sz="800" dirty="0"/>
              <a:t>: EMF, ESRB, OECD.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D4317D8B-2E38-4E5F-A0FC-6FEBAE530B6A}"/>
              </a:ext>
            </a:extLst>
          </p:cNvPr>
          <p:cNvSpPr txBox="1">
            <a:spLocks/>
          </p:cNvSpPr>
          <p:nvPr/>
        </p:nvSpPr>
        <p:spPr>
          <a:xfrm>
            <a:off x="-774985" y="6335995"/>
            <a:ext cx="11321381" cy="6269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GB" sz="800" dirty="0"/>
              <a:t>The figure contains countries that have a statutory down payment requirement. In several countries there is no legal obstacle</a:t>
            </a:r>
          </a:p>
          <a:p>
            <a:pPr algn="r">
              <a:spcBef>
                <a:spcPts val="0"/>
              </a:spcBef>
            </a:pPr>
            <a:r>
              <a:rPr lang="en-GB" sz="800" dirty="0"/>
              <a:t> to granting interest-free mortgage loans, but the spread is very small, which is why the country is marked as "No interest-free".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65AF9751-91D9-49C2-A781-4C1834A16E38}"/>
              </a:ext>
            </a:extLst>
          </p:cNvPr>
          <p:cNvSpPr txBox="1"/>
          <p:nvPr/>
        </p:nvSpPr>
        <p:spPr>
          <a:xfrm>
            <a:off x="10085509" y="5140657"/>
            <a:ext cx="1675937" cy="7470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600" b="1" dirty="0"/>
              <a:t>Down payment requirement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6C03031-0175-4283-8748-C217EECC556D}"/>
              </a:ext>
            </a:extLst>
          </p:cNvPr>
          <p:cNvCxnSpPr>
            <a:cxnSpLocks/>
          </p:cNvCxnSpPr>
          <p:nvPr/>
        </p:nvCxnSpPr>
        <p:spPr>
          <a:xfrm flipH="1" flipV="1">
            <a:off x="846044" y="1525198"/>
            <a:ext cx="12174" cy="419353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6C9722E-1CDE-49FC-80C9-BAC715910732}"/>
              </a:ext>
            </a:extLst>
          </p:cNvPr>
          <p:cNvCxnSpPr>
            <a:cxnSpLocks/>
          </p:cNvCxnSpPr>
          <p:nvPr/>
        </p:nvCxnSpPr>
        <p:spPr>
          <a:xfrm>
            <a:off x="846045" y="5709211"/>
            <a:ext cx="9914823" cy="772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D121DD3-F13A-4C48-A588-5E51121F3940}"/>
              </a:ext>
            </a:extLst>
          </p:cNvPr>
          <p:cNvCxnSpPr>
            <a:cxnSpLocks/>
          </p:cNvCxnSpPr>
          <p:nvPr/>
        </p:nvCxnSpPr>
        <p:spPr>
          <a:xfrm flipV="1">
            <a:off x="846045" y="2837808"/>
            <a:ext cx="9880819" cy="302"/>
          </a:xfrm>
          <a:prstGeom prst="line">
            <a:avLst/>
          </a:prstGeom>
          <a:ln w="63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CC34D48-9452-4BDF-AE65-68BEFDAB2E42}"/>
              </a:ext>
            </a:extLst>
          </p:cNvPr>
          <p:cNvCxnSpPr>
            <a:cxnSpLocks/>
          </p:cNvCxnSpPr>
          <p:nvPr/>
        </p:nvCxnSpPr>
        <p:spPr>
          <a:xfrm flipV="1">
            <a:off x="2699940" y="2254504"/>
            <a:ext cx="8577" cy="3476167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D1C6564-74F9-488D-A22C-B38B8C03FC6D}"/>
              </a:ext>
            </a:extLst>
          </p:cNvPr>
          <p:cNvCxnSpPr>
            <a:cxnSpLocks/>
          </p:cNvCxnSpPr>
          <p:nvPr/>
        </p:nvCxnSpPr>
        <p:spPr>
          <a:xfrm flipV="1">
            <a:off x="6809574" y="2230066"/>
            <a:ext cx="8577" cy="3476167"/>
          </a:xfrm>
          <a:prstGeom prst="line">
            <a:avLst/>
          </a:prstGeom>
          <a:ln w="63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14C506A-5C6D-4B27-8DD9-C96C3D317244}"/>
              </a:ext>
            </a:extLst>
          </p:cNvPr>
          <p:cNvCxnSpPr>
            <a:cxnSpLocks/>
          </p:cNvCxnSpPr>
          <p:nvPr/>
        </p:nvCxnSpPr>
        <p:spPr>
          <a:xfrm flipV="1">
            <a:off x="8864391" y="2230066"/>
            <a:ext cx="8577" cy="3476167"/>
          </a:xfrm>
          <a:prstGeom prst="line">
            <a:avLst/>
          </a:prstGeom>
          <a:ln w="63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8086E2D-2CC4-424C-88BE-AAC69D5955F9}"/>
              </a:ext>
            </a:extLst>
          </p:cNvPr>
          <p:cNvCxnSpPr>
            <a:cxnSpLocks/>
          </p:cNvCxnSpPr>
          <p:nvPr/>
        </p:nvCxnSpPr>
        <p:spPr>
          <a:xfrm flipV="1">
            <a:off x="2699940" y="2230066"/>
            <a:ext cx="8577" cy="3476167"/>
          </a:xfrm>
          <a:prstGeom prst="line">
            <a:avLst/>
          </a:prstGeom>
          <a:ln w="63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9751970-5924-4D37-8274-6CAB7FFB20BF}"/>
              </a:ext>
            </a:extLst>
          </p:cNvPr>
          <p:cNvCxnSpPr>
            <a:cxnSpLocks/>
          </p:cNvCxnSpPr>
          <p:nvPr/>
        </p:nvCxnSpPr>
        <p:spPr>
          <a:xfrm flipV="1">
            <a:off x="4754757" y="2230066"/>
            <a:ext cx="8577" cy="3476167"/>
          </a:xfrm>
          <a:prstGeom prst="line">
            <a:avLst/>
          </a:prstGeom>
          <a:ln w="63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kstfelt 36">
            <a:extLst>
              <a:ext uri="{FF2B5EF4-FFF2-40B4-BE49-F238E27FC236}">
                <a16:creationId xmlns:a16="http://schemas.microsoft.com/office/drawing/2014/main" id="{507F337E-B3F5-4E52-ADC1-BC67C5158C4B}"/>
              </a:ext>
            </a:extLst>
          </p:cNvPr>
          <p:cNvSpPr txBox="1"/>
          <p:nvPr/>
        </p:nvSpPr>
        <p:spPr>
          <a:xfrm>
            <a:off x="846044" y="5790899"/>
            <a:ext cx="1862473" cy="2539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b="1" dirty="0"/>
              <a:t>20 %</a:t>
            </a:r>
          </a:p>
        </p:txBody>
      </p:sp>
      <p:sp>
        <p:nvSpPr>
          <p:cNvPr id="82" name="Tekstfelt 36">
            <a:extLst>
              <a:ext uri="{FF2B5EF4-FFF2-40B4-BE49-F238E27FC236}">
                <a16:creationId xmlns:a16="http://schemas.microsoft.com/office/drawing/2014/main" id="{FCBF4592-DDED-46FF-BDE6-BFE3F66CD56F}"/>
              </a:ext>
            </a:extLst>
          </p:cNvPr>
          <p:cNvSpPr txBox="1"/>
          <p:nvPr/>
        </p:nvSpPr>
        <p:spPr>
          <a:xfrm>
            <a:off x="4855218" y="5790899"/>
            <a:ext cx="1862473" cy="2539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b="1" dirty="0"/>
              <a:t>10 %</a:t>
            </a:r>
          </a:p>
        </p:txBody>
      </p:sp>
      <p:sp>
        <p:nvSpPr>
          <p:cNvPr id="83" name="Tekstfelt 36">
            <a:extLst>
              <a:ext uri="{FF2B5EF4-FFF2-40B4-BE49-F238E27FC236}">
                <a16:creationId xmlns:a16="http://schemas.microsoft.com/office/drawing/2014/main" id="{0AE5EE66-87C9-449C-B92E-274B19E24BA7}"/>
              </a:ext>
            </a:extLst>
          </p:cNvPr>
          <p:cNvSpPr txBox="1"/>
          <p:nvPr/>
        </p:nvSpPr>
        <p:spPr>
          <a:xfrm>
            <a:off x="6859805" y="5790899"/>
            <a:ext cx="1862473" cy="2539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b="1" dirty="0"/>
              <a:t>5 %</a:t>
            </a:r>
          </a:p>
        </p:txBody>
      </p:sp>
      <p:sp>
        <p:nvSpPr>
          <p:cNvPr id="84" name="Tekstfelt 36">
            <a:extLst>
              <a:ext uri="{FF2B5EF4-FFF2-40B4-BE49-F238E27FC236}">
                <a16:creationId xmlns:a16="http://schemas.microsoft.com/office/drawing/2014/main" id="{E9D44B98-2D8C-4732-93C6-1B1EAA52E532}"/>
              </a:ext>
            </a:extLst>
          </p:cNvPr>
          <p:cNvSpPr txBox="1"/>
          <p:nvPr/>
        </p:nvSpPr>
        <p:spPr>
          <a:xfrm>
            <a:off x="8864391" y="5783298"/>
            <a:ext cx="1862473" cy="2539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b="1" dirty="0"/>
              <a:t>0 %</a:t>
            </a:r>
          </a:p>
        </p:txBody>
      </p:sp>
      <p:sp>
        <p:nvSpPr>
          <p:cNvPr id="86" name="Tekstfelt 36">
            <a:extLst>
              <a:ext uri="{FF2B5EF4-FFF2-40B4-BE49-F238E27FC236}">
                <a16:creationId xmlns:a16="http://schemas.microsoft.com/office/drawing/2014/main" id="{328B25D0-2CEA-400D-8956-817F988D3A55}"/>
              </a:ext>
            </a:extLst>
          </p:cNvPr>
          <p:cNvSpPr txBox="1"/>
          <p:nvPr/>
        </p:nvSpPr>
        <p:spPr>
          <a:xfrm>
            <a:off x="2850631" y="5790899"/>
            <a:ext cx="1862473" cy="2539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b="1" dirty="0"/>
              <a:t>15 %</a:t>
            </a:r>
          </a:p>
        </p:txBody>
      </p:sp>
      <p:sp>
        <p:nvSpPr>
          <p:cNvPr id="103" name="Tekstfelt 36">
            <a:extLst>
              <a:ext uri="{FF2B5EF4-FFF2-40B4-BE49-F238E27FC236}">
                <a16:creationId xmlns:a16="http://schemas.microsoft.com/office/drawing/2014/main" id="{1CA05D6B-2B17-4E6A-AA66-B1AB44044A85}"/>
              </a:ext>
            </a:extLst>
          </p:cNvPr>
          <p:cNvSpPr txBox="1"/>
          <p:nvPr/>
        </p:nvSpPr>
        <p:spPr>
          <a:xfrm rot="16200000">
            <a:off x="-214497" y="4739195"/>
            <a:ext cx="1459207" cy="5237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200" b="1" dirty="0"/>
              <a:t>Amortization requirement</a:t>
            </a:r>
          </a:p>
        </p:txBody>
      </p:sp>
      <p:sp>
        <p:nvSpPr>
          <p:cNvPr id="104" name="Tekstfelt 36">
            <a:extLst>
              <a:ext uri="{FF2B5EF4-FFF2-40B4-BE49-F238E27FC236}">
                <a16:creationId xmlns:a16="http://schemas.microsoft.com/office/drawing/2014/main" id="{AF3BFEC9-9561-4CCD-ADE1-0C68650DA21A}"/>
              </a:ext>
            </a:extLst>
          </p:cNvPr>
          <p:cNvSpPr txBox="1"/>
          <p:nvPr/>
        </p:nvSpPr>
        <p:spPr>
          <a:xfrm rot="16200000">
            <a:off x="-201723" y="3292762"/>
            <a:ext cx="1433659" cy="5237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200" b="1" dirty="0"/>
              <a:t>Amortization requirement for high LTV</a:t>
            </a:r>
          </a:p>
        </p:txBody>
      </p:sp>
      <p:sp>
        <p:nvSpPr>
          <p:cNvPr id="105" name="Tekstfelt 36">
            <a:extLst>
              <a:ext uri="{FF2B5EF4-FFF2-40B4-BE49-F238E27FC236}">
                <a16:creationId xmlns:a16="http://schemas.microsoft.com/office/drawing/2014/main" id="{DB7BC2FE-2226-4EC3-9D07-4212788D6403}"/>
              </a:ext>
            </a:extLst>
          </p:cNvPr>
          <p:cNvSpPr txBox="1"/>
          <p:nvPr/>
        </p:nvSpPr>
        <p:spPr>
          <a:xfrm rot="16200000">
            <a:off x="-169775" y="1890452"/>
            <a:ext cx="1369763" cy="5237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200" b="1" dirty="0"/>
              <a:t>No amortization requirement</a:t>
            </a:r>
          </a:p>
        </p:txBody>
      </p:sp>
      <p:sp>
        <p:nvSpPr>
          <p:cNvPr id="106" name="Pladsholder til slidenummer 7">
            <a:extLst>
              <a:ext uri="{FF2B5EF4-FFF2-40B4-BE49-F238E27FC236}">
                <a16:creationId xmlns:a16="http://schemas.microsoft.com/office/drawing/2014/main" id="{6546B578-6DB5-48EB-B5ED-B47DB1030F99}"/>
              </a:ext>
            </a:extLst>
          </p:cNvPr>
          <p:cNvSpPr txBox="1">
            <a:spLocks/>
          </p:cNvSpPr>
          <p:nvPr/>
        </p:nvSpPr>
        <p:spPr>
          <a:xfrm>
            <a:off x="9081949" y="6424473"/>
            <a:ext cx="2682851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lnSpc>
                <a:spcPct val="99000"/>
              </a:lnSpc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en-GB" smtClean="0"/>
              <a:pPr/>
              <a:t>14</a:t>
            </a:fld>
            <a:endParaRPr lang="en-GB" dirty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9FF7688-0D0B-43C9-9733-431BFEA2EE03}"/>
              </a:ext>
            </a:extLst>
          </p:cNvPr>
          <p:cNvCxnSpPr>
            <a:cxnSpLocks/>
          </p:cNvCxnSpPr>
          <p:nvPr/>
        </p:nvCxnSpPr>
        <p:spPr>
          <a:xfrm>
            <a:off x="854541" y="4271466"/>
            <a:ext cx="9872323" cy="4516"/>
          </a:xfrm>
          <a:prstGeom prst="line">
            <a:avLst/>
          </a:prstGeom>
          <a:ln w="63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68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A5ED6F0-1C4C-42F6-9311-4DA4ECCDBA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A5ED6F0-1C4C-42F6-9311-4DA4ECCDB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Pladsholder til billede 67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" y="0"/>
            <a:ext cx="12188952" cy="6858000"/>
          </a:xfr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DC598D8-5493-48AC-97AF-9799C93032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Pladsholder til dato 4">
            <a:extLst>
              <a:ext uri="{FF2B5EF4-FFF2-40B4-BE49-F238E27FC236}">
                <a16:creationId xmlns:a16="http://schemas.microsoft.com/office/drawing/2014/main" id="{871DA354-D51B-464C-8EDB-FD7A9B40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1949" y="6274800"/>
            <a:ext cx="2682851" cy="158400"/>
          </a:xfrm>
        </p:spPr>
        <p:txBody>
          <a:bodyPr/>
          <a:lstStyle/>
          <a:p>
            <a:fld id="{5DFECAAF-F09A-4D05-A426-D069CE5EF9B9}" type="datetime2">
              <a:rPr lang="en-GB" sz="1000" smtClean="0">
                <a:solidFill>
                  <a:schemeClr val="bg1"/>
                </a:solidFill>
              </a:rPr>
              <a:t>27. maj 2023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5" name="Pladsholder til slidenummer 5">
            <a:extLst>
              <a:ext uri="{FF2B5EF4-FFF2-40B4-BE49-F238E27FC236}">
                <a16:creationId xmlns:a16="http://schemas.microsoft.com/office/drawing/2014/main" id="{303C7428-788D-4707-A862-A745B4E1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1949" y="6426000"/>
            <a:ext cx="2682851" cy="180000"/>
          </a:xfrm>
        </p:spPr>
        <p:txBody>
          <a:bodyPr/>
          <a:lstStyle/>
          <a:p>
            <a:fld id="{667EC89C-17A0-4E64-A6D2-B825673CEEDF}" type="slidenum">
              <a:rPr lang="en-GB" sz="1000" smtClean="0">
                <a:solidFill>
                  <a:schemeClr val="bg1"/>
                </a:solidFill>
              </a:rPr>
              <a:pPr/>
              <a:t>15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8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898EC3FA-0A45-4B61-8AB4-FBBABAD1C7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898EC3FA-0A45-4B61-8AB4-FBBABAD1C7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The project examines how tighter mortgage regulations affect demand across residential housing markets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F18662-C00C-4278-9B96-BBA58420B1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5098" y="2492896"/>
            <a:ext cx="5165537" cy="3312368"/>
          </a:xfrm>
        </p:spPr>
        <p:txBody>
          <a:bodyPr anchor="ctr"/>
          <a:lstStyle/>
          <a:p>
            <a:pPr algn="ctr"/>
            <a:r>
              <a:rPr lang="en-GB" dirty="0"/>
              <a:t>What is the distributional impact of tightening macroprudential regulation on recent buyers (households)?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E4A32-0BA0-4EAE-A12E-F57FF93273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74285" y="2492896"/>
            <a:ext cx="5165537" cy="3312368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en-GB" dirty="0"/>
              <a:t>What is the estimated substitution effects in terms of demand inflow and outflow from tightening regulation?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4FF8-1B9E-4872-9D9F-C311D9081B65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51675FF-0EE6-4462-AD8F-B947467C8429}"/>
              </a:ext>
            </a:extLst>
          </p:cNvPr>
          <p:cNvSpPr txBox="1">
            <a:spLocks/>
          </p:cNvSpPr>
          <p:nvPr/>
        </p:nvSpPr>
        <p:spPr>
          <a:xfrm>
            <a:off x="714285" y="1628800"/>
            <a:ext cx="5165537" cy="864096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txBody>
          <a:bodyPr vert="horz" lIns="126000" tIns="126000" rIns="126000" bIns="126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b="1" dirty="0">
                <a:solidFill>
                  <a:schemeClr val="bg1"/>
                </a:solidFill>
              </a:rPr>
              <a:t>Direct distributional impacts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171C5C7-2E4C-4B96-BEAC-D352860D31CD}"/>
              </a:ext>
            </a:extLst>
          </p:cNvPr>
          <p:cNvSpPr txBox="1">
            <a:spLocks/>
          </p:cNvSpPr>
          <p:nvPr/>
        </p:nvSpPr>
        <p:spPr>
          <a:xfrm>
            <a:off x="6474285" y="1628800"/>
            <a:ext cx="5165537" cy="864096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vert="horz" lIns="126000" tIns="126000" rIns="126000" bIns="126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b="1" dirty="0">
                <a:solidFill>
                  <a:schemeClr val="bg1"/>
                </a:solidFill>
              </a:rPr>
              <a:t>Substitution effects</a:t>
            </a:r>
          </a:p>
        </p:txBody>
      </p:sp>
    </p:spTree>
    <p:extLst>
      <p:ext uri="{BB962C8B-B14F-4D97-AF65-F5344CB8AC3E}">
        <p14:creationId xmlns:p14="http://schemas.microsoft.com/office/powerpoint/2010/main" val="28077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A5ED6F0-1C4C-42F6-9311-4DA4ECCDBA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A5ED6F0-1C4C-42F6-9311-4DA4ECCDB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Pladsholder til billede 67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" y="0"/>
            <a:ext cx="12188952" cy="6858000"/>
          </a:xfr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DC598D8-5493-48AC-97AF-9799C93032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Pladsholder til indhold 2">
            <a:extLst>
              <a:ext uri="{FF2B5EF4-FFF2-40B4-BE49-F238E27FC236}">
                <a16:creationId xmlns:a16="http://schemas.microsoft.com/office/drawing/2014/main" id="{4321BDAE-3270-40A7-BD02-4004F2371A35}"/>
              </a:ext>
            </a:extLst>
          </p:cNvPr>
          <p:cNvSpPr txBox="1">
            <a:spLocks/>
          </p:cNvSpPr>
          <p:nvPr/>
        </p:nvSpPr>
        <p:spPr>
          <a:xfrm>
            <a:off x="424800" y="1160776"/>
            <a:ext cx="3600000" cy="4643438"/>
          </a:xfrm>
          <a:prstGeom prst="roundRect">
            <a:avLst>
              <a:gd name="adj" fmla="val 0"/>
            </a:avLst>
          </a:prstGeom>
          <a:solidFill>
            <a:schemeClr val="tx2">
              <a:alpha val="90000"/>
            </a:schemeClr>
          </a:solidFill>
        </p:spPr>
        <p:txBody>
          <a:bodyPr lIns="252000" tIns="45720" rIns="252000" bIns="45720" anchor="t"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Tightening of LTV requirements has effects across the country while restrictions on DTI affect primarily the largest cities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0" name="Pladsholder til tekst 11">
            <a:extLst>
              <a:ext uri="{FF2B5EF4-FFF2-40B4-BE49-F238E27FC236}">
                <a16:creationId xmlns:a16="http://schemas.microsoft.com/office/drawing/2014/main" id="{2F98D734-7CB0-4946-809B-C09AD351BB7C}"/>
              </a:ext>
            </a:extLst>
          </p:cNvPr>
          <p:cNvSpPr txBox="1">
            <a:spLocks/>
          </p:cNvSpPr>
          <p:nvPr/>
        </p:nvSpPr>
        <p:spPr>
          <a:xfrm>
            <a:off x="4284000" y="1161826"/>
            <a:ext cx="3600000" cy="4643438"/>
          </a:xfrm>
          <a:prstGeom prst="roundRect">
            <a:avLst>
              <a:gd name="adj" fmla="val 0"/>
            </a:avLst>
          </a:prstGeom>
          <a:solidFill>
            <a:schemeClr val="tx2">
              <a:alpha val="90000"/>
            </a:schemeClr>
          </a:solidFill>
        </p:spPr>
        <p:txBody>
          <a:bodyPr lIns="252000" tIns="45720" rIns="252000" bIns="45720" anchor="t"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Tightening (DTI) regulation creates a direct negative demand shock driven by some not buying or postponing purchase</a:t>
            </a:r>
          </a:p>
        </p:txBody>
      </p:sp>
      <p:sp>
        <p:nvSpPr>
          <p:cNvPr id="21" name="Pladsholder til tekst 12">
            <a:extLst>
              <a:ext uri="{FF2B5EF4-FFF2-40B4-BE49-F238E27FC236}">
                <a16:creationId xmlns:a16="http://schemas.microsoft.com/office/drawing/2014/main" id="{A1E3B99A-0DB7-4E95-B3DD-A5444A6E19D9}"/>
              </a:ext>
            </a:extLst>
          </p:cNvPr>
          <p:cNvSpPr txBox="1">
            <a:spLocks/>
          </p:cNvSpPr>
          <p:nvPr/>
        </p:nvSpPr>
        <p:spPr>
          <a:xfrm>
            <a:off x="8164800" y="1161826"/>
            <a:ext cx="3600000" cy="4643438"/>
          </a:xfrm>
          <a:prstGeom prst="roundRect">
            <a:avLst>
              <a:gd name="adj" fmla="val 0"/>
            </a:avLst>
          </a:prstGeom>
          <a:solidFill>
            <a:schemeClr val="tx2">
              <a:alpha val="90000"/>
            </a:schemeClr>
          </a:solidFill>
        </p:spPr>
        <p:txBody>
          <a:bodyPr lIns="252000" tIns="45720" rIns="252000" bIns="45720" anchor="t"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algn="ctr">
              <a:buNone/>
            </a:pP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Substitution effects counteracts direct negative impact by pushing demand out of the cities </a:t>
            </a:r>
            <a:r>
              <a:rPr lang="en-GB" sz="1800" b="1" u="sng" dirty="0">
                <a:solidFill>
                  <a:schemeClr val="bg1"/>
                </a:solidFill>
              </a:rPr>
              <a:t>and</a:t>
            </a:r>
            <a:r>
              <a:rPr lang="en-GB" sz="1800" b="1" dirty="0">
                <a:solidFill>
                  <a:schemeClr val="bg1"/>
                </a:solidFill>
              </a:rPr>
              <a:t> toward smaller housing units within the city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60081F3-9515-4C4A-AF2D-10A1E28360FE}"/>
              </a:ext>
            </a:extLst>
          </p:cNvPr>
          <p:cNvSpPr/>
          <p:nvPr/>
        </p:nvSpPr>
        <p:spPr>
          <a:xfrm>
            <a:off x="1665020" y="1653050"/>
            <a:ext cx="1152128" cy="1152128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84EFD54-C860-4B94-A92B-221AE5A8FEE6}"/>
              </a:ext>
            </a:extLst>
          </p:cNvPr>
          <p:cNvSpPr/>
          <p:nvPr/>
        </p:nvSpPr>
        <p:spPr>
          <a:xfrm>
            <a:off x="5519142" y="1653050"/>
            <a:ext cx="1152128" cy="1152128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42E8D48-184D-48D0-83F5-CD3DD8A1A467}"/>
              </a:ext>
            </a:extLst>
          </p:cNvPr>
          <p:cNvSpPr/>
          <p:nvPr/>
        </p:nvSpPr>
        <p:spPr>
          <a:xfrm>
            <a:off x="9407574" y="1653050"/>
            <a:ext cx="1152128" cy="1152128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Pladsholder til dato 4">
            <a:extLst>
              <a:ext uri="{FF2B5EF4-FFF2-40B4-BE49-F238E27FC236}">
                <a16:creationId xmlns:a16="http://schemas.microsoft.com/office/drawing/2014/main" id="{871DA354-D51B-464C-8EDB-FD7A9B40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1949" y="6274800"/>
            <a:ext cx="2682851" cy="158400"/>
          </a:xfrm>
        </p:spPr>
        <p:txBody>
          <a:bodyPr/>
          <a:lstStyle/>
          <a:p>
            <a:fld id="{5DFECAAF-F09A-4D05-A426-D069CE5EF9B9}" type="datetime2">
              <a:rPr lang="en-GB" sz="1000" smtClean="0">
                <a:solidFill>
                  <a:schemeClr val="bg1"/>
                </a:solidFill>
              </a:rPr>
              <a:t>27. maj 2023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5" name="Pladsholder til slidenummer 5">
            <a:extLst>
              <a:ext uri="{FF2B5EF4-FFF2-40B4-BE49-F238E27FC236}">
                <a16:creationId xmlns:a16="http://schemas.microsoft.com/office/drawing/2014/main" id="{303C7428-788D-4707-A862-A745B4E1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1949" y="6426000"/>
            <a:ext cx="2682851" cy="180000"/>
          </a:xfrm>
        </p:spPr>
        <p:txBody>
          <a:bodyPr/>
          <a:lstStyle/>
          <a:p>
            <a:fld id="{667EC89C-17A0-4E64-A6D2-B825673CEEDF}" type="slidenum">
              <a:rPr lang="en-GB" sz="1000" smtClean="0">
                <a:solidFill>
                  <a:schemeClr val="bg1"/>
                </a:solidFill>
              </a:rPr>
              <a:pPr/>
              <a:t>3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2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19857AA-5F89-499D-A9A3-354CACEE7A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8756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19857AA-5F89-499D-A9A3-354CACEE7A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3CD7AF0-6115-4DE8-A431-74453AD4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Tightening of LTV has effects across the country while restrictions on DTI affect primarily the largest cities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AAF4E-A24A-447B-952E-0ADF26387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4FF8-1B9E-4872-9D9F-C311D9081B65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42071-5528-402D-B7CD-8BE367E0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1" name="Pladsholder til tekst 2">
            <a:extLst>
              <a:ext uri="{FF2B5EF4-FFF2-40B4-BE49-F238E27FC236}">
                <a16:creationId xmlns:a16="http://schemas.microsoft.com/office/drawing/2014/main" id="{754FDB29-6C68-4D0A-AAB6-342D4F435F8B}"/>
              </a:ext>
            </a:extLst>
          </p:cNvPr>
          <p:cNvSpPr txBox="1">
            <a:spLocks/>
          </p:cNvSpPr>
          <p:nvPr/>
        </p:nvSpPr>
        <p:spPr>
          <a:xfrm>
            <a:off x="424800" y="1352550"/>
            <a:ext cx="5580000" cy="72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/>
              <a:t>Tighter regulation on </a:t>
            </a:r>
            <a:r>
              <a:rPr lang="en-GB" sz="1400" b="1" dirty="0">
                <a:solidFill>
                  <a:schemeClr val="bg2"/>
                </a:solidFill>
              </a:rPr>
              <a:t>LTV</a:t>
            </a:r>
            <a:r>
              <a:rPr lang="en-GB" sz="1400" b="1" dirty="0"/>
              <a:t> will affect widely across Danish municipalities…</a:t>
            </a:r>
          </a:p>
        </p:txBody>
      </p:sp>
      <p:sp>
        <p:nvSpPr>
          <p:cNvPr id="23" name="Pladsholder til tekst 2">
            <a:extLst>
              <a:ext uri="{FF2B5EF4-FFF2-40B4-BE49-F238E27FC236}">
                <a16:creationId xmlns:a16="http://schemas.microsoft.com/office/drawing/2014/main" id="{F85C6290-CD08-44EF-8F7C-0A05D77548C8}"/>
              </a:ext>
            </a:extLst>
          </p:cNvPr>
          <p:cNvSpPr txBox="1">
            <a:spLocks/>
          </p:cNvSpPr>
          <p:nvPr/>
        </p:nvSpPr>
        <p:spPr>
          <a:xfrm>
            <a:off x="6291949" y="1352550"/>
            <a:ext cx="5580000" cy="72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/>
              <a:t>… where restrictions on </a:t>
            </a:r>
            <a:r>
              <a:rPr lang="en-GB" sz="1400" b="1" dirty="0">
                <a:solidFill>
                  <a:schemeClr val="bg2"/>
                </a:solidFill>
              </a:rPr>
              <a:t>DTI</a:t>
            </a:r>
            <a:r>
              <a:rPr lang="en-GB" sz="1400" b="1" dirty="0"/>
              <a:t> will mainly affect the capital region and the largest cities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E60C3A0-BC39-40F4-8B48-0CFEF4342BAE}"/>
              </a:ext>
            </a:extLst>
          </p:cNvPr>
          <p:cNvGrpSpPr/>
          <p:nvPr/>
        </p:nvGrpSpPr>
        <p:grpSpPr>
          <a:xfrm>
            <a:off x="1557421" y="1814311"/>
            <a:ext cx="3322704" cy="3880627"/>
            <a:chOff x="314741" y="685140"/>
            <a:chExt cx="2746035" cy="320713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087F9F8-14B6-4710-892D-6942EE5E4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7701" b="6561"/>
            <a:stretch/>
          </p:blipFill>
          <p:spPr>
            <a:xfrm>
              <a:off x="314741" y="685140"/>
              <a:ext cx="2746035" cy="320713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C950B90-310C-4EE5-9308-85C214F7C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9781" t="69833" r="917" b="20028"/>
            <a:stretch/>
          </p:blipFill>
          <p:spPr>
            <a:xfrm>
              <a:off x="2369127" y="1143000"/>
              <a:ext cx="353292" cy="3479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907C1CE-4936-495D-BADA-01D9558CCFE6}"/>
              </a:ext>
            </a:extLst>
          </p:cNvPr>
          <p:cNvGrpSpPr/>
          <p:nvPr/>
        </p:nvGrpSpPr>
        <p:grpSpPr>
          <a:xfrm>
            <a:off x="7420597" y="1814311"/>
            <a:ext cx="3322704" cy="3880627"/>
            <a:chOff x="3573775" y="685141"/>
            <a:chExt cx="2746035" cy="320713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893888F-B4BC-49DF-A128-C07809255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7701" b="6561"/>
            <a:stretch/>
          </p:blipFill>
          <p:spPr>
            <a:xfrm>
              <a:off x="3573775" y="685141"/>
              <a:ext cx="2746035" cy="320713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4F36822-81B5-45A5-8B7B-6CB7007B6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0350" t="69666" r="605" b="20196"/>
            <a:stretch/>
          </p:blipFill>
          <p:spPr>
            <a:xfrm>
              <a:off x="5472843" y="1142999"/>
              <a:ext cx="343508" cy="3479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BA7DDAE1-E26F-4550-A979-990DF0BF63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389" t="17605" r="17697" b="54231"/>
          <a:stretch/>
        </p:blipFill>
        <p:spPr>
          <a:xfrm>
            <a:off x="11233341" y="1992221"/>
            <a:ext cx="181880" cy="1171803"/>
          </a:xfrm>
          <a:prstGeom prst="rect">
            <a:avLst/>
          </a:prstGeom>
        </p:spPr>
      </p:pic>
      <p:sp>
        <p:nvSpPr>
          <p:cNvPr id="25" name="Pladsholder til tekst 2">
            <a:extLst>
              <a:ext uri="{FF2B5EF4-FFF2-40B4-BE49-F238E27FC236}">
                <a16:creationId xmlns:a16="http://schemas.microsoft.com/office/drawing/2014/main" id="{0651108F-3AC6-4809-B2A6-FF54EBC6E38C}"/>
              </a:ext>
            </a:extLst>
          </p:cNvPr>
          <p:cNvSpPr txBox="1">
            <a:spLocks/>
          </p:cNvSpPr>
          <p:nvPr/>
        </p:nvSpPr>
        <p:spPr>
          <a:xfrm>
            <a:off x="1250589" y="5626991"/>
            <a:ext cx="3828362" cy="5388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/>
              <a:t>Effects of tightening </a:t>
            </a:r>
            <a:r>
              <a:rPr lang="en-GB" sz="1200" b="1" dirty="0"/>
              <a:t>LTV</a:t>
            </a:r>
            <a:r>
              <a:rPr lang="en-GB" sz="1200" dirty="0"/>
              <a:t> from 95 to </a:t>
            </a:r>
            <a:r>
              <a:rPr lang="en-GB" sz="1200" b="1" dirty="0">
                <a:solidFill>
                  <a:schemeClr val="bg2"/>
                </a:solidFill>
              </a:rPr>
              <a:t>90 per cent</a:t>
            </a:r>
          </a:p>
        </p:txBody>
      </p:sp>
      <p:sp>
        <p:nvSpPr>
          <p:cNvPr id="26" name="Pladsholder til tekst 2">
            <a:extLst>
              <a:ext uri="{FF2B5EF4-FFF2-40B4-BE49-F238E27FC236}">
                <a16:creationId xmlns:a16="http://schemas.microsoft.com/office/drawing/2014/main" id="{366DF9C2-5B3C-4434-8F5A-4C47FA1ADAE6}"/>
              </a:ext>
            </a:extLst>
          </p:cNvPr>
          <p:cNvSpPr txBox="1">
            <a:spLocks/>
          </p:cNvSpPr>
          <p:nvPr/>
        </p:nvSpPr>
        <p:spPr>
          <a:xfrm>
            <a:off x="7304828" y="5626991"/>
            <a:ext cx="3454182" cy="5388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/>
              <a:t>Effects of restrictions on </a:t>
            </a:r>
            <a:r>
              <a:rPr lang="en-GB" sz="1200" b="1" dirty="0"/>
              <a:t>DTI</a:t>
            </a:r>
            <a:r>
              <a:rPr lang="en-GB" sz="1200" dirty="0"/>
              <a:t> at </a:t>
            </a:r>
            <a:r>
              <a:rPr lang="en-GB" sz="1200" b="1" dirty="0">
                <a:solidFill>
                  <a:schemeClr val="bg2"/>
                </a:solidFill>
              </a:rPr>
              <a:t>350 per cent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D94909AC-DCC0-4BDC-ADE7-A651A087E494}"/>
              </a:ext>
            </a:extLst>
          </p:cNvPr>
          <p:cNvSpPr/>
          <p:nvPr/>
        </p:nvSpPr>
        <p:spPr>
          <a:xfrm rot="5400000">
            <a:off x="10137338" y="5458532"/>
            <a:ext cx="101632" cy="912019"/>
          </a:xfrm>
          <a:prstGeom prst="righ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F3100C6E-E7D6-4434-843C-0F3FF81729B3}"/>
              </a:ext>
            </a:extLst>
          </p:cNvPr>
          <p:cNvSpPr/>
          <p:nvPr/>
        </p:nvSpPr>
        <p:spPr>
          <a:xfrm rot="5400000">
            <a:off x="4439081" y="5495121"/>
            <a:ext cx="101633" cy="838844"/>
          </a:xfrm>
          <a:prstGeom prst="righ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692F55E-FC25-489B-B3C5-DF9B354CBE1A}"/>
              </a:ext>
            </a:extLst>
          </p:cNvPr>
          <p:cNvCxnSpPr>
            <a:cxnSpLocks/>
            <a:stCxn id="28" idx="1"/>
          </p:cNvCxnSpPr>
          <p:nvPr/>
        </p:nvCxnSpPr>
        <p:spPr>
          <a:xfrm rot="16200000" flipH="1">
            <a:off x="5048376" y="5406881"/>
            <a:ext cx="347917" cy="1464874"/>
          </a:xfrm>
          <a:prstGeom prst="bentConnector4">
            <a:avLst>
              <a:gd name="adj1" fmla="val 58861"/>
              <a:gd name="adj2" fmla="val 99851"/>
            </a:avLst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AFEDDDE-5E76-416A-867A-A6455D0A1137}"/>
              </a:ext>
            </a:extLst>
          </p:cNvPr>
          <p:cNvCxnSpPr>
            <a:cxnSpLocks/>
            <a:stCxn id="24" idx="1"/>
          </p:cNvCxnSpPr>
          <p:nvPr/>
        </p:nvCxnSpPr>
        <p:spPr>
          <a:xfrm rot="16200000" flipH="1" flipV="1">
            <a:off x="7987501" y="4112623"/>
            <a:ext cx="347919" cy="4053387"/>
          </a:xfrm>
          <a:prstGeom prst="bentConnector4">
            <a:avLst>
              <a:gd name="adj1" fmla="val 58861"/>
              <a:gd name="adj2" fmla="val 100033"/>
            </a:avLst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ladsholder til tekst 2">
            <a:extLst>
              <a:ext uri="{FF2B5EF4-FFF2-40B4-BE49-F238E27FC236}">
                <a16:creationId xmlns:a16="http://schemas.microsoft.com/office/drawing/2014/main" id="{7086EE9D-773E-4CB4-87B5-FFB4EBBED5D2}"/>
              </a:ext>
            </a:extLst>
          </p:cNvPr>
          <p:cNvSpPr txBox="1">
            <a:spLocks/>
          </p:cNvSpPr>
          <p:nvPr/>
        </p:nvSpPr>
        <p:spPr>
          <a:xfrm>
            <a:off x="5264925" y="6296993"/>
            <a:ext cx="1562289" cy="5388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2000" b="1" dirty="0">
                <a:solidFill>
                  <a:schemeClr val="bg2"/>
                </a:solidFill>
              </a:rPr>
              <a:t>~ 16 </a:t>
            </a:r>
            <a:r>
              <a:rPr lang="en-GB" sz="1000" dirty="0"/>
              <a:t>per cent of households restricted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E91C6B-B697-4FAB-ABF6-3264630C4D5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0383619" y="3965713"/>
            <a:ext cx="483684" cy="33793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0AC8C6C-59B5-44BB-8D2A-A7D40754AA4B}"/>
              </a:ext>
            </a:extLst>
          </p:cNvPr>
          <p:cNvSpPr txBox="1"/>
          <p:nvPr/>
        </p:nvSpPr>
        <p:spPr>
          <a:xfrm>
            <a:off x="10867303" y="3875713"/>
            <a:ext cx="914400" cy="18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000" dirty="0"/>
              <a:t> Copenhagen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2574A00-59D6-4AF2-8492-4C19FA604DEC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8975596" y="3389889"/>
            <a:ext cx="483684" cy="33793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692A836-B5AE-434F-9E62-27BA17434684}"/>
              </a:ext>
            </a:extLst>
          </p:cNvPr>
          <p:cNvSpPr txBox="1"/>
          <p:nvPr/>
        </p:nvSpPr>
        <p:spPr>
          <a:xfrm>
            <a:off x="9459280" y="3299889"/>
            <a:ext cx="914400" cy="18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000" dirty="0"/>
              <a:t> Aarhus</a:t>
            </a:r>
          </a:p>
        </p:txBody>
      </p:sp>
    </p:spTree>
    <p:extLst>
      <p:ext uri="{BB962C8B-B14F-4D97-AF65-F5344CB8AC3E}">
        <p14:creationId xmlns:p14="http://schemas.microsoft.com/office/powerpoint/2010/main" val="19584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4" grpId="0" animBg="1"/>
      <p:bldP spid="28" grpId="0" animBg="1"/>
      <p:bldP spid="61" grpId="0"/>
      <p:bldP spid="10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F061F-0BBE-02F8-7FCA-9202D3B1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99" y="291600"/>
            <a:ext cx="11876053" cy="813600"/>
          </a:xfrm>
        </p:spPr>
        <p:txBody>
          <a:bodyPr/>
          <a:lstStyle/>
          <a:p>
            <a:r>
              <a:rPr lang="en-GB" dirty="0"/>
              <a:t>To study implications of tightened borrower-based measures, we first divide the housing market into 91 segments…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F6996FB-49AC-1F05-8C0F-AD7B69EB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7F02-325E-4F58-84D2-2FF568AF2298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26ABFA-23BE-0209-CAC2-21F6F199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Picture 118">
            <a:extLst>
              <a:ext uri="{FF2B5EF4-FFF2-40B4-BE49-F238E27FC236}">
                <a16:creationId xmlns:a16="http://schemas.microsoft.com/office/drawing/2014/main" id="{90210722-DF93-F33D-B785-8422FA2BF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8" y="2669666"/>
            <a:ext cx="276299" cy="277914"/>
          </a:xfrm>
          <a:prstGeom prst="rect">
            <a:avLst/>
          </a:prstGeom>
        </p:spPr>
      </p:pic>
      <p:grpSp>
        <p:nvGrpSpPr>
          <p:cNvPr id="9" name="Group 119">
            <a:extLst>
              <a:ext uri="{FF2B5EF4-FFF2-40B4-BE49-F238E27FC236}">
                <a16:creationId xmlns:a16="http://schemas.microsoft.com/office/drawing/2014/main" id="{83F396D7-7B50-18C8-AE90-D580E10375BF}"/>
              </a:ext>
            </a:extLst>
          </p:cNvPr>
          <p:cNvGrpSpPr/>
          <p:nvPr/>
        </p:nvGrpSpPr>
        <p:grpSpPr>
          <a:xfrm>
            <a:off x="659634" y="3147539"/>
            <a:ext cx="350820" cy="379690"/>
            <a:chOff x="4100041" y="2000803"/>
            <a:chExt cx="546128" cy="615982"/>
          </a:xfrm>
        </p:grpSpPr>
        <p:pic>
          <p:nvPicPr>
            <p:cNvPr id="10" name="Picture 120">
              <a:extLst>
                <a:ext uri="{FF2B5EF4-FFF2-40B4-BE49-F238E27FC236}">
                  <a16:creationId xmlns:a16="http://schemas.microsoft.com/office/drawing/2014/main" id="{40FF1561-F38D-B206-8275-FDE7BA28A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041" y="2000803"/>
              <a:ext cx="546128" cy="615982"/>
            </a:xfrm>
            <a:prstGeom prst="rect">
              <a:avLst/>
            </a:prstGeom>
          </p:spPr>
        </p:pic>
        <p:pic>
          <p:nvPicPr>
            <p:cNvPr id="11" name="Picture 121">
              <a:extLst>
                <a:ext uri="{FF2B5EF4-FFF2-40B4-BE49-F238E27FC236}">
                  <a16:creationId xmlns:a16="http://schemas.microsoft.com/office/drawing/2014/main" id="{FB3E8861-170A-9D3B-88FA-EB42CA067B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6" t="45678" r="22792" b="8869"/>
            <a:stretch/>
          </p:blipFill>
          <p:spPr>
            <a:xfrm rot="16200000">
              <a:off x="4263117" y="2138412"/>
              <a:ext cx="103294" cy="152530"/>
            </a:xfrm>
            <a:prstGeom prst="rect">
              <a:avLst/>
            </a:prstGeom>
          </p:spPr>
        </p:pic>
        <p:pic>
          <p:nvPicPr>
            <p:cNvPr id="12" name="Picture 122">
              <a:extLst>
                <a:ext uri="{FF2B5EF4-FFF2-40B4-BE49-F238E27FC236}">
                  <a16:creationId xmlns:a16="http://schemas.microsoft.com/office/drawing/2014/main" id="{65BD9D6A-E32E-03A7-6749-DF5A5F650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6" t="45678" r="22792" b="8869"/>
            <a:stretch/>
          </p:blipFill>
          <p:spPr>
            <a:xfrm rot="16200000">
              <a:off x="4263117" y="2261995"/>
              <a:ext cx="103294" cy="152530"/>
            </a:xfrm>
            <a:prstGeom prst="rect">
              <a:avLst/>
            </a:prstGeom>
          </p:spPr>
        </p:pic>
        <p:pic>
          <p:nvPicPr>
            <p:cNvPr id="13" name="Picture 123">
              <a:extLst>
                <a:ext uri="{FF2B5EF4-FFF2-40B4-BE49-F238E27FC236}">
                  <a16:creationId xmlns:a16="http://schemas.microsoft.com/office/drawing/2014/main" id="{BFEBB67B-237B-F996-5155-0792966B9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6" t="45678" r="22792" b="8869"/>
            <a:stretch/>
          </p:blipFill>
          <p:spPr>
            <a:xfrm rot="16200000">
              <a:off x="4263117" y="2375434"/>
              <a:ext cx="103294" cy="152530"/>
            </a:xfrm>
            <a:prstGeom prst="rect">
              <a:avLst/>
            </a:prstGeom>
          </p:spPr>
        </p:pic>
        <p:pic>
          <p:nvPicPr>
            <p:cNvPr id="14" name="Picture 124">
              <a:extLst>
                <a:ext uri="{FF2B5EF4-FFF2-40B4-BE49-F238E27FC236}">
                  <a16:creationId xmlns:a16="http://schemas.microsoft.com/office/drawing/2014/main" id="{C915CF5E-2162-EA32-3EC1-844684FE16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6" t="45678" r="22792" b="8869"/>
            <a:stretch/>
          </p:blipFill>
          <p:spPr>
            <a:xfrm rot="16200000">
              <a:off x="4256474" y="2488873"/>
              <a:ext cx="103294" cy="152530"/>
            </a:xfrm>
            <a:prstGeom prst="rect">
              <a:avLst/>
            </a:prstGeom>
          </p:spPr>
        </p:pic>
        <p:pic>
          <p:nvPicPr>
            <p:cNvPr id="15" name="Picture 125">
              <a:extLst>
                <a:ext uri="{FF2B5EF4-FFF2-40B4-BE49-F238E27FC236}">
                  <a16:creationId xmlns:a16="http://schemas.microsoft.com/office/drawing/2014/main" id="{8CA146D5-B316-2BDF-7471-DB867D7DA9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6" t="45678" r="22792" b="8869"/>
            <a:stretch/>
          </p:blipFill>
          <p:spPr>
            <a:xfrm rot="16200000">
              <a:off x="4390687" y="2261995"/>
              <a:ext cx="103294" cy="152530"/>
            </a:xfrm>
            <a:prstGeom prst="rect">
              <a:avLst/>
            </a:prstGeom>
          </p:spPr>
        </p:pic>
        <p:pic>
          <p:nvPicPr>
            <p:cNvPr id="16" name="Picture 126">
              <a:extLst>
                <a:ext uri="{FF2B5EF4-FFF2-40B4-BE49-F238E27FC236}">
                  <a16:creationId xmlns:a16="http://schemas.microsoft.com/office/drawing/2014/main" id="{5BD8AE92-2054-AE02-9EB8-5551A3E85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6" t="45678" r="22792" b="8869"/>
            <a:stretch/>
          </p:blipFill>
          <p:spPr>
            <a:xfrm rot="16200000">
              <a:off x="4393137" y="2375433"/>
              <a:ext cx="103294" cy="152530"/>
            </a:xfrm>
            <a:prstGeom prst="rect">
              <a:avLst/>
            </a:prstGeom>
          </p:spPr>
        </p:pic>
        <p:pic>
          <p:nvPicPr>
            <p:cNvPr id="17" name="Picture 127">
              <a:extLst>
                <a:ext uri="{FF2B5EF4-FFF2-40B4-BE49-F238E27FC236}">
                  <a16:creationId xmlns:a16="http://schemas.microsoft.com/office/drawing/2014/main" id="{49F0D236-430A-D387-5987-920D7B87D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6" t="45678" r="22792" b="8869"/>
            <a:stretch/>
          </p:blipFill>
          <p:spPr>
            <a:xfrm rot="16200000">
              <a:off x="4388289" y="2488873"/>
              <a:ext cx="103294" cy="152530"/>
            </a:xfrm>
            <a:prstGeom prst="rect">
              <a:avLst/>
            </a:prstGeom>
          </p:spPr>
        </p:pic>
      </p:grpSp>
      <p:grpSp>
        <p:nvGrpSpPr>
          <p:cNvPr id="18" name="Group 128">
            <a:extLst>
              <a:ext uri="{FF2B5EF4-FFF2-40B4-BE49-F238E27FC236}">
                <a16:creationId xmlns:a16="http://schemas.microsoft.com/office/drawing/2014/main" id="{47AB49B1-8B4A-D19E-32D2-3E1BE4645C13}"/>
              </a:ext>
            </a:extLst>
          </p:cNvPr>
          <p:cNvGrpSpPr/>
          <p:nvPr/>
        </p:nvGrpSpPr>
        <p:grpSpPr>
          <a:xfrm>
            <a:off x="649632" y="3782339"/>
            <a:ext cx="331937" cy="328437"/>
            <a:chOff x="4673478" y="3014034"/>
            <a:chExt cx="612268" cy="655186"/>
          </a:xfrm>
        </p:grpSpPr>
        <p:pic>
          <p:nvPicPr>
            <p:cNvPr id="19" name="Picture 129">
              <a:extLst>
                <a:ext uri="{FF2B5EF4-FFF2-40B4-BE49-F238E27FC236}">
                  <a16:creationId xmlns:a16="http://schemas.microsoft.com/office/drawing/2014/main" id="{7F662869-8963-7630-0599-897F22A04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49"/>
            <a:stretch/>
          </p:blipFill>
          <p:spPr>
            <a:xfrm>
              <a:off x="4673478" y="3014034"/>
              <a:ext cx="612268" cy="430721"/>
            </a:xfrm>
            <a:prstGeom prst="rect">
              <a:avLst/>
            </a:prstGeom>
          </p:spPr>
        </p:pic>
        <p:pic>
          <p:nvPicPr>
            <p:cNvPr id="20" name="Picture 130">
              <a:extLst>
                <a:ext uri="{FF2B5EF4-FFF2-40B4-BE49-F238E27FC236}">
                  <a16:creationId xmlns:a16="http://schemas.microsoft.com/office/drawing/2014/main" id="{38658494-321A-31E7-6592-7B3882DA1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4" t="45678" r="22792" b="8869"/>
            <a:stretch/>
          </p:blipFill>
          <p:spPr>
            <a:xfrm>
              <a:off x="4835399" y="3365499"/>
              <a:ext cx="299388" cy="238126"/>
            </a:xfrm>
            <a:prstGeom prst="rect">
              <a:avLst/>
            </a:prstGeom>
          </p:spPr>
        </p:pic>
        <p:pic>
          <p:nvPicPr>
            <p:cNvPr id="21" name="Picture 131">
              <a:extLst>
                <a:ext uri="{FF2B5EF4-FFF2-40B4-BE49-F238E27FC236}">
                  <a16:creationId xmlns:a16="http://schemas.microsoft.com/office/drawing/2014/main" id="{E8347C5D-A87F-50E1-A1E8-B07D1F7ECF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83"/>
            <a:stretch/>
          </p:blipFill>
          <p:spPr>
            <a:xfrm>
              <a:off x="4673478" y="3365499"/>
              <a:ext cx="612268" cy="303721"/>
            </a:xfrm>
            <a:prstGeom prst="rect">
              <a:avLst/>
            </a:prstGeom>
          </p:spPr>
        </p:pic>
        <p:pic>
          <p:nvPicPr>
            <p:cNvPr id="22" name="Picture 132">
              <a:extLst>
                <a:ext uri="{FF2B5EF4-FFF2-40B4-BE49-F238E27FC236}">
                  <a16:creationId xmlns:a16="http://schemas.microsoft.com/office/drawing/2014/main" id="{67877E5E-DB51-436F-B7BF-72D5705F8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4" t="45678" r="48554" b="35231"/>
            <a:stretch/>
          </p:blipFill>
          <p:spPr>
            <a:xfrm>
              <a:off x="4998660" y="3229396"/>
              <a:ext cx="149694" cy="100013"/>
            </a:xfrm>
            <a:prstGeom prst="rect">
              <a:avLst/>
            </a:prstGeom>
          </p:spPr>
        </p:pic>
        <p:pic>
          <p:nvPicPr>
            <p:cNvPr id="23" name="Picture 133">
              <a:extLst>
                <a:ext uri="{FF2B5EF4-FFF2-40B4-BE49-F238E27FC236}">
                  <a16:creationId xmlns:a16="http://schemas.microsoft.com/office/drawing/2014/main" id="{5A0A7974-CF04-92C6-24CB-64DD0D88E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4" t="45678" r="48554" b="35231"/>
            <a:stretch/>
          </p:blipFill>
          <p:spPr>
            <a:xfrm>
              <a:off x="4835399" y="3229396"/>
              <a:ext cx="149694" cy="100013"/>
            </a:xfrm>
            <a:prstGeom prst="rect">
              <a:avLst/>
            </a:prstGeom>
          </p:spPr>
        </p:pic>
      </p:grpSp>
      <p:sp>
        <p:nvSpPr>
          <p:cNvPr id="24" name="TextBox 134">
            <a:extLst>
              <a:ext uri="{FF2B5EF4-FFF2-40B4-BE49-F238E27FC236}">
                <a16:creationId xmlns:a16="http://schemas.microsoft.com/office/drawing/2014/main" id="{1CB180FA-E1EA-9F93-5E2C-EAD28AAA2C32}"/>
              </a:ext>
            </a:extLst>
          </p:cNvPr>
          <p:cNvSpPr txBox="1"/>
          <p:nvPr/>
        </p:nvSpPr>
        <p:spPr>
          <a:xfrm>
            <a:off x="1083871" y="2779413"/>
            <a:ext cx="1261546" cy="2111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000" dirty="0"/>
              <a:t>Small apartments</a:t>
            </a:r>
          </a:p>
        </p:txBody>
      </p:sp>
      <p:sp>
        <p:nvSpPr>
          <p:cNvPr id="25" name="TextBox 135">
            <a:extLst>
              <a:ext uri="{FF2B5EF4-FFF2-40B4-BE49-F238E27FC236}">
                <a16:creationId xmlns:a16="http://schemas.microsoft.com/office/drawing/2014/main" id="{17D2AAFB-46E1-6D41-6EEE-AFA758BDCCDD}"/>
              </a:ext>
            </a:extLst>
          </p:cNvPr>
          <p:cNvSpPr txBox="1"/>
          <p:nvPr/>
        </p:nvSpPr>
        <p:spPr>
          <a:xfrm>
            <a:off x="1083871" y="3366162"/>
            <a:ext cx="1261546" cy="2111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000" dirty="0"/>
              <a:t>Large apartments</a:t>
            </a:r>
          </a:p>
        </p:txBody>
      </p:sp>
      <p:sp>
        <p:nvSpPr>
          <p:cNvPr id="26" name="TextBox 138">
            <a:extLst>
              <a:ext uri="{FF2B5EF4-FFF2-40B4-BE49-F238E27FC236}">
                <a16:creationId xmlns:a16="http://schemas.microsoft.com/office/drawing/2014/main" id="{FEFC3BE6-60CD-B7B8-A182-8574BF917B6A}"/>
              </a:ext>
            </a:extLst>
          </p:cNvPr>
          <p:cNvSpPr txBox="1"/>
          <p:nvPr/>
        </p:nvSpPr>
        <p:spPr>
          <a:xfrm>
            <a:off x="1083871" y="3810797"/>
            <a:ext cx="1261546" cy="2111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000" dirty="0"/>
              <a:t>Large single-family </a:t>
            </a:r>
          </a:p>
          <a:p>
            <a:r>
              <a:rPr lang="en-GB" sz="1000" dirty="0"/>
              <a:t>homes (villas)</a:t>
            </a:r>
          </a:p>
        </p:txBody>
      </p:sp>
      <p:sp>
        <p:nvSpPr>
          <p:cNvPr id="33" name="TextBox 138">
            <a:extLst>
              <a:ext uri="{FF2B5EF4-FFF2-40B4-BE49-F238E27FC236}">
                <a16:creationId xmlns:a16="http://schemas.microsoft.com/office/drawing/2014/main" id="{6B8C8416-955B-42EE-29BB-8848762BDB8E}"/>
              </a:ext>
            </a:extLst>
          </p:cNvPr>
          <p:cNvSpPr txBox="1"/>
          <p:nvPr/>
        </p:nvSpPr>
        <p:spPr>
          <a:xfrm>
            <a:off x="1083871" y="4342188"/>
            <a:ext cx="1261546" cy="2111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000" dirty="0"/>
              <a:t>Small single-family </a:t>
            </a:r>
          </a:p>
          <a:p>
            <a:r>
              <a:rPr lang="en-GB" sz="1000" dirty="0"/>
              <a:t>homes (villas)</a:t>
            </a:r>
          </a:p>
        </p:txBody>
      </p:sp>
      <p:grpSp>
        <p:nvGrpSpPr>
          <p:cNvPr id="34" name="Group 128">
            <a:extLst>
              <a:ext uri="{FF2B5EF4-FFF2-40B4-BE49-F238E27FC236}">
                <a16:creationId xmlns:a16="http://schemas.microsoft.com/office/drawing/2014/main" id="{EEC7A3A4-E533-CBF0-E020-DBF5B245B925}"/>
              </a:ext>
            </a:extLst>
          </p:cNvPr>
          <p:cNvGrpSpPr/>
          <p:nvPr/>
        </p:nvGrpSpPr>
        <p:grpSpPr>
          <a:xfrm>
            <a:off x="791962" y="4882043"/>
            <a:ext cx="221513" cy="219178"/>
            <a:chOff x="4673478" y="3014034"/>
            <a:chExt cx="612268" cy="655186"/>
          </a:xfrm>
        </p:grpSpPr>
        <p:pic>
          <p:nvPicPr>
            <p:cNvPr id="35" name="Picture 129">
              <a:extLst>
                <a:ext uri="{FF2B5EF4-FFF2-40B4-BE49-F238E27FC236}">
                  <a16:creationId xmlns:a16="http://schemas.microsoft.com/office/drawing/2014/main" id="{576CFCE7-8B72-699A-7318-6786E6CD9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49"/>
            <a:stretch/>
          </p:blipFill>
          <p:spPr>
            <a:xfrm>
              <a:off x="4673478" y="3014034"/>
              <a:ext cx="612268" cy="430721"/>
            </a:xfrm>
            <a:prstGeom prst="rect">
              <a:avLst/>
            </a:prstGeom>
          </p:spPr>
        </p:pic>
        <p:pic>
          <p:nvPicPr>
            <p:cNvPr id="36" name="Picture 130">
              <a:extLst>
                <a:ext uri="{FF2B5EF4-FFF2-40B4-BE49-F238E27FC236}">
                  <a16:creationId xmlns:a16="http://schemas.microsoft.com/office/drawing/2014/main" id="{134728ED-82AA-8F88-1DC4-BC31777ECB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4" t="45678" r="22792" b="8869"/>
            <a:stretch/>
          </p:blipFill>
          <p:spPr>
            <a:xfrm>
              <a:off x="4835399" y="3365499"/>
              <a:ext cx="299388" cy="238126"/>
            </a:xfrm>
            <a:prstGeom prst="rect">
              <a:avLst/>
            </a:prstGeom>
          </p:spPr>
        </p:pic>
        <p:pic>
          <p:nvPicPr>
            <p:cNvPr id="37" name="Picture 131">
              <a:extLst>
                <a:ext uri="{FF2B5EF4-FFF2-40B4-BE49-F238E27FC236}">
                  <a16:creationId xmlns:a16="http://schemas.microsoft.com/office/drawing/2014/main" id="{A92BF16B-49F1-0309-D0F9-CD9B86F06F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83"/>
            <a:stretch/>
          </p:blipFill>
          <p:spPr>
            <a:xfrm>
              <a:off x="4673478" y="3365499"/>
              <a:ext cx="612268" cy="303721"/>
            </a:xfrm>
            <a:prstGeom prst="rect">
              <a:avLst/>
            </a:prstGeom>
          </p:spPr>
        </p:pic>
        <p:pic>
          <p:nvPicPr>
            <p:cNvPr id="38" name="Picture 132">
              <a:extLst>
                <a:ext uri="{FF2B5EF4-FFF2-40B4-BE49-F238E27FC236}">
                  <a16:creationId xmlns:a16="http://schemas.microsoft.com/office/drawing/2014/main" id="{91F3D820-7CFB-120F-2269-B1D2B6356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4" t="45678" r="48554" b="35231"/>
            <a:stretch/>
          </p:blipFill>
          <p:spPr>
            <a:xfrm>
              <a:off x="4998660" y="3229396"/>
              <a:ext cx="149694" cy="100013"/>
            </a:xfrm>
            <a:prstGeom prst="rect">
              <a:avLst/>
            </a:prstGeom>
          </p:spPr>
        </p:pic>
        <p:pic>
          <p:nvPicPr>
            <p:cNvPr id="39" name="Picture 133">
              <a:extLst>
                <a:ext uri="{FF2B5EF4-FFF2-40B4-BE49-F238E27FC236}">
                  <a16:creationId xmlns:a16="http://schemas.microsoft.com/office/drawing/2014/main" id="{34B9211E-5A74-D1B6-380F-F0B269C0D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4" t="45678" r="48554" b="35231"/>
            <a:stretch/>
          </p:blipFill>
          <p:spPr>
            <a:xfrm>
              <a:off x="4835399" y="3229396"/>
              <a:ext cx="149694" cy="100013"/>
            </a:xfrm>
            <a:prstGeom prst="rect">
              <a:avLst/>
            </a:prstGeom>
          </p:spPr>
        </p:pic>
      </p:grpSp>
      <p:sp>
        <p:nvSpPr>
          <p:cNvPr id="40" name="TextBox 138">
            <a:extLst>
              <a:ext uri="{FF2B5EF4-FFF2-40B4-BE49-F238E27FC236}">
                <a16:creationId xmlns:a16="http://schemas.microsoft.com/office/drawing/2014/main" id="{962D7860-D049-294B-3BAD-F5816B7F2BEC}"/>
              </a:ext>
            </a:extLst>
          </p:cNvPr>
          <p:cNvSpPr txBox="1"/>
          <p:nvPr/>
        </p:nvSpPr>
        <p:spPr>
          <a:xfrm>
            <a:off x="1084830" y="4801241"/>
            <a:ext cx="1261546" cy="2111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sz="1000" dirty="0"/>
              <a:t>Terraced </a:t>
            </a:r>
            <a:br>
              <a:rPr lang="en-GB" sz="1000" dirty="0"/>
            </a:br>
            <a:r>
              <a:rPr lang="en-GB" sz="1000" dirty="0"/>
              <a:t>houses</a:t>
            </a:r>
          </a:p>
        </p:txBody>
      </p:sp>
      <p:grpSp>
        <p:nvGrpSpPr>
          <p:cNvPr id="47" name="Group 128">
            <a:extLst>
              <a:ext uri="{FF2B5EF4-FFF2-40B4-BE49-F238E27FC236}">
                <a16:creationId xmlns:a16="http://schemas.microsoft.com/office/drawing/2014/main" id="{9E666406-4E38-B1B6-CED1-CCC42CF2C4C4}"/>
              </a:ext>
            </a:extLst>
          </p:cNvPr>
          <p:cNvGrpSpPr/>
          <p:nvPr/>
        </p:nvGrpSpPr>
        <p:grpSpPr>
          <a:xfrm>
            <a:off x="626295" y="4882043"/>
            <a:ext cx="243665" cy="219178"/>
            <a:chOff x="4673478" y="3014034"/>
            <a:chExt cx="612268" cy="655186"/>
          </a:xfrm>
        </p:grpSpPr>
        <p:pic>
          <p:nvPicPr>
            <p:cNvPr id="48" name="Picture 129">
              <a:extLst>
                <a:ext uri="{FF2B5EF4-FFF2-40B4-BE49-F238E27FC236}">
                  <a16:creationId xmlns:a16="http://schemas.microsoft.com/office/drawing/2014/main" id="{52C8E8A7-AB43-6E2A-94E5-2B184EDC42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49"/>
            <a:stretch/>
          </p:blipFill>
          <p:spPr>
            <a:xfrm>
              <a:off x="4673478" y="3014034"/>
              <a:ext cx="612268" cy="430721"/>
            </a:xfrm>
            <a:prstGeom prst="rect">
              <a:avLst/>
            </a:prstGeom>
          </p:spPr>
        </p:pic>
        <p:pic>
          <p:nvPicPr>
            <p:cNvPr id="49" name="Picture 130">
              <a:extLst>
                <a:ext uri="{FF2B5EF4-FFF2-40B4-BE49-F238E27FC236}">
                  <a16:creationId xmlns:a16="http://schemas.microsoft.com/office/drawing/2014/main" id="{2264D33F-0D47-3A00-1EEB-584175B7FA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4" t="45678" r="22792" b="8869"/>
            <a:stretch/>
          </p:blipFill>
          <p:spPr>
            <a:xfrm>
              <a:off x="4835399" y="3365499"/>
              <a:ext cx="299388" cy="238126"/>
            </a:xfrm>
            <a:prstGeom prst="rect">
              <a:avLst/>
            </a:prstGeom>
          </p:spPr>
        </p:pic>
        <p:pic>
          <p:nvPicPr>
            <p:cNvPr id="50" name="Picture 131">
              <a:extLst>
                <a:ext uri="{FF2B5EF4-FFF2-40B4-BE49-F238E27FC236}">
                  <a16:creationId xmlns:a16="http://schemas.microsoft.com/office/drawing/2014/main" id="{3003FC01-99EC-BB33-1CA3-D2B501DD9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83"/>
            <a:stretch/>
          </p:blipFill>
          <p:spPr>
            <a:xfrm>
              <a:off x="4673478" y="3365499"/>
              <a:ext cx="612268" cy="303721"/>
            </a:xfrm>
            <a:prstGeom prst="rect">
              <a:avLst/>
            </a:prstGeom>
          </p:spPr>
        </p:pic>
        <p:pic>
          <p:nvPicPr>
            <p:cNvPr id="51" name="Picture 132">
              <a:extLst>
                <a:ext uri="{FF2B5EF4-FFF2-40B4-BE49-F238E27FC236}">
                  <a16:creationId xmlns:a16="http://schemas.microsoft.com/office/drawing/2014/main" id="{0F38BAB1-411A-DCEC-4FFC-D46B1797A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4" t="45678" r="48554" b="35231"/>
            <a:stretch/>
          </p:blipFill>
          <p:spPr>
            <a:xfrm>
              <a:off x="4998660" y="3229396"/>
              <a:ext cx="149694" cy="100013"/>
            </a:xfrm>
            <a:prstGeom prst="rect">
              <a:avLst/>
            </a:prstGeom>
          </p:spPr>
        </p:pic>
        <p:pic>
          <p:nvPicPr>
            <p:cNvPr id="52" name="Picture 133">
              <a:extLst>
                <a:ext uri="{FF2B5EF4-FFF2-40B4-BE49-F238E27FC236}">
                  <a16:creationId xmlns:a16="http://schemas.microsoft.com/office/drawing/2014/main" id="{3A01BFF9-ADC3-5F2B-C129-6D65CE574F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4" t="45678" r="48554" b="35231"/>
            <a:stretch/>
          </p:blipFill>
          <p:spPr>
            <a:xfrm>
              <a:off x="4835399" y="3229396"/>
              <a:ext cx="149694" cy="100013"/>
            </a:xfrm>
            <a:prstGeom prst="rect">
              <a:avLst/>
            </a:prstGeom>
          </p:spPr>
        </p:pic>
      </p:grpSp>
      <p:sp>
        <p:nvSpPr>
          <p:cNvPr id="54" name="Rectangle 54">
            <a:extLst>
              <a:ext uri="{FF2B5EF4-FFF2-40B4-BE49-F238E27FC236}">
                <a16:creationId xmlns:a16="http://schemas.microsoft.com/office/drawing/2014/main" id="{0C9FA1E9-79BD-0571-6367-37DF46FB6A6C}"/>
              </a:ext>
            </a:extLst>
          </p:cNvPr>
          <p:cNvSpPr/>
          <p:nvPr/>
        </p:nvSpPr>
        <p:spPr>
          <a:xfrm>
            <a:off x="555934" y="1927722"/>
            <a:ext cx="1880980" cy="4052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5 House types</a:t>
            </a:r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4167347F-FC5F-7CC3-3C99-E8021D173ADA}"/>
              </a:ext>
            </a:extLst>
          </p:cNvPr>
          <p:cNvSpPr/>
          <p:nvPr/>
        </p:nvSpPr>
        <p:spPr>
          <a:xfrm>
            <a:off x="3385970" y="1927350"/>
            <a:ext cx="3101916" cy="4052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30 Geographic splits</a:t>
            </a:r>
          </a:p>
        </p:txBody>
      </p:sp>
      <p:sp>
        <p:nvSpPr>
          <p:cNvPr id="56" name="Rectangle 51">
            <a:extLst>
              <a:ext uri="{FF2B5EF4-FFF2-40B4-BE49-F238E27FC236}">
                <a16:creationId xmlns:a16="http://schemas.microsoft.com/office/drawing/2014/main" id="{B1DD8B7B-5C33-B718-160D-3D19B4DF7C55}"/>
              </a:ext>
            </a:extLst>
          </p:cNvPr>
          <p:cNvSpPr/>
          <p:nvPr/>
        </p:nvSpPr>
        <p:spPr>
          <a:xfrm>
            <a:off x="3877168" y="2559259"/>
            <a:ext cx="2119519" cy="4987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5 regions in Denmark</a:t>
            </a:r>
          </a:p>
        </p:txBody>
      </p:sp>
      <p:sp>
        <p:nvSpPr>
          <p:cNvPr id="57" name="Rectangle 52">
            <a:extLst>
              <a:ext uri="{FF2B5EF4-FFF2-40B4-BE49-F238E27FC236}">
                <a16:creationId xmlns:a16="http://schemas.microsoft.com/office/drawing/2014/main" id="{D2DF0A36-ECA6-596E-4764-1469CC9A25B8}"/>
              </a:ext>
            </a:extLst>
          </p:cNvPr>
          <p:cNvSpPr/>
          <p:nvPr/>
        </p:nvSpPr>
        <p:spPr>
          <a:xfrm>
            <a:off x="3877168" y="3602362"/>
            <a:ext cx="2119519" cy="4987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3 types of municipality: Urban, suburban, rural</a:t>
            </a:r>
          </a:p>
        </p:txBody>
      </p:sp>
      <p:sp>
        <p:nvSpPr>
          <p:cNvPr id="58" name="Rectangle 63">
            <a:extLst>
              <a:ext uri="{FF2B5EF4-FFF2-40B4-BE49-F238E27FC236}">
                <a16:creationId xmlns:a16="http://schemas.microsoft.com/office/drawing/2014/main" id="{C675CFD8-2A89-994E-8AFB-1E0270557B3E}"/>
              </a:ext>
            </a:extLst>
          </p:cNvPr>
          <p:cNvSpPr/>
          <p:nvPr/>
        </p:nvSpPr>
        <p:spPr>
          <a:xfrm>
            <a:off x="3877168" y="4613746"/>
            <a:ext cx="2119519" cy="4987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2 zone types: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City or countryside</a:t>
            </a:r>
          </a:p>
        </p:txBody>
      </p:sp>
      <p:sp>
        <p:nvSpPr>
          <p:cNvPr id="59" name="TextBox 7">
            <a:extLst>
              <a:ext uri="{FF2B5EF4-FFF2-40B4-BE49-F238E27FC236}">
                <a16:creationId xmlns:a16="http://schemas.microsoft.com/office/drawing/2014/main" id="{81EEF997-7F90-81D4-6E16-1C645114541E}"/>
              </a:ext>
            </a:extLst>
          </p:cNvPr>
          <p:cNvSpPr txBox="1"/>
          <p:nvPr/>
        </p:nvSpPr>
        <p:spPr>
          <a:xfrm>
            <a:off x="2696576" y="3601257"/>
            <a:ext cx="698972" cy="9105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GB" sz="3000" b="1" dirty="0"/>
              <a:t>x</a:t>
            </a:r>
            <a:endParaRPr lang="en-GB" sz="3000" b="1" dirty="0">
              <a:solidFill>
                <a:schemeClr val="bg2"/>
              </a:solidFill>
            </a:endParaRPr>
          </a:p>
        </p:txBody>
      </p:sp>
      <p:sp>
        <p:nvSpPr>
          <p:cNvPr id="60" name="TextBox 7">
            <a:extLst>
              <a:ext uri="{FF2B5EF4-FFF2-40B4-BE49-F238E27FC236}">
                <a16:creationId xmlns:a16="http://schemas.microsoft.com/office/drawing/2014/main" id="{892CF79E-284B-DD15-A250-5B38AD93B38F}"/>
              </a:ext>
            </a:extLst>
          </p:cNvPr>
          <p:cNvSpPr txBox="1"/>
          <p:nvPr/>
        </p:nvSpPr>
        <p:spPr>
          <a:xfrm>
            <a:off x="4587442" y="2919515"/>
            <a:ext cx="698972" cy="9105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GB" sz="3000" b="1" dirty="0"/>
              <a:t>x</a:t>
            </a:r>
            <a:endParaRPr lang="en-GB" sz="3000" b="1" dirty="0">
              <a:solidFill>
                <a:schemeClr val="bg2"/>
              </a:solidFill>
            </a:endParaRPr>
          </a:p>
        </p:txBody>
      </p:sp>
      <p:sp>
        <p:nvSpPr>
          <p:cNvPr id="61" name="TextBox 7">
            <a:extLst>
              <a:ext uri="{FF2B5EF4-FFF2-40B4-BE49-F238E27FC236}">
                <a16:creationId xmlns:a16="http://schemas.microsoft.com/office/drawing/2014/main" id="{05E601CB-031D-EC26-B50E-54549E6F5E6A}"/>
              </a:ext>
            </a:extLst>
          </p:cNvPr>
          <p:cNvSpPr txBox="1"/>
          <p:nvPr/>
        </p:nvSpPr>
        <p:spPr>
          <a:xfrm>
            <a:off x="4577927" y="4116606"/>
            <a:ext cx="698972" cy="9105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GB" sz="3000" b="1" dirty="0"/>
              <a:t>x</a:t>
            </a:r>
            <a:endParaRPr lang="en-GB" sz="3000" b="1" dirty="0">
              <a:solidFill>
                <a:schemeClr val="bg2"/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523FCDCF-C230-11EB-3905-8F1BA32DC8A3}"/>
              </a:ext>
            </a:extLst>
          </p:cNvPr>
          <p:cNvSpPr/>
          <p:nvPr/>
        </p:nvSpPr>
        <p:spPr>
          <a:xfrm>
            <a:off x="8040830" y="2167350"/>
            <a:ext cx="3096582" cy="3096582"/>
          </a:xfrm>
          <a:prstGeom prst="ellipse">
            <a:avLst/>
          </a:prstGeom>
          <a:solidFill>
            <a:schemeClr val="tx1">
              <a:alpha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100" dirty="0"/>
              <a:t>91</a:t>
            </a:r>
          </a:p>
          <a:p>
            <a:pPr algn="ctr"/>
            <a:r>
              <a:rPr lang="en-GB" sz="1400" dirty="0"/>
              <a:t>Segments with +100 transactions in 2017 and 2018</a:t>
            </a:r>
          </a:p>
        </p:txBody>
      </p:sp>
      <p:cxnSp>
        <p:nvCxnSpPr>
          <p:cNvPr id="71" name="Lige forbindelse 70">
            <a:extLst>
              <a:ext uri="{FF2B5EF4-FFF2-40B4-BE49-F238E27FC236}">
                <a16:creationId xmlns:a16="http://schemas.microsoft.com/office/drawing/2014/main" id="{55393433-823A-430B-9B5A-AAE16FB6EB50}"/>
              </a:ext>
            </a:extLst>
          </p:cNvPr>
          <p:cNvCxnSpPr/>
          <p:nvPr/>
        </p:nvCxnSpPr>
        <p:spPr>
          <a:xfrm>
            <a:off x="6913515" y="1927350"/>
            <a:ext cx="0" cy="376225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lipse 72">
            <a:extLst>
              <a:ext uri="{FF2B5EF4-FFF2-40B4-BE49-F238E27FC236}">
                <a16:creationId xmlns:a16="http://schemas.microsoft.com/office/drawing/2014/main" id="{69ED6E5D-E630-D672-CBD7-E63DDA1CB769}"/>
              </a:ext>
            </a:extLst>
          </p:cNvPr>
          <p:cNvSpPr/>
          <p:nvPr/>
        </p:nvSpPr>
        <p:spPr>
          <a:xfrm>
            <a:off x="6588870" y="3380676"/>
            <a:ext cx="643382" cy="643382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>
                <a:sym typeface="Wingdings" panose="05000000000000000000" pitchFamily="2" charset="2"/>
              </a:rPr>
              <a:t>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930F6-6CD1-5031-BA28-FF5146ACC6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71" y="4387000"/>
            <a:ext cx="252806" cy="22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8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872D-8E63-459A-BA6A-68689895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 then we define a model to predict household preferences for each segment…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38CA9C-9FA2-4D04-8C6F-9A80F8ED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DD5B-E4EA-477C-A3A0-1C6F71F5AB01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E5489-0137-4AEF-9214-6E4E74AB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42444D3-FD6A-D422-BC4C-11290FDD19EB}"/>
              </a:ext>
            </a:extLst>
          </p:cNvPr>
          <p:cNvSpPr/>
          <p:nvPr/>
        </p:nvSpPr>
        <p:spPr>
          <a:xfrm>
            <a:off x="5186203" y="2353233"/>
            <a:ext cx="1785824" cy="1181518"/>
          </a:xfrm>
          <a:prstGeom prst="rightArrow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dirty="0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9FD7BC69-5B15-6265-5AE2-C62A2DA6C745}"/>
              </a:ext>
            </a:extLst>
          </p:cNvPr>
          <p:cNvSpPr/>
          <p:nvPr/>
        </p:nvSpPr>
        <p:spPr>
          <a:xfrm rot="-5400000">
            <a:off x="5977570" y="-1046203"/>
            <a:ext cx="287345" cy="11287115"/>
          </a:xfrm>
          <a:prstGeom prst="leftBrace">
            <a:avLst>
              <a:gd name="adj1" fmla="val 88090"/>
              <a:gd name="adj2" fmla="val 5000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00A5A8-2177-46F8-9902-A1A134B89C6F}"/>
              </a:ext>
            </a:extLst>
          </p:cNvPr>
          <p:cNvGrpSpPr/>
          <p:nvPr/>
        </p:nvGrpSpPr>
        <p:grpSpPr>
          <a:xfrm>
            <a:off x="477685" y="1361137"/>
            <a:ext cx="4386800" cy="3004675"/>
            <a:chOff x="477685" y="1708287"/>
            <a:chExt cx="2682851" cy="435291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1ADEB81-7716-4EC5-8A11-47C58D4F308C}"/>
                </a:ext>
              </a:extLst>
            </p:cNvPr>
            <p:cNvSpPr/>
            <p:nvPr/>
          </p:nvSpPr>
          <p:spPr>
            <a:xfrm>
              <a:off x="477685" y="1881087"/>
              <a:ext cx="2682851" cy="4180114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000" dirty="0" err="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D1D4682-4057-4257-A577-31F12AA163A5}"/>
                </a:ext>
              </a:extLst>
            </p:cNvPr>
            <p:cNvSpPr/>
            <p:nvPr/>
          </p:nvSpPr>
          <p:spPr>
            <a:xfrm>
              <a:off x="999242" y="1708287"/>
              <a:ext cx="1724359" cy="3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</a:rPr>
                <a:t>Input variables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1A0110-C68D-41AE-BC2B-390805312E5C}"/>
                </a:ext>
              </a:extLst>
            </p:cNvPr>
            <p:cNvSpPr/>
            <p:nvPr/>
          </p:nvSpPr>
          <p:spPr>
            <a:xfrm>
              <a:off x="573741" y="1983192"/>
              <a:ext cx="2492188" cy="397586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>
                <a:spcBef>
                  <a:spcPts val="1800"/>
                </a:spcBef>
              </a:pPr>
              <a:r>
                <a:rPr lang="en-GB" sz="1200" dirty="0">
                  <a:solidFill>
                    <a:schemeClr val="accent6"/>
                  </a:solidFill>
                </a:rPr>
                <a:t>Education</a:t>
              </a:r>
            </a:p>
            <a:p>
              <a:pPr>
                <a:spcBef>
                  <a:spcPts val="1800"/>
                </a:spcBef>
              </a:pPr>
              <a:r>
                <a:rPr lang="en-GB" sz="1200" dirty="0">
                  <a:solidFill>
                    <a:schemeClr val="accent6"/>
                  </a:solidFill>
                </a:rPr>
                <a:t>Job description at t-1</a:t>
              </a:r>
            </a:p>
            <a:p>
              <a:pPr>
                <a:spcBef>
                  <a:spcPts val="1800"/>
                </a:spcBef>
              </a:pPr>
              <a:r>
                <a:rPr lang="en-GB" sz="1200" dirty="0">
                  <a:solidFill>
                    <a:schemeClr val="accent6"/>
                  </a:solidFill>
                </a:rPr>
                <a:t>Workplace coordinates at t-1</a:t>
              </a:r>
            </a:p>
            <a:p>
              <a:pPr>
                <a:spcBef>
                  <a:spcPts val="1800"/>
                </a:spcBef>
              </a:pPr>
              <a:r>
                <a:rPr lang="en-GB" sz="1200" dirty="0">
                  <a:solidFill>
                    <a:schemeClr val="accent6"/>
                  </a:solidFill>
                </a:rPr>
                <a:t>Municipality coordinates at t-1</a:t>
              </a:r>
            </a:p>
            <a:p>
              <a:pPr>
                <a:spcBef>
                  <a:spcPts val="1800"/>
                </a:spcBef>
              </a:pPr>
              <a:r>
                <a:rPr lang="en-GB" sz="1200" dirty="0">
                  <a:solidFill>
                    <a:schemeClr val="accent6"/>
                  </a:solidFill>
                </a:rPr>
                <a:t>Family characteristics (size, children, age)</a:t>
              </a:r>
            </a:p>
            <a:p>
              <a:pPr>
                <a:spcBef>
                  <a:spcPts val="1800"/>
                </a:spcBef>
              </a:pPr>
              <a:r>
                <a:rPr lang="en-GB" sz="1200" dirty="0">
                  <a:solidFill>
                    <a:schemeClr val="accent6"/>
                  </a:solidFill>
                </a:rPr>
                <a:t>Financial information (income, wealth) at t-1</a:t>
              </a:r>
            </a:p>
            <a:p>
              <a:pPr>
                <a:spcBef>
                  <a:spcPts val="1800"/>
                </a:spcBef>
              </a:pPr>
              <a:r>
                <a:rPr lang="en-GB" sz="1200" dirty="0">
                  <a:solidFill>
                    <a:schemeClr val="accent6"/>
                  </a:solidFill>
                </a:rPr>
                <a:t>Segment of previous housing unit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35AA82-9F5C-4EB5-83D8-0EDA08CEA481}"/>
              </a:ext>
            </a:extLst>
          </p:cNvPr>
          <p:cNvGrpSpPr/>
          <p:nvPr/>
        </p:nvGrpSpPr>
        <p:grpSpPr>
          <a:xfrm>
            <a:off x="7329248" y="1343001"/>
            <a:ext cx="4386800" cy="3003743"/>
            <a:chOff x="477685" y="1709637"/>
            <a:chExt cx="2682851" cy="435156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3A027D-0495-4C8E-8A89-577DFC46F374}"/>
                </a:ext>
              </a:extLst>
            </p:cNvPr>
            <p:cNvSpPr/>
            <p:nvPr/>
          </p:nvSpPr>
          <p:spPr>
            <a:xfrm>
              <a:off x="477685" y="1881087"/>
              <a:ext cx="2682851" cy="4180114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000" dirty="0" err="1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28BC013-B8B9-439A-9543-66AD5E85FE0C}"/>
                </a:ext>
              </a:extLst>
            </p:cNvPr>
            <p:cNvSpPr/>
            <p:nvPr/>
          </p:nvSpPr>
          <p:spPr>
            <a:xfrm>
              <a:off x="985372" y="1709637"/>
              <a:ext cx="1724359" cy="3714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</a:rPr>
                <a:t>Target variable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3848788-AD87-410C-91E5-C283B6010614}"/>
              </a:ext>
            </a:extLst>
          </p:cNvPr>
          <p:cNvSpPr/>
          <p:nvPr/>
        </p:nvSpPr>
        <p:spPr>
          <a:xfrm>
            <a:off x="8043691" y="1910018"/>
            <a:ext cx="3050926" cy="79968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/>
              <a:t>Segment actually bought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49D744D-B917-450D-B3BB-43ED57893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863426"/>
              </p:ext>
            </p:extLst>
          </p:nvPr>
        </p:nvGraphicFramePr>
        <p:xfrm>
          <a:off x="1616067" y="4881000"/>
          <a:ext cx="901035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306">
                  <a:extLst>
                    <a:ext uri="{9D8B030D-6E8A-4147-A177-3AD203B41FA5}">
                      <a16:colId xmlns:a16="http://schemas.microsoft.com/office/drawing/2014/main" val="3024366935"/>
                    </a:ext>
                  </a:extLst>
                </a:gridCol>
                <a:gridCol w="2264152">
                  <a:extLst>
                    <a:ext uri="{9D8B030D-6E8A-4147-A177-3AD203B41FA5}">
                      <a16:colId xmlns:a16="http://schemas.microsoft.com/office/drawing/2014/main" val="1597995717"/>
                    </a:ext>
                  </a:extLst>
                </a:gridCol>
                <a:gridCol w="2257423">
                  <a:extLst>
                    <a:ext uri="{9D8B030D-6E8A-4147-A177-3AD203B41FA5}">
                      <a16:colId xmlns:a16="http://schemas.microsoft.com/office/drawing/2014/main" val="3317356971"/>
                    </a:ext>
                  </a:extLst>
                </a:gridCol>
                <a:gridCol w="2257423">
                  <a:extLst>
                    <a:ext uri="{9D8B030D-6E8A-4147-A177-3AD203B41FA5}">
                      <a16:colId xmlns:a16="http://schemas.microsoft.com/office/drawing/2014/main" val="1768723705"/>
                    </a:ext>
                  </a:extLst>
                </a:gridCol>
                <a:gridCol w="1039046">
                  <a:extLst>
                    <a:ext uri="{9D8B030D-6E8A-4147-A177-3AD203B41FA5}">
                      <a16:colId xmlns:a16="http://schemas.microsoft.com/office/drawing/2014/main" val="714291259"/>
                    </a:ext>
                  </a:extLst>
                </a:gridCol>
              </a:tblGrid>
              <a:tr h="39099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Hovedstaden, large city, large apartment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Sjælland, province (city), small SFHs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Sjælland, rual (countrys.), small SFHs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…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5378763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r>
                        <a:rPr lang="en-GB" sz="1200"/>
                        <a:t>Household 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/>
                        <a:t>.46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/>
                        <a:t>.21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/>
                        <a:t>.05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…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8513276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r>
                        <a:rPr lang="en-GB" sz="1200"/>
                        <a:t>Household 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/>
                        <a:t>.02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/>
                        <a:t>.27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/>
                        <a:t>.32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…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288752"/>
                  </a:ext>
                </a:extLst>
              </a:tr>
              <a:tr h="234598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…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/>
                        <a:t>…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…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…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…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0944361"/>
                  </a:ext>
                </a:extLst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B3F731F4-CFE3-4A04-9B5A-C9C6BE476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28" y="2674103"/>
            <a:ext cx="685835" cy="539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B40081-AECE-4D07-81FD-4520A59B1BE1}"/>
              </a:ext>
            </a:extLst>
          </p:cNvPr>
          <p:cNvSpPr/>
          <p:nvPr/>
        </p:nvSpPr>
        <p:spPr>
          <a:xfrm rot="1363572">
            <a:off x="9420722" y="4898817"/>
            <a:ext cx="1901703" cy="378223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/>
              <a:t>ILLUSTRATION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B877C71-4B61-BB5E-8330-8794F4D88D01}"/>
              </a:ext>
            </a:extLst>
          </p:cNvPr>
          <p:cNvSpPr txBox="1"/>
          <p:nvPr/>
        </p:nvSpPr>
        <p:spPr>
          <a:xfrm>
            <a:off x="7501764" y="2754639"/>
            <a:ext cx="4053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200" dirty="0"/>
          </a:p>
          <a:p>
            <a:r>
              <a:rPr lang="en-GB" sz="1200" dirty="0"/>
              <a:t>Aims at revealing preferences across segments, therefore we evaluate performance based on the out-of-sample top-five accuracy </a:t>
            </a:r>
            <a:r>
              <a:rPr lang="en-GB" sz="1200" dirty="0">
                <a:sym typeface="Wingdings" panose="05000000000000000000" pitchFamily="2" charset="2"/>
              </a:rPr>
              <a:t> .81. </a:t>
            </a:r>
          </a:p>
          <a:p>
            <a:r>
              <a:rPr lang="en-GB" sz="1200" dirty="0">
                <a:sym typeface="Wingdings" panose="05000000000000000000" pitchFamily="2" charset="2"/>
              </a:rPr>
              <a:t>A model based only on historical flows has a top-five accuracy at .34.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8510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F2CAB49-BF7A-422B-9618-0018C767C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08" y="1993120"/>
            <a:ext cx="5687477" cy="3594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58FF28-3EF8-40EA-923E-774E90547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1993120"/>
            <a:ext cx="5582412" cy="3594702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CE782F-FA34-4F6B-A1FE-28EEC50154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06545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CE782F-FA34-4F6B-A1FE-28EEC50154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612872D-8E63-459A-BA6A-68689895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… and model households’ segment preferences given observable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772F3-D837-4903-B46F-E534385164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798" y="1354138"/>
            <a:ext cx="5580000" cy="539208"/>
          </a:xfrm>
        </p:spPr>
        <p:txBody>
          <a:bodyPr/>
          <a:lstStyle/>
          <a:p>
            <a:r>
              <a:rPr lang="en-GB" sz="1400" b="1" dirty="0"/>
              <a:t>Young singles are likely first-time buyers and move to small apartments and small single family houses</a:t>
            </a:r>
            <a:endParaRPr lang="en-GB" sz="1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2ED5EB-6042-42FB-9C4D-FDEE703B0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Note that the graph is only based on the most likely of the predicted segments. As we compute changes in demand we use predictions for all segments.</a:t>
            </a:r>
          </a:p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38CA9C-9FA2-4D04-8C6F-9A80F8ED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DD5B-E4EA-477C-A3A0-1C6F71F5AB01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E5489-0137-4AEF-9214-6E4E74AB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834EE61F-871C-4643-B83C-8196ABEA9CA4}"/>
              </a:ext>
            </a:extLst>
          </p:cNvPr>
          <p:cNvSpPr txBox="1">
            <a:spLocks/>
          </p:cNvSpPr>
          <p:nvPr/>
        </p:nvSpPr>
        <p:spPr>
          <a:xfrm>
            <a:off x="6303532" y="1354138"/>
            <a:ext cx="5580000" cy="539208"/>
          </a:xfrm>
          <a:prstGeom prst="rect">
            <a:avLst/>
          </a:prstGeom>
        </p:spPr>
        <p:txBody>
          <a:bodyPr vert="horz" lIns="0" tIns="72000" rIns="1080000" bIns="0" rtlCol="0">
            <a:noAutofit/>
          </a:bodyPr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/>
              <a:t>Families with two children primarily moves to small or large single-family houses</a:t>
            </a:r>
            <a:endParaRPr lang="en-GB" sz="1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5564B31-C517-89BD-9D47-C138C366BC57}"/>
              </a:ext>
            </a:extLst>
          </p:cNvPr>
          <p:cNvSpPr/>
          <p:nvPr/>
        </p:nvSpPr>
        <p:spPr>
          <a:xfrm>
            <a:off x="6511725" y="3014178"/>
            <a:ext cx="912452" cy="490189"/>
          </a:xfrm>
          <a:prstGeom prst="rect">
            <a:avLst/>
          </a:prstGeom>
          <a:solidFill>
            <a:srgbClr val="B8B8B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Outside housing market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3715441-5DBB-6587-CD8D-2C98A9E97312}"/>
              </a:ext>
            </a:extLst>
          </p:cNvPr>
          <p:cNvSpPr/>
          <p:nvPr/>
        </p:nvSpPr>
        <p:spPr>
          <a:xfrm>
            <a:off x="738523" y="3499434"/>
            <a:ext cx="912452" cy="490189"/>
          </a:xfrm>
          <a:prstGeom prst="rect">
            <a:avLst/>
          </a:prstGeom>
          <a:solidFill>
            <a:srgbClr val="B8B8B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Outside housing market</a:t>
            </a:r>
          </a:p>
        </p:txBody>
      </p:sp>
    </p:spTree>
    <p:extLst>
      <p:ext uri="{BB962C8B-B14F-4D97-AF65-F5344CB8AC3E}">
        <p14:creationId xmlns:p14="http://schemas.microsoft.com/office/powerpoint/2010/main" val="36957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9A364-1272-3061-8A32-9A765754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address which segments would see increased or decreased net demand given increased DTI requirements 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7AF64E8-57D6-73B7-6C4B-3C4D95ED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63B2-1C6C-45CC-AEFC-21ED815AA437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5CC246DE-271D-2E32-431D-295C7EEA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747E8DEC-3A21-7D2A-119C-5AE8F2EBEFE0}"/>
              </a:ext>
            </a:extLst>
          </p:cNvPr>
          <p:cNvSpPr txBox="1">
            <a:spLocks/>
          </p:cNvSpPr>
          <p:nvPr/>
        </p:nvSpPr>
        <p:spPr>
          <a:xfrm>
            <a:off x="574066" y="2957379"/>
            <a:ext cx="2079407" cy="5388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1600" b="1" dirty="0">
                <a:solidFill>
                  <a:schemeClr val="bg2"/>
                </a:solidFill>
              </a:rPr>
              <a:t>~ 16% </a:t>
            </a:r>
          </a:p>
          <a:p>
            <a:pPr algn="ctr">
              <a:spcBef>
                <a:spcPts val="0"/>
              </a:spcBef>
            </a:pPr>
            <a:r>
              <a:rPr lang="en-GB" sz="1600" dirty="0"/>
              <a:t>of households would not have been able to buy with a restrictions of DTI at 350%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0AAF006-7D0C-7C3E-614F-FFAE827904E7}"/>
              </a:ext>
            </a:extLst>
          </p:cNvPr>
          <p:cNvSpPr/>
          <p:nvPr/>
        </p:nvSpPr>
        <p:spPr>
          <a:xfrm>
            <a:off x="574066" y="3048001"/>
            <a:ext cx="2302484" cy="16865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44000" bIns="0" rtlCol="0" anchor="ctr"/>
          <a:lstStyle/>
          <a:p>
            <a:pPr algn="ctr">
              <a:spcBef>
                <a:spcPts val="0"/>
              </a:spcBef>
            </a:pPr>
            <a:r>
              <a:rPr lang="en-GB" sz="1350" b="1" dirty="0">
                <a:solidFill>
                  <a:schemeClr val="tx1"/>
                </a:solidFill>
              </a:rPr>
              <a:t>~ 16% restricted</a:t>
            </a:r>
          </a:p>
          <a:p>
            <a:pPr algn="ctr">
              <a:spcBef>
                <a:spcPts val="0"/>
              </a:spcBef>
            </a:pPr>
            <a:r>
              <a:rPr lang="en-GB" sz="1350" dirty="0">
                <a:solidFill>
                  <a:schemeClr val="tx1"/>
                </a:solidFill>
              </a:rPr>
              <a:t>of households would ex-post not have been able to buy with a restriction of DTI at 350%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2307432-E9F4-EE52-1E2B-BD3C845C876B}"/>
              </a:ext>
            </a:extLst>
          </p:cNvPr>
          <p:cNvSpPr/>
          <p:nvPr/>
        </p:nvSpPr>
        <p:spPr>
          <a:xfrm>
            <a:off x="3415841" y="3048001"/>
            <a:ext cx="2302484" cy="16865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44000" bIns="0" rtlCol="0" anchor="ctr"/>
          <a:lstStyle/>
          <a:p>
            <a:pPr algn="ctr">
              <a:spcBef>
                <a:spcPts val="0"/>
              </a:spcBef>
            </a:pPr>
            <a:r>
              <a:rPr lang="en-GB" sz="1350" b="1" dirty="0">
                <a:solidFill>
                  <a:schemeClr val="tx1"/>
                </a:solidFill>
              </a:rPr>
              <a:t>What would these households have done if they had not been able to buy?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2AD800B-7AAC-5AF8-0B36-B5695724AA81}"/>
              </a:ext>
            </a:extLst>
          </p:cNvPr>
          <p:cNvSpPr/>
          <p:nvPr/>
        </p:nvSpPr>
        <p:spPr>
          <a:xfrm>
            <a:off x="6306018" y="1912791"/>
            <a:ext cx="2302484" cy="16865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44000" bIns="0" rtlCol="0" anchor="ctr"/>
          <a:lstStyle/>
          <a:p>
            <a:pPr algn="ctr">
              <a:spcBef>
                <a:spcPts val="0"/>
              </a:spcBef>
            </a:pPr>
            <a:r>
              <a:rPr lang="en-GB" sz="1350" b="1" dirty="0">
                <a:solidFill>
                  <a:schemeClr val="tx1"/>
                </a:solidFill>
              </a:rPr>
              <a:t>Some would stay in current housing thereby decreasing realized demand</a:t>
            </a:r>
          </a:p>
          <a:p>
            <a:pPr algn="ctr">
              <a:spcBef>
                <a:spcPts val="0"/>
              </a:spcBef>
            </a:pPr>
            <a:endParaRPr lang="en-GB" sz="1350" b="1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sz="135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Assumption: </a:t>
            </a:r>
          </a:p>
          <a:p>
            <a:pPr algn="ctr">
              <a:spcBef>
                <a:spcPts val="0"/>
              </a:spcBef>
            </a:pPr>
            <a:r>
              <a:rPr lang="en-GB" sz="135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20% does this</a:t>
            </a:r>
            <a:endParaRPr lang="en-GB" sz="135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2EDDF50-8993-8D9D-BC2E-A5F013577FA0}"/>
              </a:ext>
            </a:extLst>
          </p:cNvPr>
          <p:cNvSpPr/>
          <p:nvPr/>
        </p:nvSpPr>
        <p:spPr>
          <a:xfrm>
            <a:off x="6306018" y="4352533"/>
            <a:ext cx="2302484" cy="16865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44000" bIns="0" rtlCol="0" anchor="ctr"/>
          <a:lstStyle/>
          <a:p>
            <a:pPr algn="ctr">
              <a:spcBef>
                <a:spcPts val="0"/>
              </a:spcBef>
            </a:pPr>
            <a:r>
              <a:rPr lang="en-GB" sz="1350" b="1" dirty="0">
                <a:solidFill>
                  <a:schemeClr val="tx1"/>
                </a:solidFill>
              </a:rPr>
              <a:t>Some would buy alternative subject to new DTI constraint and preferences</a:t>
            </a:r>
          </a:p>
          <a:p>
            <a:pPr algn="ctr">
              <a:spcBef>
                <a:spcPts val="0"/>
              </a:spcBef>
            </a:pPr>
            <a:endParaRPr lang="en-GB" sz="1350" b="1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sz="135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Assumption: </a:t>
            </a:r>
          </a:p>
          <a:p>
            <a:pPr algn="ctr">
              <a:spcBef>
                <a:spcPts val="0"/>
              </a:spcBef>
            </a:pPr>
            <a:r>
              <a:rPr lang="en-GB" sz="135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80% does this</a:t>
            </a:r>
            <a:endParaRPr lang="en-GB" sz="135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3F39CBA-E27B-171D-E021-BD9794C5112C}"/>
              </a:ext>
            </a:extLst>
          </p:cNvPr>
          <p:cNvSpPr/>
          <p:nvPr/>
        </p:nvSpPr>
        <p:spPr>
          <a:xfrm>
            <a:off x="9081949" y="2957379"/>
            <a:ext cx="2302484" cy="16865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44000" bIns="0" rtlCol="0" anchor="ctr"/>
          <a:lstStyle/>
          <a:p>
            <a:pPr algn="ctr">
              <a:spcBef>
                <a:spcPts val="0"/>
              </a:spcBef>
            </a:pPr>
            <a:r>
              <a:rPr lang="en-GB" sz="1350" b="1" i="1" dirty="0">
                <a:solidFill>
                  <a:schemeClr val="tx1"/>
                </a:solidFill>
              </a:rPr>
              <a:t>The net effect indicates which segments that are likely to see increased or decreased demand</a:t>
            </a:r>
          </a:p>
          <a:p>
            <a:pPr algn="ctr">
              <a:spcBef>
                <a:spcPts val="0"/>
              </a:spcBef>
            </a:pPr>
            <a:endParaRPr lang="en-GB" sz="1350" b="1" i="1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sz="1350" b="1" i="1" dirty="0">
                <a:solidFill>
                  <a:schemeClr val="tx1"/>
                </a:solidFill>
              </a:rPr>
              <a:t>See next page for example</a:t>
            </a:r>
            <a:endParaRPr lang="en-GB" sz="1350" i="1" dirty="0">
              <a:solidFill>
                <a:schemeClr val="tx1"/>
              </a:solidFill>
            </a:endParaRPr>
          </a:p>
        </p:txBody>
      </p: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606DA27A-525A-13C7-62A6-25DB19062F17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2876550" y="3891295"/>
            <a:ext cx="539291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rbindelse: vinklet 21">
            <a:extLst>
              <a:ext uri="{FF2B5EF4-FFF2-40B4-BE49-F238E27FC236}">
                <a16:creationId xmlns:a16="http://schemas.microsoft.com/office/drawing/2014/main" id="{1E558FC7-81A7-3195-3B6D-5C440111D308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5718325" y="2756085"/>
            <a:ext cx="587693" cy="1135210"/>
          </a:xfrm>
          <a:prstGeom prst="bentConnector3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Forbindelse: vinklet 22">
            <a:extLst>
              <a:ext uri="{FF2B5EF4-FFF2-40B4-BE49-F238E27FC236}">
                <a16:creationId xmlns:a16="http://schemas.microsoft.com/office/drawing/2014/main" id="{EADDFD3F-93B3-5272-5515-DDA21A14811E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5718325" y="3891295"/>
            <a:ext cx="587693" cy="1304532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Forbindelse: vinklet 26">
            <a:extLst>
              <a:ext uri="{FF2B5EF4-FFF2-40B4-BE49-F238E27FC236}">
                <a16:creationId xmlns:a16="http://schemas.microsoft.com/office/drawing/2014/main" id="{71540BEB-5878-1370-EBD3-180422F24B97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8608502" y="2756085"/>
            <a:ext cx="473447" cy="1044588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Forbindelse: vinklet 29">
            <a:extLst>
              <a:ext uri="{FF2B5EF4-FFF2-40B4-BE49-F238E27FC236}">
                <a16:creationId xmlns:a16="http://schemas.microsoft.com/office/drawing/2014/main" id="{4925CC5F-6613-8FE7-2CB9-BAAFDFA05FC6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 flipV="1">
            <a:off x="8608502" y="3800673"/>
            <a:ext cx="473447" cy="1395154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56D4D67F-B198-3D7F-D16F-DD758AA9D78E}"/>
              </a:ext>
            </a:extLst>
          </p:cNvPr>
          <p:cNvSpPr txBox="1">
            <a:spLocks/>
          </p:cNvSpPr>
          <p:nvPr/>
        </p:nvSpPr>
        <p:spPr>
          <a:xfrm>
            <a:off x="574067" y="2509187"/>
            <a:ext cx="2302484" cy="538814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txBody>
          <a:bodyPr vert="horz" lIns="126000" tIns="126000" rIns="126000" bIns="126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1200" b="1" dirty="0">
                <a:solidFill>
                  <a:schemeClr val="bg1"/>
                </a:solidFill>
              </a:rPr>
              <a:t>Some could not buy…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5DD8AAAA-4400-17DE-4B5D-3C51CAC19FB7}"/>
              </a:ext>
            </a:extLst>
          </p:cNvPr>
          <p:cNvSpPr txBox="1">
            <a:spLocks/>
          </p:cNvSpPr>
          <p:nvPr/>
        </p:nvSpPr>
        <p:spPr>
          <a:xfrm>
            <a:off x="3415840" y="2509187"/>
            <a:ext cx="2302484" cy="538814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txBody>
          <a:bodyPr vert="horz" lIns="126000" tIns="126000" rIns="126000" bIns="126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1200" b="1" dirty="0">
                <a:solidFill>
                  <a:schemeClr val="bg1"/>
                </a:solidFill>
              </a:rPr>
              <a:t>Key question</a:t>
            </a: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8632D295-BC2A-E410-6BE4-AC450C6CB31B}"/>
              </a:ext>
            </a:extLst>
          </p:cNvPr>
          <p:cNvSpPr txBox="1">
            <a:spLocks/>
          </p:cNvSpPr>
          <p:nvPr/>
        </p:nvSpPr>
        <p:spPr>
          <a:xfrm>
            <a:off x="6306018" y="1410059"/>
            <a:ext cx="2302484" cy="538814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txBody>
          <a:bodyPr vert="horz" lIns="126000" tIns="126000" rIns="126000" bIns="126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1200" b="1" dirty="0">
                <a:solidFill>
                  <a:schemeClr val="bg1"/>
                </a:solidFill>
              </a:rPr>
              <a:t>Direct effect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D16E6675-CC3B-872E-6768-4A467D3B86F1}"/>
              </a:ext>
            </a:extLst>
          </p:cNvPr>
          <p:cNvSpPr txBox="1">
            <a:spLocks/>
          </p:cNvSpPr>
          <p:nvPr/>
        </p:nvSpPr>
        <p:spPr>
          <a:xfrm>
            <a:off x="6306018" y="3823183"/>
            <a:ext cx="2302484" cy="538814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txBody>
          <a:bodyPr vert="horz" lIns="126000" tIns="126000" rIns="126000" bIns="126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1200" b="1" dirty="0">
                <a:solidFill>
                  <a:schemeClr val="bg1"/>
                </a:solidFill>
              </a:rPr>
              <a:t>Substitution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08A544AB-9045-2CFD-E9E0-CF7DFDBBF097}"/>
              </a:ext>
            </a:extLst>
          </p:cNvPr>
          <p:cNvSpPr txBox="1">
            <a:spLocks/>
          </p:cNvSpPr>
          <p:nvPr/>
        </p:nvSpPr>
        <p:spPr>
          <a:xfrm>
            <a:off x="9081949" y="2474713"/>
            <a:ext cx="2302484" cy="538814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vert="horz" lIns="126000" tIns="126000" rIns="126000" bIns="126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2000"/>
              </a:spcBef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99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180000" algn="l" defTabSz="914400" rtl="0" eaLnBrk="1" latinLnBrk="0" hangingPunct="1">
              <a:lnSpc>
                <a:spcPct val="99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1200" b="1" dirty="0">
                <a:solidFill>
                  <a:schemeClr val="bg1"/>
                </a:solidFill>
              </a:rPr>
              <a:t>Net effect differs widely across housing segments</a:t>
            </a:r>
          </a:p>
        </p:txBody>
      </p:sp>
    </p:spTree>
    <p:extLst>
      <p:ext uri="{BB962C8B-B14F-4D97-AF65-F5344CB8AC3E}">
        <p14:creationId xmlns:p14="http://schemas.microsoft.com/office/powerpoint/2010/main" val="19885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EA24282-6D6E-E3D9-D5A4-2625EC4D9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1764506"/>
            <a:ext cx="11390376" cy="395630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0E1E8C2-A17E-8841-A938-561E3F887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" y="1764506"/>
            <a:ext cx="11388852" cy="3956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150A8C-E91E-4C8C-A1ED-3A65CD86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Example: </a:t>
            </a:r>
            <a:r>
              <a:rPr lang="en-GB" dirty="0"/>
              <a:t>Substitution effects counteract direct effects in suburbs and small urban apartments in The Capital Region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8CD99-54B0-4E87-956B-16B54C9A29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Direct effects on demand from tightening DTI restrictions in </a:t>
            </a:r>
            <a:r>
              <a:rPr lang="en-GB" dirty="0">
                <a:solidFill>
                  <a:schemeClr val="bg2"/>
                </a:solidFill>
              </a:rPr>
              <a:t>3 </a:t>
            </a:r>
            <a:r>
              <a:rPr lang="en-GB" dirty="0"/>
              <a:t>selected segments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E3CA1-00D1-44B3-AF09-E69ED2FD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63B2-1C6C-45CC-AEFC-21ED815AA437}" type="datetime2">
              <a:rPr lang="en-GB" smtClean="0"/>
              <a:t>27. maj 2023</a:t>
            </a:fld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3F389A-D104-4FD8-A72D-CD96D5F7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A342F-EF54-0D4D-2F37-2CD6EF3BB0BB}"/>
              </a:ext>
            </a:extLst>
          </p:cNvPr>
          <p:cNvSpPr/>
          <p:nvPr/>
        </p:nvSpPr>
        <p:spPr>
          <a:xfrm>
            <a:off x="2991845" y="5927405"/>
            <a:ext cx="3038230" cy="347395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/>
              <a:t>Urban areas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ACEB6C-6A2D-FCF1-5621-8D04D9028BEF}"/>
              </a:ext>
            </a:extLst>
          </p:cNvPr>
          <p:cNvSpPr/>
          <p:nvPr/>
        </p:nvSpPr>
        <p:spPr>
          <a:xfrm>
            <a:off x="8423404" y="5899707"/>
            <a:ext cx="3038230" cy="347395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/>
              <a:t>Suburbs</a:t>
            </a:r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5090E87C-3D18-5A8C-B4FC-9268E2A77676}"/>
              </a:ext>
            </a:extLst>
          </p:cNvPr>
          <p:cNvSpPr/>
          <p:nvPr/>
        </p:nvSpPr>
        <p:spPr>
          <a:xfrm rot="5400000">
            <a:off x="4431759" y="2172714"/>
            <a:ext cx="158402" cy="7119551"/>
          </a:xfrm>
          <a:prstGeom prst="rightBracket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EE40E3B1-68C6-06B3-29FB-4CE89D03EDE7}"/>
              </a:ext>
            </a:extLst>
          </p:cNvPr>
          <p:cNvSpPr/>
          <p:nvPr/>
        </p:nvSpPr>
        <p:spPr>
          <a:xfrm rot="5400000">
            <a:off x="9863318" y="3998823"/>
            <a:ext cx="158402" cy="3467334"/>
          </a:xfrm>
          <a:prstGeom prst="rightBracket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118">
            <a:extLst>
              <a:ext uri="{FF2B5EF4-FFF2-40B4-BE49-F238E27FC236}">
                <a16:creationId xmlns:a16="http://schemas.microsoft.com/office/drawing/2014/main" id="{A54F2D1C-0B9F-C0BD-ADB3-DE26E4BC4D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88" y="5380106"/>
            <a:ext cx="311750" cy="313572"/>
          </a:xfrm>
          <a:prstGeom prst="rect">
            <a:avLst/>
          </a:prstGeom>
        </p:spPr>
      </p:pic>
      <p:grpSp>
        <p:nvGrpSpPr>
          <p:cNvPr id="5" name="Group 119">
            <a:extLst>
              <a:ext uri="{FF2B5EF4-FFF2-40B4-BE49-F238E27FC236}">
                <a16:creationId xmlns:a16="http://schemas.microsoft.com/office/drawing/2014/main" id="{DA64521F-1A38-EA5C-51A2-FEC2763DBFFE}"/>
              </a:ext>
            </a:extLst>
          </p:cNvPr>
          <p:cNvGrpSpPr/>
          <p:nvPr/>
        </p:nvGrpSpPr>
        <p:grpSpPr>
          <a:xfrm>
            <a:off x="1246374" y="5341120"/>
            <a:ext cx="350820" cy="379690"/>
            <a:chOff x="4100041" y="2000803"/>
            <a:chExt cx="546128" cy="615982"/>
          </a:xfrm>
        </p:grpSpPr>
        <p:pic>
          <p:nvPicPr>
            <p:cNvPr id="9" name="Picture 120">
              <a:extLst>
                <a:ext uri="{FF2B5EF4-FFF2-40B4-BE49-F238E27FC236}">
                  <a16:creationId xmlns:a16="http://schemas.microsoft.com/office/drawing/2014/main" id="{52663060-A0B3-4F4F-4E37-2F4297D12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041" y="2000803"/>
              <a:ext cx="546128" cy="615982"/>
            </a:xfrm>
            <a:prstGeom prst="rect">
              <a:avLst/>
            </a:prstGeom>
          </p:spPr>
        </p:pic>
        <p:pic>
          <p:nvPicPr>
            <p:cNvPr id="10" name="Picture 121">
              <a:extLst>
                <a:ext uri="{FF2B5EF4-FFF2-40B4-BE49-F238E27FC236}">
                  <a16:creationId xmlns:a16="http://schemas.microsoft.com/office/drawing/2014/main" id="{E89C5C78-F577-FBE6-9ECB-9BA3E2537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6" t="45678" r="22792" b="8869"/>
            <a:stretch/>
          </p:blipFill>
          <p:spPr>
            <a:xfrm rot="16200000">
              <a:off x="4263117" y="2138412"/>
              <a:ext cx="103294" cy="152530"/>
            </a:xfrm>
            <a:prstGeom prst="rect">
              <a:avLst/>
            </a:prstGeom>
          </p:spPr>
        </p:pic>
        <p:pic>
          <p:nvPicPr>
            <p:cNvPr id="11" name="Picture 122">
              <a:extLst>
                <a:ext uri="{FF2B5EF4-FFF2-40B4-BE49-F238E27FC236}">
                  <a16:creationId xmlns:a16="http://schemas.microsoft.com/office/drawing/2014/main" id="{896544B0-792B-4A85-068D-4F383C527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6" t="45678" r="22792" b="8869"/>
            <a:stretch/>
          </p:blipFill>
          <p:spPr>
            <a:xfrm rot="16200000">
              <a:off x="4263117" y="2261995"/>
              <a:ext cx="103294" cy="152530"/>
            </a:xfrm>
            <a:prstGeom prst="rect">
              <a:avLst/>
            </a:prstGeom>
          </p:spPr>
        </p:pic>
        <p:pic>
          <p:nvPicPr>
            <p:cNvPr id="12" name="Picture 123">
              <a:extLst>
                <a:ext uri="{FF2B5EF4-FFF2-40B4-BE49-F238E27FC236}">
                  <a16:creationId xmlns:a16="http://schemas.microsoft.com/office/drawing/2014/main" id="{AC3F44BE-C591-B2A9-6A77-4D51C187F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6" t="45678" r="22792" b="8869"/>
            <a:stretch/>
          </p:blipFill>
          <p:spPr>
            <a:xfrm rot="16200000">
              <a:off x="4263117" y="2375434"/>
              <a:ext cx="103294" cy="152530"/>
            </a:xfrm>
            <a:prstGeom prst="rect">
              <a:avLst/>
            </a:prstGeom>
          </p:spPr>
        </p:pic>
        <p:pic>
          <p:nvPicPr>
            <p:cNvPr id="13" name="Picture 124">
              <a:extLst>
                <a:ext uri="{FF2B5EF4-FFF2-40B4-BE49-F238E27FC236}">
                  <a16:creationId xmlns:a16="http://schemas.microsoft.com/office/drawing/2014/main" id="{09DE97E6-B5EF-AA58-8E10-CC83C2302D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6" t="45678" r="22792" b="8869"/>
            <a:stretch/>
          </p:blipFill>
          <p:spPr>
            <a:xfrm rot="16200000">
              <a:off x="4256474" y="2488873"/>
              <a:ext cx="103294" cy="152530"/>
            </a:xfrm>
            <a:prstGeom prst="rect">
              <a:avLst/>
            </a:prstGeom>
          </p:spPr>
        </p:pic>
        <p:pic>
          <p:nvPicPr>
            <p:cNvPr id="14" name="Picture 125">
              <a:extLst>
                <a:ext uri="{FF2B5EF4-FFF2-40B4-BE49-F238E27FC236}">
                  <a16:creationId xmlns:a16="http://schemas.microsoft.com/office/drawing/2014/main" id="{BEBA434E-BD59-5D5B-4755-BA5B276375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6" t="45678" r="22792" b="8869"/>
            <a:stretch/>
          </p:blipFill>
          <p:spPr>
            <a:xfrm rot="16200000">
              <a:off x="4390687" y="2261995"/>
              <a:ext cx="103294" cy="152530"/>
            </a:xfrm>
            <a:prstGeom prst="rect">
              <a:avLst/>
            </a:prstGeom>
          </p:spPr>
        </p:pic>
        <p:pic>
          <p:nvPicPr>
            <p:cNvPr id="19" name="Picture 126">
              <a:extLst>
                <a:ext uri="{FF2B5EF4-FFF2-40B4-BE49-F238E27FC236}">
                  <a16:creationId xmlns:a16="http://schemas.microsoft.com/office/drawing/2014/main" id="{76E4CDD8-2E91-7B6D-FD97-8D54C1C77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6" t="45678" r="22792" b="8869"/>
            <a:stretch/>
          </p:blipFill>
          <p:spPr>
            <a:xfrm rot="16200000">
              <a:off x="4393137" y="2375433"/>
              <a:ext cx="103294" cy="152530"/>
            </a:xfrm>
            <a:prstGeom prst="rect">
              <a:avLst/>
            </a:prstGeom>
          </p:spPr>
        </p:pic>
        <p:pic>
          <p:nvPicPr>
            <p:cNvPr id="20" name="Picture 127">
              <a:extLst>
                <a:ext uri="{FF2B5EF4-FFF2-40B4-BE49-F238E27FC236}">
                  <a16:creationId xmlns:a16="http://schemas.microsoft.com/office/drawing/2014/main" id="{C1B9F0D7-9DF9-0C26-EBA8-87F295D87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6" t="45678" r="22792" b="8869"/>
            <a:stretch/>
          </p:blipFill>
          <p:spPr>
            <a:xfrm rot="16200000">
              <a:off x="4388289" y="2488873"/>
              <a:ext cx="103294" cy="152530"/>
            </a:xfrm>
            <a:prstGeom prst="rect">
              <a:avLst/>
            </a:prstGeom>
          </p:spPr>
        </p:pic>
      </p:grpSp>
      <p:sp>
        <p:nvSpPr>
          <p:cNvPr id="28" name="Rektangel 27">
            <a:extLst>
              <a:ext uri="{FF2B5EF4-FFF2-40B4-BE49-F238E27FC236}">
                <a16:creationId xmlns:a16="http://schemas.microsoft.com/office/drawing/2014/main" id="{94BD5437-AD9A-D9AE-FAA0-01C988E6A16D}"/>
              </a:ext>
            </a:extLst>
          </p:cNvPr>
          <p:cNvSpPr/>
          <p:nvPr/>
        </p:nvSpPr>
        <p:spPr>
          <a:xfrm>
            <a:off x="7565258" y="3285832"/>
            <a:ext cx="1220507" cy="77470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i="1" dirty="0">
                <a:solidFill>
                  <a:schemeClr val="tx1"/>
                </a:solidFill>
              </a:rPr>
              <a:t>Difference driven by strong location preferences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79F3494E-8A9F-87BA-81DA-EFE674928D88}"/>
              </a:ext>
            </a:extLst>
          </p:cNvPr>
          <p:cNvSpPr/>
          <p:nvPr/>
        </p:nvSpPr>
        <p:spPr>
          <a:xfrm>
            <a:off x="7410450" y="3162300"/>
            <a:ext cx="133350" cy="854645"/>
          </a:xfrm>
          <a:prstGeom prst="righ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B03CE153-929C-6714-B78C-0DAD87543353}"/>
              </a:ext>
            </a:extLst>
          </p:cNvPr>
          <p:cNvSpPr/>
          <p:nvPr/>
        </p:nvSpPr>
        <p:spPr>
          <a:xfrm>
            <a:off x="11106009" y="2732004"/>
            <a:ext cx="133349" cy="774700"/>
          </a:xfrm>
          <a:prstGeom prst="righ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2A27F76A-B8A7-D3DE-F631-F6B5D2653B26}"/>
              </a:ext>
            </a:extLst>
          </p:cNvPr>
          <p:cNvSpPr/>
          <p:nvPr/>
        </p:nvSpPr>
        <p:spPr>
          <a:xfrm>
            <a:off x="11220820" y="2502683"/>
            <a:ext cx="896695" cy="77470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i="1" dirty="0">
                <a:solidFill>
                  <a:schemeClr val="tx1"/>
                </a:solidFill>
              </a:rPr>
              <a:t>Difference driven by strong space preferences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A7F4B69-AE6B-E0BC-DB4B-A3EABE6E9F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60" y="5417381"/>
            <a:ext cx="311751" cy="2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owerPoint Skabelon 16_9 - kort version - embedded">
  <a:themeElements>
    <a:clrScheme name="Danmarks Nationalbank">
      <a:dk1>
        <a:sysClr val="windowText" lastClr="000000"/>
      </a:dk1>
      <a:lt1>
        <a:sysClr val="window" lastClr="FFFFFF"/>
      </a:lt1>
      <a:dk2>
        <a:srgbClr val="303030"/>
      </a:dk2>
      <a:lt2>
        <a:srgbClr val="D23757"/>
      </a:lt2>
      <a:accent1>
        <a:srgbClr val="303030"/>
      </a:accent1>
      <a:accent2>
        <a:srgbClr val="666666"/>
      </a:accent2>
      <a:accent3>
        <a:srgbClr val="979797"/>
      </a:accent3>
      <a:accent4>
        <a:srgbClr val="CBCBCB"/>
      </a:accent4>
      <a:accent5>
        <a:srgbClr val="F0F0F0"/>
      </a:accent5>
      <a:accent6>
        <a:srgbClr val="000000"/>
      </a:accent6>
      <a:hlink>
        <a:srgbClr val="007BD2"/>
      </a:hlink>
      <a:folHlink>
        <a:srgbClr val="D23757"/>
      </a:folHlink>
    </a:clrScheme>
    <a:fontScheme name="Danmarks Nationalbank">
      <a:majorFont>
        <a:latin typeface="Nationalbank"/>
        <a:ea typeface=""/>
        <a:cs typeface=""/>
      </a:majorFont>
      <a:minorFont>
        <a:latin typeface="Nationalbank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>
          <a:solidFill>
            <a:schemeClr val="tx2"/>
          </a:solidFill>
        </a:ln>
      </a:spPr>
      <a:bodyPr lIns="0" tIns="0" rIns="0" bIns="0" rtlCol="0" anchor="ctr"/>
      <a:lstStyle>
        <a:defPPr algn="ctr">
          <a:defRPr sz="1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ctr">
          <a:defRPr sz="1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c1fc6f-b9be-43f7-9434-1bb8df3bea3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28A6356276584E852CBAB36BA690B8" ma:contentTypeVersion="7" ma:contentTypeDescription="Create a new document." ma:contentTypeScope="" ma:versionID="0805f2d7fbe4603bdebd9275e216a5fd">
  <xsd:schema xmlns:xsd="http://www.w3.org/2001/XMLSchema" xmlns:xs="http://www.w3.org/2001/XMLSchema" xmlns:p="http://schemas.microsoft.com/office/2006/metadata/properties" xmlns:ns2="15c1fc6f-b9be-43f7-9434-1bb8df3bea30" targetNamespace="http://schemas.microsoft.com/office/2006/metadata/properties" ma:root="true" ma:fieldsID="8118f31451d931b862ec0ac34c78ef17" ns2:_="">
    <xsd:import namespace="15c1fc6f-b9be-43f7-9434-1bb8df3bea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1fc6f-b9be-43f7-9434-1bb8df3bea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694786c-a329-47f2-9688-31d0103359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063712-8102-42F0-9D40-B3D018095B24}">
  <ds:schemaRefs>
    <ds:schemaRef ds:uri="15c1fc6f-b9be-43f7-9434-1bb8df3bea30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8E2D44-ABE4-4BFB-8546-68D1FBCF5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c1fc6f-b9be-43f7-9434-1bb8df3be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CDEAAD-3B17-44DB-A451-6B1B7C75BB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Skabelon 16_9 - kort version - embedded</Template>
  <TotalTime>10902</TotalTime>
  <Words>1191</Words>
  <Application>Microsoft Office PowerPoint</Application>
  <PresentationFormat>Custom</PresentationFormat>
  <Paragraphs>263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Nationalbank</vt:lpstr>
      <vt:lpstr>Arial</vt:lpstr>
      <vt:lpstr>Nationalbank bold</vt:lpstr>
      <vt:lpstr>PowerPoint Skabelon 16_9 - kort version - embedded</vt:lpstr>
      <vt:lpstr>think-cell Slide</vt:lpstr>
      <vt:lpstr>Effects of borrower-based regulation on housing demand </vt:lpstr>
      <vt:lpstr>The project examines how tighter mortgage regulations affect demand across residential housing markets</vt:lpstr>
      <vt:lpstr>PowerPoint Presentation</vt:lpstr>
      <vt:lpstr>Tightening of LTV has effects across the country while restrictions on DTI affect primarily the largest cities</vt:lpstr>
      <vt:lpstr>To study implications of tightened borrower-based measures, we first divide the housing market into 91 segments…</vt:lpstr>
      <vt:lpstr>… then we define a model to predict household preferences for each segment…</vt:lpstr>
      <vt:lpstr>… and model households’ segment preferences given observable characteristics</vt:lpstr>
      <vt:lpstr>We address which segments would see increased or decreased net demand given increased DTI requirements </vt:lpstr>
      <vt:lpstr>Example: Substitution effects counteract direct effects in suburbs and small urban apartments in The Capital Region</vt:lpstr>
      <vt:lpstr>PowerPoint Presentation</vt:lpstr>
      <vt:lpstr>Thank you</vt:lpstr>
      <vt:lpstr>Back-up: Regulation on mortgage borrowing affect different types of households </vt:lpstr>
      <vt:lpstr>Back-up: Complex rules - Mortgage product supply as a function of LTV, DTI and geography</vt:lpstr>
      <vt:lpstr>Back-up: Danish housing finance stands out in an international context</vt:lpstr>
      <vt:lpstr>PowerPoint Presentation</vt:lpstr>
    </vt:vector>
  </TitlesOfParts>
  <Company>Danmarks Nationalbank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mortgage regulations across residential housing markets</dc:title>
  <dc:creator>Rikke Rhode Nissen</dc:creator>
  <cp:lastModifiedBy>Rikke Rhode Nissen</cp:lastModifiedBy>
  <cp:revision>196</cp:revision>
  <cp:lastPrinted>2022-03-02T09:48:17Z</cp:lastPrinted>
  <dcterms:created xsi:type="dcterms:W3CDTF">2021-08-19T12:27:55Z</dcterms:created>
  <dcterms:modified xsi:type="dcterms:W3CDTF">2023-05-27T08:30:28Z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ContentTypeId">
    <vt:lpwstr>0x010100CE28A6356276584E852CBAB36BA690B8</vt:lpwstr>
  </property>
  <property fmtid="{D5CDD505-2E9C-101B-9397-08002B2CF9AE}" pid="4" name="MediaServiceImageTags">
    <vt:lpwstr/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